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5" r:id="rId4"/>
    <p:sldMasterId id="2147483657" r:id="rId5"/>
  </p:sldMasterIdLst>
  <p:notesMasterIdLst>
    <p:notesMasterId r:id="rId124"/>
  </p:notesMasterIdLst>
  <p:handoutMasterIdLst>
    <p:handoutMasterId r:id="rId125"/>
  </p:handoutMasterIdLst>
  <p:sldIdLst>
    <p:sldId id="1245026682" r:id="rId6"/>
    <p:sldId id="2086971614" r:id="rId7"/>
    <p:sldId id="2086971615" r:id="rId8"/>
    <p:sldId id="526" r:id="rId9"/>
    <p:sldId id="2086971504" r:id="rId10"/>
    <p:sldId id="2086971499" r:id="rId11"/>
    <p:sldId id="2086971032" r:id="rId12"/>
    <p:sldId id="2086971501" r:id="rId13"/>
    <p:sldId id="2086971044" r:id="rId14"/>
    <p:sldId id="2086971502" r:id="rId15"/>
    <p:sldId id="2086971505" r:id="rId16"/>
    <p:sldId id="2086971035" r:id="rId17"/>
    <p:sldId id="2086971036" r:id="rId18"/>
    <p:sldId id="2086971041" r:id="rId19"/>
    <p:sldId id="2086971042" r:id="rId20"/>
    <p:sldId id="2086971506" r:id="rId21"/>
    <p:sldId id="2086971507" r:id="rId22"/>
    <p:sldId id="2086971612" r:id="rId23"/>
    <p:sldId id="2086971512" r:id="rId24"/>
    <p:sldId id="2086971519" r:id="rId25"/>
    <p:sldId id="2086971520" r:id="rId26"/>
    <p:sldId id="2086971521" r:id="rId27"/>
    <p:sldId id="2086971522" r:id="rId28"/>
    <p:sldId id="2086971523" r:id="rId29"/>
    <p:sldId id="2086971524" r:id="rId30"/>
    <p:sldId id="2086971525" r:id="rId31"/>
    <p:sldId id="2086971526" r:id="rId32"/>
    <p:sldId id="2086971613" r:id="rId33"/>
    <p:sldId id="2086971510" r:id="rId34"/>
    <p:sldId id="2086971552" r:id="rId35"/>
    <p:sldId id="2086971610" r:id="rId36"/>
    <p:sldId id="2086971611" r:id="rId37"/>
    <p:sldId id="2086971548" r:id="rId38"/>
    <p:sldId id="2086971549" r:id="rId39"/>
    <p:sldId id="2086971550" r:id="rId40"/>
    <p:sldId id="2086971551" r:id="rId41"/>
    <p:sldId id="2086971553" r:id="rId42"/>
    <p:sldId id="2086971554" r:id="rId43"/>
    <p:sldId id="2086971556" r:id="rId44"/>
    <p:sldId id="2086971555" r:id="rId45"/>
    <p:sldId id="2086971557" r:id="rId46"/>
    <p:sldId id="2086971515" r:id="rId47"/>
    <p:sldId id="2086971528" r:id="rId48"/>
    <p:sldId id="2086971529" r:id="rId49"/>
    <p:sldId id="2086971530" r:id="rId50"/>
    <p:sldId id="2086971531" r:id="rId51"/>
    <p:sldId id="2086971532" r:id="rId52"/>
    <p:sldId id="2086971533" r:id="rId53"/>
    <p:sldId id="2086971534" r:id="rId54"/>
    <p:sldId id="2086971535" r:id="rId55"/>
    <p:sldId id="2086971513" r:id="rId56"/>
    <p:sldId id="2086971536" r:id="rId57"/>
    <p:sldId id="2086971537" r:id="rId58"/>
    <p:sldId id="2086971538" r:id="rId59"/>
    <p:sldId id="2086971539" r:id="rId60"/>
    <p:sldId id="2086971540" r:id="rId61"/>
    <p:sldId id="2086971514" r:id="rId62"/>
    <p:sldId id="2086971541" r:id="rId63"/>
    <p:sldId id="2086971542" r:id="rId64"/>
    <p:sldId id="2086971511" r:id="rId65"/>
    <p:sldId id="2086971543" r:id="rId66"/>
    <p:sldId id="2086971544" r:id="rId67"/>
    <p:sldId id="2086971545" r:id="rId68"/>
    <p:sldId id="2086971546" r:id="rId69"/>
    <p:sldId id="2086971547" r:id="rId70"/>
    <p:sldId id="1245026690" r:id="rId71"/>
    <p:sldId id="2086971562" r:id="rId72"/>
    <p:sldId id="2086971563" r:id="rId73"/>
    <p:sldId id="2086971568" r:id="rId74"/>
    <p:sldId id="2086971566" r:id="rId75"/>
    <p:sldId id="2086971564" r:id="rId76"/>
    <p:sldId id="2086971569" r:id="rId77"/>
    <p:sldId id="2086971565" r:id="rId78"/>
    <p:sldId id="2086971561" r:id="rId79"/>
    <p:sldId id="2086971567" r:id="rId80"/>
    <p:sldId id="2086971570" r:id="rId81"/>
    <p:sldId id="2086971575" r:id="rId82"/>
    <p:sldId id="2086971577" r:id="rId83"/>
    <p:sldId id="2086971571" r:id="rId84"/>
    <p:sldId id="2086971572" r:id="rId85"/>
    <p:sldId id="2086971128" r:id="rId86"/>
    <p:sldId id="2086971578" r:id="rId87"/>
    <p:sldId id="2086971579" r:id="rId88"/>
    <p:sldId id="2086971500" r:id="rId89"/>
    <p:sldId id="2086971580" r:id="rId90"/>
    <p:sldId id="2086971581" r:id="rId91"/>
    <p:sldId id="2086971582" r:id="rId92"/>
    <p:sldId id="2086971583" r:id="rId93"/>
    <p:sldId id="2086971584" r:id="rId94"/>
    <p:sldId id="2086971585" r:id="rId95"/>
    <p:sldId id="2086971586" r:id="rId96"/>
    <p:sldId id="2086971587" r:id="rId97"/>
    <p:sldId id="2086971588" r:id="rId98"/>
    <p:sldId id="2086971589" r:id="rId99"/>
    <p:sldId id="2086971590" r:id="rId100"/>
    <p:sldId id="2086971591" r:id="rId101"/>
    <p:sldId id="2086971592" r:id="rId102"/>
    <p:sldId id="2086971593" r:id="rId103"/>
    <p:sldId id="2086971594" r:id="rId104"/>
    <p:sldId id="2086971596" r:id="rId105"/>
    <p:sldId id="2086971608" r:id="rId106"/>
    <p:sldId id="2086971595" r:id="rId107"/>
    <p:sldId id="2086971616" r:id="rId108"/>
    <p:sldId id="2086971617" r:id="rId109"/>
    <p:sldId id="2086971618" r:id="rId110"/>
    <p:sldId id="2086971601" r:id="rId111"/>
    <p:sldId id="2086971602" r:id="rId112"/>
    <p:sldId id="2086971603" r:id="rId113"/>
    <p:sldId id="2086971604" r:id="rId114"/>
    <p:sldId id="2086971605" r:id="rId115"/>
    <p:sldId id="2086971607" r:id="rId116"/>
    <p:sldId id="2086971619" r:id="rId117"/>
    <p:sldId id="2086971597" r:id="rId118"/>
    <p:sldId id="2086971598" r:id="rId119"/>
    <p:sldId id="2086971599" r:id="rId120"/>
    <p:sldId id="2086971600" r:id="rId121"/>
    <p:sldId id="1245026688" r:id="rId122"/>
    <p:sldId id="305" r:id="rId123"/>
  </p:sldIdLst>
  <p:sldSz cx="12192000" cy="6858000"/>
  <p:notesSz cx="7315200" cy="9601200"/>
  <p:custDataLst>
    <p:tags r:id="rId12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Title Slide Overarching Master" id="{754978C1-E702-45D8-A8E3-D5153CB34632}">
          <p14:sldIdLst>
            <p14:sldId id="1245026682"/>
          </p14:sldIdLst>
        </p14:section>
        <p14:section name="Template Quick Start Guide" id="{3C203ECA-AF38-4869-8440-A138BB9E0498}">
          <p14:sldIdLst>
            <p14:sldId id="2086971614"/>
            <p14:sldId id="2086971615"/>
            <p14:sldId id="526"/>
            <p14:sldId id="2086971504"/>
            <p14:sldId id="2086971499"/>
            <p14:sldId id="2086971032"/>
            <p14:sldId id="2086971501"/>
            <p14:sldId id="2086971044"/>
            <p14:sldId id="2086971502"/>
            <p14:sldId id="2086971505"/>
            <p14:sldId id="2086971035"/>
            <p14:sldId id="2086971036"/>
            <p14:sldId id="2086971041"/>
            <p14:sldId id="2086971042"/>
            <p14:sldId id="2086971506"/>
            <p14:sldId id="2086971507"/>
            <p14:sldId id="2086971612"/>
            <p14:sldId id="2086971512"/>
            <p14:sldId id="2086971519"/>
            <p14:sldId id="2086971520"/>
            <p14:sldId id="2086971521"/>
            <p14:sldId id="2086971522"/>
            <p14:sldId id="2086971523"/>
            <p14:sldId id="2086971524"/>
            <p14:sldId id="2086971525"/>
            <p14:sldId id="2086971526"/>
            <p14:sldId id="2086971613"/>
            <p14:sldId id="2086971510"/>
            <p14:sldId id="2086971552"/>
            <p14:sldId id="2086971610"/>
            <p14:sldId id="2086971611"/>
            <p14:sldId id="2086971548"/>
            <p14:sldId id="2086971549"/>
            <p14:sldId id="2086971550"/>
            <p14:sldId id="2086971551"/>
            <p14:sldId id="2086971553"/>
            <p14:sldId id="2086971554"/>
            <p14:sldId id="2086971556"/>
            <p14:sldId id="2086971555"/>
            <p14:sldId id="2086971557"/>
            <p14:sldId id="2086971515"/>
            <p14:sldId id="2086971528"/>
            <p14:sldId id="2086971529"/>
            <p14:sldId id="2086971530"/>
            <p14:sldId id="2086971531"/>
            <p14:sldId id="2086971532"/>
            <p14:sldId id="2086971533"/>
            <p14:sldId id="2086971534"/>
            <p14:sldId id="2086971535"/>
            <p14:sldId id="2086971513"/>
            <p14:sldId id="2086971536"/>
            <p14:sldId id="2086971537"/>
            <p14:sldId id="2086971538"/>
            <p14:sldId id="2086971539"/>
            <p14:sldId id="2086971540"/>
            <p14:sldId id="2086971514"/>
            <p14:sldId id="2086971541"/>
            <p14:sldId id="2086971542"/>
            <p14:sldId id="2086971511"/>
            <p14:sldId id="2086971543"/>
            <p14:sldId id="2086971544"/>
            <p14:sldId id="2086971545"/>
            <p14:sldId id="2086971546"/>
            <p14:sldId id="2086971547"/>
            <p14:sldId id="1245026690"/>
            <p14:sldId id="2086971562"/>
            <p14:sldId id="2086971563"/>
            <p14:sldId id="2086971568"/>
            <p14:sldId id="2086971566"/>
            <p14:sldId id="2086971564"/>
            <p14:sldId id="2086971569"/>
            <p14:sldId id="2086971565"/>
            <p14:sldId id="2086971561"/>
            <p14:sldId id="2086971567"/>
            <p14:sldId id="2086971570"/>
            <p14:sldId id="2086971575"/>
            <p14:sldId id="2086971577"/>
            <p14:sldId id="2086971571"/>
            <p14:sldId id="2086971572"/>
            <p14:sldId id="2086971128"/>
            <p14:sldId id="2086971578"/>
            <p14:sldId id="2086971579"/>
            <p14:sldId id="2086971500"/>
            <p14:sldId id="2086971580"/>
            <p14:sldId id="2086971581"/>
            <p14:sldId id="2086971582"/>
            <p14:sldId id="2086971583"/>
            <p14:sldId id="2086971584"/>
            <p14:sldId id="2086971585"/>
            <p14:sldId id="2086971586"/>
            <p14:sldId id="2086971587"/>
            <p14:sldId id="2086971588"/>
            <p14:sldId id="2086971589"/>
            <p14:sldId id="2086971590"/>
            <p14:sldId id="2086971591"/>
            <p14:sldId id="2086971592"/>
            <p14:sldId id="2086971593"/>
            <p14:sldId id="2086971594"/>
            <p14:sldId id="2086971596"/>
            <p14:sldId id="2086971608"/>
            <p14:sldId id="2086971595"/>
            <p14:sldId id="2086971616"/>
            <p14:sldId id="2086971617"/>
            <p14:sldId id="2086971618"/>
            <p14:sldId id="2086971601"/>
            <p14:sldId id="2086971602"/>
            <p14:sldId id="2086971603"/>
            <p14:sldId id="2086971604"/>
            <p14:sldId id="2086971605"/>
            <p14:sldId id="2086971607"/>
            <p14:sldId id="2086971619"/>
            <p14:sldId id="2086971597"/>
            <p14:sldId id="2086971598"/>
            <p14:sldId id="2086971599"/>
            <p14:sldId id="2086971600"/>
          </p14:sldIdLst>
        </p14:section>
        <p14:section name="Content Layout Basics" id="{6D933FAA-ABE5-4AF1-9F0D-C576FCD70C21}">
          <p14:sldIdLst/>
        </p14:section>
        <p14:section name="Headline &amp; photo layout by business" id="{44088D35-8B78-4FC5-A838-B35EC459D00B}">
          <p14:sldIdLst>
            <p14:sldId id="1245026688"/>
          </p14:sldIdLst>
        </p14:section>
        <p14:section name="Transition Slide Option 1" id="{AB24D02A-FDBB-45D9-A771-3AF701C0E944}">
          <p14:sldIdLst/>
        </p14:section>
        <p14:section name="Icon Library" id="{B4701E87-3C53-4EDE-BBE8-3B6ABAA1FC28}">
          <p14:sldIdLst/>
        </p14:section>
        <p14:section name="Charts &amp; Graph Basics" id="{96AF233A-AC55-44EB-99E5-23738FAEF6F9}">
          <p14:sldIdLst/>
        </p14:section>
        <p14:section name="Logo Slide" id="{9EB55CB3-DD18-4B6C-8D4F-B58A73A4F077}">
          <p14:sldIdLst>
            <p14:sldId id="3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96DC"/>
    <a:srgbClr val="060606"/>
    <a:srgbClr val="98B81E"/>
    <a:srgbClr val="FF9B09"/>
    <a:srgbClr val="FFFFFF"/>
    <a:srgbClr val="50ABE3"/>
    <a:srgbClr val="1B48AA"/>
    <a:srgbClr val="58595B"/>
    <a:srgbClr val="2290D4"/>
    <a:srgbClr val="4FA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57FB9-0ECB-43AF-A40E-0CEE3D1FB4E2}" v="100" dt="2023-06-26T06:49:52.2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756" autoAdjust="0"/>
  </p:normalViewPr>
  <p:slideViewPr>
    <p:cSldViewPr snapToGrid="0">
      <p:cViewPr varScale="1">
        <p:scale>
          <a:sx n="70" d="100"/>
          <a:sy n="70" d="100"/>
        </p:scale>
        <p:origin x="2096" y="5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3"/>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6/27/2024 10:10:55 PM</a:t>
            </a:fld>
            <a:endParaRPr lang="en-US" sz="900"/>
          </a:p>
        </p:txBody>
      </p:sp>
      <p:sp>
        <p:nvSpPr>
          <p:cNvPr id="20" name="Rectangle 4"/>
          <p:cNvSpPr>
            <a:spLocks noGrp="1" noChangeArrowheads="1"/>
          </p:cNvSpPr>
          <p:nvPr>
            <p:ph type="ftr" sz="quarter" idx="2"/>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a:t>PUBLIC, </a:t>
            </a:r>
            <a:r>
              <a:rPr lang="en-US" sz="900"/>
              <a:t>© NXP</a:t>
            </a:r>
          </a:p>
        </p:txBody>
      </p:sp>
      <p:sp>
        <p:nvSpPr>
          <p:cNvPr id="21" name="Rectangle 5"/>
          <p:cNvSpPr>
            <a:spLocks noGrp="1" noChangeArrowheads="1"/>
          </p:cNvSpPr>
          <p:nvPr>
            <p:ph type="sldNum" sz="quarter" idx="3"/>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a:p>
        </p:txBody>
      </p:sp>
      <p:grpSp>
        <p:nvGrpSpPr>
          <p:cNvPr id="6" name="Group 5">
            <a:extLst>
              <a:ext uri="{FF2B5EF4-FFF2-40B4-BE49-F238E27FC236}">
                <a16:creationId xmlns:a16="http://schemas.microsoft.com/office/drawing/2014/main" id="{E58C68AA-E032-4A70-80A4-791575BEE1EE}"/>
              </a:ext>
            </a:extLst>
          </p:cNvPr>
          <p:cNvGrpSpPr/>
          <p:nvPr/>
        </p:nvGrpSpPr>
        <p:grpSpPr>
          <a:xfrm>
            <a:off x="6603940" y="9182388"/>
            <a:ext cx="452877" cy="163126"/>
            <a:chOff x="271463" y="2852738"/>
            <a:chExt cx="3190876" cy="1149350"/>
          </a:xfrm>
        </p:grpSpPr>
        <p:sp>
          <p:nvSpPr>
            <p:cNvPr id="7" name="Freeform 6">
              <a:extLst>
                <a:ext uri="{FF2B5EF4-FFF2-40B4-BE49-F238E27FC236}">
                  <a16:creationId xmlns:a16="http://schemas.microsoft.com/office/drawing/2014/main" id="{9DDADD1D-C29C-45F6-BA7D-0A3A7C905047}"/>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CDCA867E-27A2-4163-93C4-2A389163EA9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0E60DBA0-DBE5-40BF-AF48-49EB71317140}"/>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7513A202-E165-4324-9E01-C19FD871E827}"/>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DA75D333-8559-44ED-A70B-2DEC2C174E9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789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3">
            <a:extLst>
              <a:ext uri="{FF2B5EF4-FFF2-40B4-BE49-F238E27FC236}">
                <a16:creationId xmlns:a16="http://schemas.microsoft.com/office/drawing/2014/main" id="{8E4FAC5F-76F7-40D3-AA51-EA65E10A569B}"/>
              </a:ext>
            </a:extLst>
          </p:cNvPr>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6/27/2024 10:10:17 PM</a:t>
            </a:fld>
            <a:endParaRPr lang="en-US" sz="900"/>
          </a:p>
        </p:txBody>
      </p:sp>
      <p:sp>
        <p:nvSpPr>
          <p:cNvPr id="23" name="Rectangle 4">
            <a:extLst>
              <a:ext uri="{FF2B5EF4-FFF2-40B4-BE49-F238E27FC236}">
                <a16:creationId xmlns:a16="http://schemas.microsoft.com/office/drawing/2014/main" id="{0AB81111-36A1-4E45-8B18-91185E450857}"/>
              </a:ext>
            </a:extLst>
          </p:cNvPr>
          <p:cNvSpPr>
            <a:spLocks noGrp="1" noChangeArrowheads="1"/>
          </p:cNvSpPr>
          <p:nvPr>
            <p:ph type="ftr" sz="quarter" idx="4"/>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a:t>PUBLIC, </a:t>
            </a:r>
            <a:r>
              <a:rPr lang="en-US" sz="900"/>
              <a:t>© NXP</a:t>
            </a:r>
          </a:p>
        </p:txBody>
      </p:sp>
      <p:sp>
        <p:nvSpPr>
          <p:cNvPr id="24" name="Rectangle 5">
            <a:extLst>
              <a:ext uri="{FF2B5EF4-FFF2-40B4-BE49-F238E27FC236}">
                <a16:creationId xmlns:a16="http://schemas.microsoft.com/office/drawing/2014/main" id="{5FD1D2C5-F9B4-4C5C-A9CA-DFB0297712E9}"/>
              </a:ext>
            </a:extLst>
          </p:cNvPr>
          <p:cNvSpPr>
            <a:spLocks noGrp="1" noChangeArrowheads="1"/>
          </p:cNvSpPr>
          <p:nvPr>
            <p:ph type="sldNum" sz="quarter" idx="5"/>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a:p>
        </p:txBody>
      </p:sp>
      <p:grpSp>
        <p:nvGrpSpPr>
          <p:cNvPr id="8" name="Group 7">
            <a:extLst>
              <a:ext uri="{FF2B5EF4-FFF2-40B4-BE49-F238E27FC236}">
                <a16:creationId xmlns:a16="http://schemas.microsoft.com/office/drawing/2014/main" id="{D33A4DF4-C7D9-43B9-9586-43DAF2FD1384}"/>
              </a:ext>
            </a:extLst>
          </p:cNvPr>
          <p:cNvGrpSpPr/>
          <p:nvPr/>
        </p:nvGrpSpPr>
        <p:grpSpPr>
          <a:xfrm>
            <a:off x="6603940" y="9182388"/>
            <a:ext cx="452877" cy="163126"/>
            <a:chOff x="271463" y="2852738"/>
            <a:chExt cx="3190876" cy="1149350"/>
          </a:xfrm>
        </p:grpSpPr>
        <p:sp>
          <p:nvSpPr>
            <p:cNvPr id="9" name="Freeform 6">
              <a:extLst>
                <a:ext uri="{FF2B5EF4-FFF2-40B4-BE49-F238E27FC236}">
                  <a16:creationId xmlns:a16="http://schemas.microsoft.com/office/drawing/2014/main" id="{1F9750C6-7F70-4F33-94EA-F9E78B0AB7ED}"/>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7">
              <a:extLst>
                <a:ext uri="{FF2B5EF4-FFF2-40B4-BE49-F238E27FC236}">
                  <a16:creationId xmlns:a16="http://schemas.microsoft.com/office/drawing/2014/main" id="{697677E1-810B-4D93-83F4-38C061F4B781}"/>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8">
              <a:extLst>
                <a:ext uri="{FF2B5EF4-FFF2-40B4-BE49-F238E27FC236}">
                  <a16:creationId xmlns:a16="http://schemas.microsoft.com/office/drawing/2014/main" id="{DDF1A288-58C2-4D1B-8166-2FF0AC06A164}"/>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9">
              <a:extLst>
                <a:ext uri="{FF2B5EF4-FFF2-40B4-BE49-F238E27FC236}">
                  <a16:creationId xmlns:a16="http://schemas.microsoft.com/office/drawing/2014/main" id="{9A8927FD-D1AB-4CC6-B257-F1F907A510AB}"/>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10">
              <a:extLst>
                <a:ext uri="{FF2B5EF4-FFF2-40B4-BE49-F238E27FC236}">
                  <a16:creationId xmlns:a16="http://schemas.microsoft.com/office/drawing/2014/main" id="{F5146E4D-EB32-4160-8D22-87D14AA2152C}"/>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0800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Euler%27s_totient_function" TargetMode="External"/><Relationship Id="rId2" Type="http://schemas.openxmlformats.org/officeDocument/2006/relationships/slide" Target="../slides/slide116.xml"/><Relationship Id="rId1" Type="http://schemas.openxmlformats.org/officeDocument/2006/relationships/notesMaster" Target="../notesMasters/notesMaster1.xml"/><Relationship Id="rId4" Type="http://schemas.openxmlformats.org/officeDocument/2006/relationships/hyperlink" Target="https://en.wikipedia.org/wiki/Trapdoor_function#cite_note-7"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0</a:t>
            </a:fld>
            <a:endParaRPr lang="en-US" sz="1000"/>
          </a:p>
        </p:txBody>
      </p:sp>
    </p:spTree>
    <p:extLst>
      <p:ext uri="{BB962C8B-B14F-4D97-AF65-F5344CB8AC3E}">
        <p14:creationId xmlns:p14="http://schemas.microsoft.com/office/powerpoint/2010/main" val="378772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https://community.arm.com/arm-community-blogs/b/architectures-and-processors-blog/posts/beginner-guide-on-interrupt-latency-and-interrupt-latency-of-the-arm-cortex-m-processors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48</a:t>
            </a:fld>
            <a:endParaRPr lang="en-US" sz="1000"/>
          </a:p>
        </p:txBody>
      </p:sp>
    </p:spTree>
    <p:extLst>
      <p:ext uri="{BB962C8B-B14F-4D97-AF65-F5344CB8AC3E}">
        <p14:creationId xmlns:p14="http://schemas.microsoft.com/office/powerpoint/2010/main" val="340884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55</a:t>
            </a:fld>
            <a:endParaRPr lang="en-US" sz="1000"/>
          </a:p>
        </p:txBody>
      </p:sp>
    </p:spTree>
    <p:extLst>
      <p:ext uri="{BB962C8B-B14F-4D97-AF65-F5344CB8AC3E}">
        <p14:creationId xmlns:p14="http://schemas.microsoft.com/office/powerpoint/2010/main" val="790667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57</a:t>
            </a:fld>
            <a:endParaRPr lang="en-US" sz="1000"/>
          </a:p>
        </p:txBody>
      </p:sp>
    </p:spTree>
    <p:extLst>
      <p:ext uri="{BB962C8B-B14F-4D97-AF65-F5344CB8AC3E}">
        <p14:creationId xmlns:p14="http://schemas.microsoft.com/office/powerpoint/2010/main" val="2926478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https://www.circuitbasics.com/basics-uart-communication/</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60</a:t>
            </a:fld>
            <a:endParaRPr lang="en-US" sz="1000"/>
          </a:p>
        </p:txBody>
      </p:sp>
    </p:spTree>
    <p:extLst>
      <p:ext uri="{BB962C8B-B14F-4D97-AF65-F5344CB8AC3E}">
        <p14:creationId xmlns:p14="http://schemas.microsoft.com/office/powerpoint/2010/main" val="368210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https://en.wikipedia.org/wiki/Universal_asynchronous_receiver-transmitter</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64</a:t>
            </a:fld>
            <a:endParaRPr lang="en-US" sz="1000"/>
          </a:p>
        </p:txBody>
      </p:sp>
    </p:spTree>
    <p:extLst>
      <p:ext uri="{BB962C8B-B14F-4D97-AF65-F5344CB8AC3E}">
        <p14:creationId xmlns:p14="http://schemas.microsoft.com/office/powerpoint/2010/main" val="3305558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https://www.ibm.com/topics/software-testing</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65</a:t>
            </a:fld>
            <a:endParaRPr lang="en-US" sz="1000"/>
          </a:p>
        </p:txBody>
      </p:sp>
    </p:spTree>
    <p:extLst>
      <p:ext uri="{BB962C8B-B14F-4D97-AF65-F5344CB8AC3E}">
        <p14:creationId xmlns:p14="http://schemas.microsoft.com/office/powerpoint/2010/main" val="2313216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 </a:t>
            </a:r>
            <a:r>
              <a:rPr lang="en-US" dirty="0"/>
              <a:t>Verifying whether the whole system works as intended.</a:t>
            </a:r>
          </a:p>
          <a:p>
            <a:pPr lvl="1">
              <a:buFont typeface="Arial" panose="020B0604020202020204" pitchFamily="34" charset="0"/>
              <a:buChar char="•"/>
            </a:pPr>
            <a:r>
              <a:rPr lang="en-US" b="1" dirty="0"/>
              <a:t>Integration testing:</a:t>
            </a:r>
            <a:r>
              <a:rPr lang="en-US" dirty="0"/>
              <a:t> Ensuring that software components or functions operate together.</a:t>
            </a:r>
          </a:p>
          <a:p>
            <a:pPr lvl="1">
              <a:buFont typeface="Arial" panose="020B0604020202020204" pitchFamily="34" charset="0"/>
              <a:buChar char="•"/>
            </a:pPr>
            <a:r>
              <a:rPr lang="en-US" b="1" dirty="0"/>
              <a:t>Unit testing:</a:t>
            </a:r>
            <a:r>
              <a:rPr lang="en-US" dirty="0"/>
              <a:t> Validating that each software unit performs as expected. A unit is the smallest testable component of an application.</a:t>
            </a:r>
          </a:p>
          <a:p>
            <a:pPr lvl="1">
              <a:buFont typeface="Arial" panose="020B0604020202020204" pitchFamily="34" charset="0"/>
              <a:buChar char="•"/>
            </a:pPr>
            <a:r>
              <a:rPr lang="en-US" b="1" dirty="0"/>
              <a:t>Functional testing:</a:t>
            </a:r>
            <a:r>
              <a:rPr lang="en-US" dirty="0"/>
              <a:t> Checking functions by emulating business scenarios, based on functional requirements. Black-box testing is a common way to verify functions.</a:t>
            </a:r>
          </a:p>
          <a:p>
            <a:pPr lvl="1">
              <a:buFont typeface="Arial" panose="020B0604020202020204" pitchFamily="34" charset="0"/>
              <a:buChar char="•"/>
            </a:pPr>
            <a:r>
              <a:rPr lang="en-US" b="1" dirty="0"/>
              <a:t>Performance testing:</a:t>
            </a:r>
            <a:r>
              <a:rPr lang="en-US" dirty="0"/>
              <a:t> Testing how the software performs under different workloads. Load testing, for example, is used to evaluate performance under real-life load conditions.</a:t>
            </a:r>
          </a:p>
          <a:p>
            <a:pPr lvl="1">
              <a:buFont typeface="Arial" panose="020B0604020202020204" pitchFamily="34" charset="0"/>
              <a:buChar char="•"/>
            </a:pPr>
            <a:r>
              <a:rPr lang="en-US" b="1" dirty="0"/>
              <a:t>Regression testing: </a:t>
            </a:r>
            <a:r>
              <a:rPr lang="en-US" dirty="0"/>
              <a:t>Checking whether new features break or degrade functionality. Sanity testing can be used to verify menus, functions and commands at the surface level, when there is no time for a full regression test.</a:t>
            </a:r>
          </a:p>
          <a:p>
            <a:pPr lvl="1">
              <a:buFont typeface="Arial" panose="020B0604020202020204" pitchFamily="34" charset="0"/>
              <a:buChar char="•"/>
            </a:pPr>
            <a:r>
              <a:rPr lang="en-US" b="1" dirty="0"/>
              <a:t>Stress testing:</a:t>
            </a:r>
            <a:r>
              <a:rPr lang="en-US" dirty="0"/>
              <a:t> Testing how much strain the system can take before it fails. Considered to be a type of non-functional testing.</a:t>
            </a:r>
          </a:p>
          <a:p>
            <a:pPr lvl="1">
              <a:buFont typeface="Arial" panose="020B0604020202020204" pitchFamily="34" charset="0"/>
              <a:buChar char="•"/>
            </a:pPr>
            <a:r>
              <a:rPr lang="en-US" b="1" dirty="0"/>
              <a:t>Usability testing:</a:t>
            </a:r>
            <a:r>
              <a:rPr lang="en-US" dirty="0"/>
              <a:t> Validating how well a customer can use a system or web application to complete a task.</a:t>
            </a:r>
          </a:p>
          <a:p>
            <a:r>
              <a:rPr lang="en-US" dirty="0"/>
              <a:t>In each case, validating base requirements is a critical assessment. Just as important, exploratory testing helps a tester or testing team uncover hard-to-predict scenarios and situations that can lead to software errors.</a:t>
            </a:r>
          </a:p>
          <a:p>
            <a:r>
              <a:rPr lang="en-US" dirty="0"/>
              <a:t>Even a simple application can be subject to a large number and variety of tests. A test management plan helps to prioritize which types of testing provide the most value – given available time and resources. Testing effectiveness is optimized by running the fewest number of tests to find the largest number of defects.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67</a:t>
            </a:fld>
            <a:endParaRPr lang="en-US" sz="1000"/>
          </a:p>
        </p:txBody>
      </p:sp>
    </p:spTree>
    <p:extLst>
      <p:ext uri="{BB962C8B-B14F-4D97-AF65-F5344CB8AC3E}">
        <p14:creationId xmlns:p14="http://schemas.microsoft.com/office/powerpoint/2010/main" val="3838625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software testing uncovers problems before a product goes to market. The sooner development teams receive test feedback, the sooner they can address When development leaves ample room for testing, it improves software reliability and high-quality applications are delivered with few errors. A system that meets or even exceeds customer expectations leads to potentially more sales and greater market share.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70</a:t>
            </a:fld>
            <a:endParaRPr lang="en-US" sz="1000"/>
          </a:p>
        </p:txBody>
      </p:sp>
    </p:spTree>
    <p:extLst>
      <p:ext uri="{BB962C8B-B14F-4D97-AF65-F5344CB8AC3E}">
        <p14:creationId xmlns:p14="http://schemas.microsoft.com/office/powerpoint/2010/main" val="1299305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r>
              <a:rPr lang="en-US" b="1" dirty="0"/>
              <a:t>Continuous testing:</a:t>
            </a:r>
            <a:r>
              <a:rPr lang="en-US" dirty="0"/>
              <a:t> Project teams test each build as it becomes available. This type of software testing relies on test automation that is integrated with the deployment process. It enables software to be validated in realistic test environments earlier in the process – improving design and reducing risks.</a:t>
            </a:r>
          </a:p>
          <a:p>
            <a:pPr lvl="1">
              <a:buFont typeface="Arial" panose="020B0604020202020204" pitchFamily="34" charset="0"/>
              <a:buChar char="•"/>
            </a:pPr>
            <a:r>
              <a:rPr lang="en-US" b="1" dirty="0"/>
              <a:t>Configuration management:</a:t>
            </a:r>
            <a:r>
              <a:rPr lang="en-US" dirty="0"/>
              <a:t> Organizations centrally maintain test assets and track what software builds to test. Teams gain access to assets such as code, requirements, design documents, models, test scripts and test results. Good systems include user authentication and audit trails to help teams meet compliance requirements with minimal administrative effort.</a:t>
            </a:r>
          </a:p>
          <a:p>
            <a:pPr lvl="1">
              <a:buFont typeface="Arial" panose="020B0604020202020204" pitchFamily="34" charset="0"/>
              <a:buChar char="•"/>
            </a:pPr>
            <a:r>
              <a:rPr lang="en-US" b="1" dirty="0"/>
              <a:t>Service virtualization:</a:t>
            </a:r>
            <a:r>
              <a:rPr lang="en-US" dirty="0"/>
              <a:t> Testing environments may not be available, especially early in code development. Service virtualization simulates the services and systems that are missing or not yet completed, enabling teams to reduce dependencies and test sooner. They can reuse, deploy and change a configuration to test different scenarios without having to modify the original environment.</a:t>
            </a:r>
          </a:p>
          <a:p>
            <a:pPr lvl="1">
              <a:buFont typeface="Arial" panose="020B0604020202020204" pitchFamily="34" charset="0"/>
              <a:buChar char="•"/>
            </a:pPr>
            <a:r>
              <a:rPr lang="en-US" b="1" dirty="0"/>
              <a:t>Defect or bug tracking:</a:t>
            </a:r>
            <a:r>
              <a:rPr lang="en-US" dirty="0"/>
              <a:t> Monitoring defects is important to both testing and development teams for measuring and improving quality. Automated tools allow teams to track defects, measure their scope and impact, and uncover related issues.</a:t>
            </a:r>
          </a:p>
          <a:p>
            <a:pPr lvl="1">
              <a:buFont typeface="Arial" panose="020B0604020202020204" pitchFamily="34" charset="0"/>
              <a:buChar char="•"/>
            </a:pPr>
            <a:r>
              <a:rPr lang="en-US" b="1" dirty="0"/>
              <a:t>Metrics and reporting:</a:t>
            </a:r>
            <a:r>
              <a:rPr lang="en-US" dirty="0"/>
              <a:t> Reporting and analytics enable team members to share status, goals and test results. Advanced tools integrate project metrics and present results in a dashboard. Teams quickly see the overall health of a project and can monitor relationships between test, development and other project elements.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71</a:t>
            </a:fld>
            <a:endParaRPr lang="en-US" sz="1000"/>
          </a:p>
        </p:txBody>
      </p:sp>
    </p:spTree>
    <p:extLst>
      <p:ext uri="{BB962C8B-B14F-4D97-AF65-F5344CB8AC3E}">
        <p14:creationId xmlns:p14="http://schemas.microsoft.com/office/powerpoint/2010/main" val="2964749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HARDWARE DEPENDENCY</a:t>
            </a:r>
          </a:p>
          <a:p>
            <a:r>
              <a:rPr lang="en-US" dirty="0"/>
              <a:t>Hardware dependency is among the leading challenges faced during embedded software testing due to limited access to hardware. In such case, Emulators/Simulators are used to perform testing in real time embedded systems. Emulators and Simulators may not accurately represent the behavior of the actual device and could give a false sense of application's usability and system performance.</a:t>
            </a:r>
          </a:p>
          <a:p>
            <a:pPr marL="0" indent="0">
              <a:buNone/>
            </a:pPr>
            <a:r>
              <a:rPr lang="en-US" dirty="0"/>
              <a:t>	SOTWARE VS HARDWARE DEFECTS</a:t>
            </a:r>
          </a:p>
          <a:p>
            <a:r>
              <a:rPr lang="en-US" dirty="0"/>
              <a:t>Another aspect is when software is developed for a freshly created hardware, high ratio of hardware defects can be identified during the testing process. Identified defect may be related to the hardware, not only software. What’s worse is that the software may work fine with one variant of the hardware and doesn’t work with another. That’s a challenge for the testing process.</a:t>
            </a:r>
          </a:p>
          <a:p>
            <a:pPr marL="0" indent="0">
              <a:buNone/>
            </a:pPr>
            <a:r>
              <a:rPr lang="en-US" dirty="0"/>
              <a:t>	COMPLIANCE TESTING</a:t>
            </a:r>
          </a:p>
          <a:p>
            <a:r>
              <a:rPr lang="en-US" dirty="0"/>
              <a:t>Software failures in embedded devices can put people’s lives in danger. To minimize this danger, most of the medical, security, industrial and automotive devices has to go through different safety/security/features compliance testing. With short development life cycle and quick to market, it is essential to have proper test automation setup to quickly run through these compliance tests.</a:t>
            </a:r>
          </a:p>
          <a:p>
            <a:pPr marL="0" indent="0">
              <a:buNone/>
            </a:pPr>
            <a:r>
              <a:rPr lang="en-US" dirty="0"/>
              <a:t>	REPRODUCIBLE DEFECTS</a:t>
            </a:r>
          </a:p>
          <a:p>
            <a:r>
              <a:rPr lang="en-US" dirty="0"/>
              <a:t>Defects are harder to recreate/reproduce in the embedded system case. That forces the embedded testing procedure to esteem every defect occurrence much higher than in a customary case, besides to collect much information as could sensibly be required to adjust the system to discover the foundation of the defect. Joined with the extremely constrained troubleshoot capacities of the embedded products, gives us another test.</a:t>
            </a:r>
          </a:p>
          <a:p>
            <a:pPr marL="0" indent="0">
              <a:buNone/>
            </a:pPr>
            <a:r>
              <a:rPr lang="en-US" dirty="0"/>
              <a:t>	NOT EASY TO AUTOMATE</a:t>
            </a:r>
          </a:p>
          <a:p>
            <a:r>
              <a:rPr lang="en-US" dirty="0"/>
              <a:t>Automation testing in embedded system may become complex due to complexity of software development in which changes in hardware and software interfaces are common. Modular and extensible automated test environments can significantly reduce the influence of these changes. For this, it is mandatory to put the efforts for a fair design and continuous maintenance.</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74</a:t>
            </a:fld>
            <a:endParaRPr lang="en-US" sz="1000"/>
          </a:p>
        </p:txBody>
      </p:sp>
    </p:spTree>
    <p:extLst>
      <p:ext uri="{BB962C8B-B14F-4D97-AF65-F5344CB8AC3E}">
        <p14:creationId xmlns:p14="http://schemas.microsoft.com/office/powerpoint/2010/main" val="2020199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show </a:t>
            </a:r>
            <a:r>
              <a:rPr lang="en-US" dirty="0" err="1"/>
              <a:t>C_representation_char</a:t>
            </a:r>
            <a:r>
              <a:rPr lang="en-US"/>
              <a:t>/1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29</a:t>
            </a:fld>
            <a:endParaRPr lang="en-US" sz="1000"/>
          </a:p>
        </p:txBody>
      </p:sp>
    </p:spTree>
    <p:extLst>
      <p:ext uri="{BB962C8B-B14F-4D97-AF65-F5344CB8AC3E}">
        <p14:creationId xmlns:p14="http://schemas.microsoft.com/office/powerpoint/2010/main" val="87510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97</a:t>
            </a:fld>
            <a:endParaRPr lang="en-US" sz="1000"/>
          </a:p>
        </p:txBody>
      </p:sp>
    </p:spTree>
    <p:extLst>
      <p:ext uri="{BB962C8B-B14F-4D97-AF65-F5344CB8AC3E}">
        <p14:creationId xmlns:p14="http://schemas.microsoft.com/office/powerpoint/2010/main" val="895443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https://www.devglan.com/online-tools/aes-encryption-decryption</a:t>
            </a:r>
          </a:p>
          <a:p>
            <a:endParaRPr lang="en-US" dirty="0"/>
          </a:p>
          <a:p>
            <a:r>
              <a:rPr lang="en-US" dirty="0"/>
              <a:t>IV 1: 1234567890123456</a:t>
            </a:r>
          </a:p>
          <a:p>
            <a:endParaRPr lang="en-US" dirty="0"/>
          </a:p>
          <a:p>
            <a:r>
              <a:rPr lang="en-US" dirty="0"/>
              <a:t>Plain text: My time is 10 pm</a:t>
            </a:r>
          </a:p>
          <a:p>
            <a:endParaRPr lang="en-US" dirty="0"/>
          </a:p>
          <a:p>
            <a:r>
              <a:rPr lang="en-US" dirty="0"/>
              <a:t>Key size: 256</a:t>
            </a:r>
          </a:p>
          <a:p>
            <a:endParaRPr lang="en-US" dirty="0"/>
          </a:p>
          <a:p>
            <a:r>
              <a:rPr lang="en-US" dirty="0"/>
              <a:t>Secret key: 12345678901234567890123456789012</a:t>
            </a:r>
          </a:p>
          <a:p>
            <a:endParaRPr lang="en-US" dirty="0"/>
          </a:p>
          <a:p>
            <a:r>
              <a:rPr lang="en-US" dirty="0"/>
              <a:t>IV 2: 1234567890123456</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103</a:t>
            </a:fld>
            <a:endParaRPr lang="en-US" sz="1000"/>
          </a:p>
        </p:txBody>
      </p:sp>
    </p:spTree>
    <p:extLst>
      <p:ext uri="{BB962C8B-B14F-4D97-AF65-F5344CB8AC3E}">
        <p14:creationId xmlns:p14="http://schemas.microsoft.com/office/powerpoint/2010/main" val="370104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chapter, we discussed the data integrity threats and the use of hashing technique to detect if any modification attacks have taken place on the data.</a:t>
            </a:r>
          </a:p>
          <a:p>
            <a:r>
              <a:rPr lang="en-US" dirty="0"/>
              <a:t>Another type of threat that exist for data is the lack of </a:t>
            </a:r>
            <a:r>
              <a:rPr lang="en-US" b="1" dirty="0"/>
              <a:t>message authentication</a:t>
            </a:r>
            <a:r>
              <a:rPr lang="en-US" dirty="0"/>
              <a:t>. In this threat, the user is not sure about the originator of the message. Message authentication can be provided using the cryptographic techniques that use secret keys as done in case of encryption.</a:t>
            </a:r>
          </a:p>
          <a:p>
            <a:endParaRPr lang="en-US" dirty="0"/>
          </a:p>
          <a:p>
            <a:endParaRPr lang="en-US" dirty="0"/>
          </a:p>
          <a:p>
            <a:r>
              <a:rPr lang="en-US" b="1" dirty="0"/>
              <a:t>Establishment of Shared Secret.</a:t>
            </a:r>
            <a:endParaRPr lang="en-US" dirty="0"/>
          </a:p>
          <a:p>
            <a:pPr>
              <a:buFont typeface="Arial" panose="020B0604020202020204" pitchFamily="34" charset="0"/>
              <a:buChar char="•"/>
            </a:pPr>
            <a:r>
              <a:rPr lang="en-US" dirty="0"/>
              <a:t>It can provide message authentication among pre-decided legitimate users who have shared key.</a:t>
            </a:r>
          </a:p>
          <a:p>
            <a:pPr>
              <a:buFont typeface="Arial" panose="020B0604020202020204" pitchFamily="34" charset="0"/>
              <a:buChar char="•"/>
            </a:pPr>
            <a:r>
              <a:rPr lang="en-US" dirty="0"/>
              <a:t>This requires establishment of shared secret prior to use of MAC.</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111</a:t>
            </a:fld>
            <a:endParaRPr lang="en-US" sz="1000"/>
          </a:p>
        </p:txBody>
      </p:sp>
    </p:spTree>
    <p:extLst>
      <p:ext uri="{BB962C8B-B14F-4D97-AF65-F5344CB8AC3E}">
        <p14:creationId xmlns:p14="http://schemas.microsoft.com/office/powerpoint/2010/main" val="1550811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https://en.wikipedia.org/wiki/Trapdoor_function</a:t>
            </a:r>
          </a:p>
          <a:p>
            <a:endParaRPr lang="en-US" dirty="0"/>
          </a:p>
          <a:p>
            <a:r>
              <a:rPr lang="en-US" dirty="0"/>
              <a:t>In this example, the inverse </a:t>
            </a:r>
            <a:r>
              <a:rPr lang="en-US" dirty="0">
                <a:effectLst/>
              </a:rPr>
              <a:t>d </a:t>
            </a:r>
            <a:r>
              <a:rPr lang="en-US" dirty="0"/>
              <a:t>of </a:t>
            </a:r>
            <a:r>
              <a:rPr lang="en-US" dirty="0">
                <a:effectLst/>
              </a:rPr>
              <a:t>e </a:t>
            </a:r>
            <a:r>
              <a:rPr lang="en-US" dirty="0"/>
              <a:t>modulo </a:t>
            </a:r>
            <a:r>
              <a:rPr lang="en-US" dirty="0">
                <a:effectLst/>
              </a:rPr>
              <a:t>ϕ ( n ) </a:t>
            </a:r>
            <a:r>
              <a:rPr lang="en-US" dirty="0"/>
              <a:t>(</a:t>
            </a:r>
            <a:r>
              <a:rPr lang="en-US" dirty="0">
                <a:hlinkClick r:id="rId3" tooltip="Euler's totient function"/>
              </a:rPr>
              <a:t>Euler's totient function</a:t>
            </a:r>
            <a:r>
              <a:rPr lang="en-US" dirty="0"/>
              <a:t> of </a:t>
            </a:r>
            <a:r>
              <a:rPr lang="en-US" dirty="0">
                <a:effectLst/>
              </a:rPr>
              <a:t>n </a:t>
            </a:r>
            <a:r>
              <a:rPr lang="en-US" dirty="0"/>
              <a:t>) is the trapdoor: </a:t>
            </a:r>
          </a:p>
          <a:p>
            <a:r>
              <a:rPr lang="en-US" dirty="0">
                <a:effectLst/>
              </a:rPr>
              <a:t>f ( x ) = x e mod n . </a:t>
            </a:r>
            <a:r>
              <a:rPr lang="en-US" dirty="0"/>
              <a:t>If the factorization of </a:t>
            </a:r>
            <a:r>
              <a:rPr lang="en-US" dirty="0">
                <a:effectLst/>
              </a:rPr>
              <a:t>n = p q </a:t>
            </a:r>
            <a:r>
              <a:rPr lang="en-US" dirty="0"/>
              <a:t>is known, then </a:t>
            </a:r>
            <a:r>
              <a:rPr lang="en-US" dirty="0">
                <a:effectLst/>
              </a:rPr>
              <a:t>ϕ ( n ) = ( p − 1 ) ( q − 1 ) </a:t>
            </a:r>
            <a:r>
              <a:rPr lang="en-US" dirty="0"/>
              <a:t>can be computed. With this the inverse </a:t>
            </a:r>
            <a:r>
              <a:rPr lang="en-US" dirty="0">
                <a:effectLst/>
              </a:rPr>
              <a:t>d </a:t>
            </a:r>
            <a:r>
              <a:rPr lang="en-US" dirty="0"/>
              <a:t>of </a:t>
            </a:r>
            <a:r>
              <a:rPr lang="en-US" dirty="0">
                <a:effectLst/>
              </a:rPr>
              <a:t>e </a:t>
            </a:r>
            <a:r>
              <a:rPr lang="en-US" dirty="0"/>
              <a:t>can be computed </a:t>
            </a:r>
            <a:r>
              <a:rPr lang="en-US" dirty="0">
                <a:effectLst/>
              </a:rPr>
              <a:t>d = e − 1 mod ϕ ( n ) </a:t>
            </a:r>
            <a:r>
              <a:rPr lang="en-US" dirty="0"/>
              <a:t>, and then given </a:t>
            </a:r>
            <a:r>
              <a:rPr lang="en-US" dirty="0">
                <a:effectLst/>
              </a:rPr>
              <a:t>y = f ( x ) </a:t>
            </a:r>
            <a:r>
              <a:rPr lang="en-US" dirty="0"/>
              <a:t>, we can find </a:t>
            </a:r>
            <a:r>
              <a:rPr lang="en-US" dirty="0">
                <a:effectLst/>
              </a:rPr>
              <a:t>x = y d mod n = x e d mod n = x mod n </a:t>
            </a:r>
            <a:r>
              <a:rPr lang="en-US" dirty="0"/>
              <a:t>. Its hardness follows from the RSA assumption.</a:t>
            </a:r>
            <a:r>
              <a:rPr lang="en-US" baseline="30000" dirty="0">
                <a:hlinkClick r:id="rId4"/>
              </a:rPr>
              <a:t>[7]</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115</a:t>
            </a:fld>
            <a:endParaRPr lang="en-US" sz="1000"/>
          </a:p>
        </p:txBody>
      </p:sp>
    </p:spTree>
    <p:extLst>
      <p:ext uri="{BB962C8B-B14F-4D97-AF65-F5344CB8AC3E}">
        <p14:creationId xmlns:p14="http://schemas.microsoft.com/office/powerpoint/2010/main" val="2856781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.\DK6Programmer.exe -s COM7 -e FLASH -p .\K32W061_Project_ex3.bin</a:t>
            </a:r>
          </a:p>
          <a:p>
            <a:endParaRPr lang="pt-BR" dirty="0"/>
          </a:p>
          <a:p>
            <a:r>
              <a:rPr lang="pt-BR" dirty="0"/>
              <a:t>For debug</a:t>
            </a:r>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117</a:t>
            </a:fld>
            <a:endParaRPr lang="en-US" sz="1000"/>
          </a:p>
        </p:txBody>
      </p:sp>
    </p:spTree>
    <p:extLst>
      <p:ext uri="{BB962C8B-B14F-4D97-AF65-F5344CB8AC3E}">
        <p14:creationId xmlns:p14="http://schemas.microsoft.com/office/powerpoint/2010/main" val="123707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30</a:t>
            </a:fld>
            <a:endParaRPr lang="en-US" sz="1000"/>
          </a:p>
        </p:txBody>
      </p:sp>
    </p:spTree>
    <p:extLst>
      <p:ext uri="{BB962C8B-B14F-4D97-AF65-F5344CB8AC3E}">
        <p14:creationId xmlns:p14="http://schemas.microsoft.com/office/powerpoint/2010/main" val="171703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Use typedef structs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31</a:t>
            </a:fld>
            <a:endParaRPr lang="en-US" sz="1000"/>
          </a:p>
        </p:txBody>
      </p:sp>
    </p:spTree>
    <p:extLst>
      <p:ext uri="{BB962C8B-B14F-4D97-AF65-F5344CB8AC3E}">
        <p14:creationId xmlns:p14="http://schemas.microsoft.com/office/powerpoint/2010/main" val="31681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gcc</a:t>
            </a:r>
            <a:r>
              <a:rPr lang="en-US"/>
              <a:t> </a:t>
            </a:r>
            <a:r>
              <a:rPr lang="en-US" err="1"/>
              <a:t>test.c</a:t>
            </a:r>
            <a:r>
              <a:rPr lang="en-US"/>
              <a:t> -o test  -</a:t>
            </a:r>
            <a:r>
              <a:rPr lang="en-US" err="1"/>
              <a:t>Xlinker</a:t>
            </a:r>
            <a:r>
              <a:rPr lang="en-US"/>
              <a:t> -Map=output</a:t>
            </a:r>
          </a:p>
          <a:p>
            <a:r>
              <a:rPr lang="en-US"/>
              <a:t>size test.exe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32</a:t>
            </a:fld>
            <a:endParaRPr lang="en-US" sz="1000"/>
          </a:p>
        </p:txBody>
      </p:sp>
    </p:spTree>
    <p:extLst>
      <p:ext uri="{BB962C8B-B14F-4D97-AF65-F5344CB8AC3E}">
        <p14:creationId xmlns:p14="http://schemas.microsoft.com/office/powerpoint/2010/main" val="521860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https://www.geeksforgeeks.org/memory-layout-of-c-program/</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35</a:t>
            </a:fld>
            <a:endParaRPr lang="en-US" sz="1000"/>
          </a:p>
        </p:txBody>
      </p:sp>
    </p:spTree>
    <p:extLst>
      <p:ext uri="{BB962C8B-B14F-4D97-AF65-F5344CB8AC3E}">
        <p14:creationId xmlns:p14="http://schemas.microsoft.com/office/powerpoint/2010/main" val="172607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volatile tells the compiler not to optimize anything that has to do with the volatile variable.</a:t>
            </a:r>
          </a:p>
          <a:p>
            <a:endParaRPr lang="en-US"/>
          </a:p>
          <a:p>
            <a:r>
              <a:rPr lang="en-US"/>
              <a:t>There are at least three common reasons to use it, all involving situations where the value of the variable can change without action from the visible code:</a:t>
            </a:r>
          </a:p>
          <a:p>
            <a:endParaRPr lang="en-US"/>
          </a:p>
          <a:p>
            <a:r>
              <a:rPr lang="en-US"/>
              <a:t>    When you interface with hardware that changes the value itself</a:t>
            </a:r>
          </a:p>
          <a:p>
            <a:r>
              <a:rPr lang="en-US"/>
              <a:t>    when there's another thread running that also uses the variable</a:t>
            </a:r>
          </a:p>
          <a:p>
            <a:r>
              <a:rPr lang="en-US"/>
              <a:t>    when there's a signal handler that might change the value of the variable.</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36</a:t>
            </a:fld>
            <a:endParaRPr lang="en-US" sz="1000"/>
          </a:p>
        </p:txBody>
      </p:sp>
    </p:spTree>
    <p:extLst>
      <p:ext uri="{BB962C8B-B14F-4D97-AF65-F5344CB8AC3E}">
        <p14:creationId xmlns:p14="http://schemas.microsoft.com/office/powerpoint/2010/main" val="226231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a:t>
            </a:r>
            <a:r>
              <a:rPr lang="en-US" err="1"/>
              <a:t>board.h</a:t>
            </a: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38</a:t>
            </a:fld>
            <a:endParaRPr lang="en-US" sz="1000"/>
          </a:p>
        </p:txBody>
      </p:sp>
    </p:spTree>
    <p:extLst>
      <p:ext uri="{BB962C8B-B14F-4D97-AF65-F5344CB8AC3E}">
        <p14:creationId xmlns:p14="http://schemas.microsoft.com/office/powerpoint/2010/main" val="71515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https://www.best-microcontroller-projects.com/hardware-interrupt.html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42</a:t>
            </a:fld>
            <a:endParaRPr lang="en-US" sz="1000"/>
          </a:p>
        </p:txBody>
      </p:sp>
    </p:spTree>
    <p:extLst>
      <p:ext uri="{BB962C8B-B14F-4D97-AF65-F5344CB8AC3E}">
        <p14:creationId xmlns:p14="http://schemas.microsoft.com/office/powerpoint/2010/main" val="2180134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0.svg"/><Relationship Id="rId3" Type="http://schemas.openxmlformats.org/officeDocument/2006/relationships/image" Target="../media/image9.png"/><Relationship Id="rId7" Type="http://schemas.openxmlformats.org/officeDocument/2006/relationships/image" Target="../media/image25.png"/><Relationship Id="rId12"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1.svg"/><Relationship Id="rId5" Type="http://schemas.openxmlformats.org/officeDocument/2006/relationships/image" Target="../media/image7.png"/><Relationship Id="rId10" Type="http://schemas.openxmlformats.org/officeDocument/2006/relationships/image" Target="../media/image6.svg"/><Relationship Id="rId4" Type="http://schemas.openxmlformats.org/officeDocument/2006/relationships/image" Target="../media/image10.svg"/><Relationship Id="rId9"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1.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28.svg"/><Relationship Id="rId9"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37.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20.sv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10.svg"/><Relationship Id="rId9"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hyperlink" Target="https://showroom.nxp.com/" TargetMode="Externa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svg"/><Relationship Id="rId9"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7.png"/><Relationship Id="rId10" Type="http://schemas.openxmlformats.org/officeDocument/2006/relationships/image" Target="../media/image17.svg"/><Relationship Id="rId4" Type="http://schemas.openxmlformats.org/officeDocument/2006/relationships/image" Target="../media/image6.svg"/><Relationship Id="rId9"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14.svg"/><Relationship Id="rId9"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20.svg"/><Relationship Id="rId9"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20.svg"/><Relationship Id="rId9"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0.svg"/><Relationship Id="rId4" Type="http://schemas.openxmlformats.org/officeDocument/2006/relationships/image" Target="../media/image10.svg"/><Relationship Id="rId9"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7.sv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pic>
        <p:nvPicPr>
          <p:cNvPr id="19" name="Picture Placeholder 16" descr="A large building&#10;&#10;Description automatically generated">
            <a:extLst>
              <a:ext uri="{FF2B5EF4-FFF2-40B4-BE49-F238E27FC236}">
                <a16:creationId xmlns:a16="http://schemas.microsoft.com/office/drawing/2014/main" id="{F367A7A6-D723-40BB-A3B1-7662B43D6B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80049" y="71563"/>
            <a:ext cx="4810031" cy="6786437"/>
          </a:xfrm>
          <a:prstGeom prst="rect">
            <a:avLst/>
          </a:prstGeom>
        </p:spPr>
      </p:pic>
      <p:sp>
        <p:nvSpPr>
          <p:cNvPr id="90" name="Text Placeholder 89"/>
          <p:cNvSpPr>
            <a:spLocks noGrp="1"/>
          </p:cNvSpPr>
          <p:nvPr>
            <p:ph type="body" sz="quarter" idx="12" hasCustomPrompt="1"/>
          </p:nvPr>
        </p:nvSpPr>
        <p:spPr>
          <a:xfrm>
            <a:off x="625287" y="4210334"/>
            <a:ext cx="6174317" cy="399042"/>
          </a:xfrm>
        </p:spPr>
        <p:txBody>
          <a:bodyPr>
            <a:normAutofit/>
          </a:bodyPr>
          <a:lstStyle>
            <a:lvl1pPr marL="0" indent="0" algn="l" rtl="0" fontAlgn="base">
              <a:lnSpc>
                <a:spcPct val="100000"/>
              </a:lnSpc>
              <a:spcBef>
                <a:spcPts val="0"/>
              </a:spcBef>
              <a:spcAft>
                <a:spcPct val="0"/>
              </a:spcAft>
              <a:buClrTx/>
              <a:buSzPct val="80000"/>
              <a:buFont typeface="Arial" charset="0"/>
              <a:buNone/>
              <a:defRPr lang="en-US" sz="1400" b="1" kern="1200" cap="all" spc="300" baseline="0" dirty="0" smtClean="0">
                <a:solidFill>
                  <a:schemeClr val="tx1">
                    <a:lumMod val="85000"/>
                    <a:lumOff val="15000"/>
                  </a:schemeClr>
                </a:solidFill>
                <a:effectLst/>
                <a:latin typeface="+mj-lt"/>
                <a:ea typeface="+mn-ea"/>
                <a:cs typeface="Arial" panose="020B0604020202020204" pitchFamily="34" charset="0"/>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a:t>month 2023</a:t>
            </a:r>
          </a:p>
        </p:txBody>
      </p:sp>
      <p:sp>
        <p:nvSpPr>
          <p:cNvPr id="27" name="Rectangle 183"/>
          <p:cNvSpPr>
            <a:spLocks noGrp="1" noChangeArrowheads="1"/>
          </p:cNvSpPr>
          <p:nvPr userDrawn="1">
            <p:ph type="subTitle" idx="1" hasCustomPrompt="1"/>
          </p:nvPr>
        </p:nvSpPr>
        <p:spPr bwMode="blackWhite">
          <a:xfrm>
            <a:off x="625287" y="3497623"/>
            <a:ext cx="6174317" cy="809562"/>
          </a:xfrm>
          <a:prstGeom prst="rect">
            <a:avLst/>
          </a:prstGeom>
          <a:ln w="25400" algn="ctr"/>
          <a:effectLst/>
        </p:spPr>
        <p:txBody>
          <a:bodyPr tIns="0" bIns="91440" anchor="b">
            <a:noAutofit/>
          </a:bodyPr>
          <a:lstStyle>
            <a:lvl1pPr marL="0" indent="0" algn="l" rtl="0" fontAlgn="base">
              <a:lnSpc>
                <a:spcPct val="100000"/>
              </a:lnSpc>
              <a:spcBef>
                <a:spcPts val="0"/>
              </a:spcBef>
              <a:spcAft>
                <a:spcPct val="0"/>
              </a:spcAft>
              <a:buClrTx/>
              <a:buFont typeface="Arial" charset="0"/>
              <a:buNone/>
              <a:defRPr lang="en-US" sz="1800" b="0" kern="1200" cap="none" spc="50" baseline="0" dirty="0" smtClean="0">
                <a:solidFill>
                  <a:schemeClr val="tx1">
                    <a:lumMod val="85000"/>
                    <a:lumOff val="15000"/>
                  </a:schemeClr>
                </a:solidFill>
                <a:effectLst/>
                <a:latin typeface="Arial" panose="020B0604020202020204" pitchFamily="34" charset="0"/>
                <a:ea typeface="+mn-ea"/>
                <a:cs typeface="+mn-cs"/>
              </a:defRPr>
            </a:lvl1pPr>
          </a:lstStyle>
          <a:p>
            <a:pPr lvl="0"/>
            <a:r>
              <a:rPr lang="en-US"/>
              <a:t>First name Last name</a:t>
            </a:r>
          </a:p>
          <a:p>
            <a:pPr lvl="0"/>
            <a:r>
              <a:rPr lang="en-US"/>
              <a:t>Official title goes here</a:t>
            </a:r>
          </a:p>
        </p:txBody>
      </p:sp>
      <p:sp>
        <p:nvSpPr>
          <p:cNvPr id="28" name="Rectangle 182"/>
          <p:cNvSpPr>
            <a:spLocks noGrp="1" noChangeArrowheads="1"/>
          </p:cNvSpPr>
          <p:nvPr>
            <p:ph type="ctrTitle" hasCustomPrompt="1"/>
          </p:nvPr>
        </p:nvSpPr>
        <p:spPr bwMode="blackWhite">
          <a:xfrm>
            <a:off x="625287" y="427838"/>
            <a:ext cx="6165127" cy="2961111"/>
          </a:xfrm>
          <a:prstGeom prst="rect">
            <a:avLst/>
          </a:prstGeom>
          <a:ln w="25400"/>
          <a:effectLst/>
        </p:spPr>
        <p:txBody>
          <a:bodyPr tIns="91440" bIns="91440" anchor="b"/>
          <a:lstStyle>
            <a:lvl1pPr algn="l">
              <a:lnSpc>
                <a:spcPts val="5500"/>
              </a:lnSpc>
              <a:spcBef>
                <a:spcPts val="0"/>
              </a:spcBef>
              <a:defRPr lang="en-US" sz="4900" b="1" kern="1200" cap="all" spc="-50" baseline="0" dirty="0">
                <a:solidFill>
                  <a:schemeClr val="tx1">
                    <a:lumMod val="85000"/>
                    <a:lumOff val="15000"/>
                  </a:schemeClr>
                </a:solidFill>
                <a:effectLst/>
                <a:latin typeface="Arial" panose="020B0604020202020204" pitchFamily="34" charset="0"/>
                <a:ea typeface="+mn-ea"/>
                <a:cs typeface="+mn-cs"/>
              </a:defRPr>
            </a:lvl1pPr>
          </a:lstStyle>
          <a:p>
            <a:r>
              <a:rPr lang="en-US"/>
              <a:t>Title Goes Here Second Line</a:t>
            </a:r>
            <a:br>
              <a:rPr lang="en-US"/>
            </a:br>
            <a:r>
              <a:rPr lang="en-US"/>
              <a:t>Third Line</a:t>
            </a:r>
          </a:p>
        </p:txBody>
      </p:sp>
      <p:sp>
        <p:nvSpPr>
          <p:cNvPr id="11" name="TextBox 10">
            <a:extLst>
              <a:ext uri="{FF2B5EF4-FFF2-40B4-BE49-F238E27FC236}">
                <a16:creationId xmlns:a16="http://schemas.microsoft.com/office/drawing/2014/main" id="{76C06E3A-77E8-4336-8E69-F834D6840692}"/>
              </a:ext>
            </a:extLst>
          </p:cNvPr>
          <p:cNvSpPr txBox="1"/>
          <p:nvPr userDrawn="1"/>
        </p:nvSpPr>
        <p:spPr>
          <a:xfrm>
            <a:off x="625287" y="5986814"/>
            <a:ext cx="6587542"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mj-lt"/>
                <a:cs typeface="Arial" panose="020B0604020202020204" pitchFamily="34" charset="0"/>
              </a:rPr>
              <a:t>PUBLIC</a:t>
            </a:r>
          </a:p>
        </p:txBody>
      </p:sp>
      <p:grpSp>
        <p:nvGrpSpPr>
          <p:cNvPr id="33" name="Group 32">
            <a:extLst>
              <a:ext uri="{FF2B5EF4-FFF2-40B4-BE49-F238E27FC236}">
                <a16:creationId xmlns:a16="http://schemas.microsoft.com/office/drawing/2014/main" id="{6DB26A35-77F5-445D-B6D8-5AC2F84354FB}"/>
              </a:ext>
            </a:extLst>
          </p:cNvPr>
          <p:cNvGrpSpPr/>
          <p:nvPr userDrawn="1"/>
        </p:nvGrpSpPr>
        <p:grpSpPr>
          <a:xfrm>
            <a:off x="0" y="0"/>
            <a:ext cx="12190081" cy="79514"/>
            <a:chOff x="0" y="-1"/>
            <a:chExt cx="12190081" cy="1350190"/>
          </a:xfrm>
        </p:grpSpPr>
        <p:sp>
          <p:nvSpPr>
            <p:cNvPr id="34" name="Rectangle 33">
              <a:extLst>
                <a:ext uri="{FF2B5EF4-FFF2-40B4-BE49-F238E27FC236}">
                  <a16:creationId xmlns:a16="http://schemas.microsoft.com/office/drawing/2014/main" id="{03AA52E7-FC36-4ED4-867F-157B0BCEBEAA}"/>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5" name="Rectangle 34">
              <a:extLst>
                <a:ext uri="{FF2B5EF4-FFF2-40B4-BE49-F238E27FC236}">
                  <a16:creationId xmlns:a16="http://schemas.microsoft.com/office/drawing/2014/main" id="{AED8626D-4DCA-4D23-8BF4-1806FF2B3D4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6" name="Rectangle 35">
              <a:extLst>
                <a:ext uri="{FF2B5EF4-FFF2-40B4-BE49-F238E27FC236}">
                  <a16:creationId xmlns:a16="http://schemas.microsoft.com/office/drawing/2014/main" id="{A456C9DC-AC7B-4A0E-8C19-8B43D714AD2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7" name="Rectangle 36">
              <a:extLst>
                <a:ext uri="{FF2B5EF4-FFF2-40B4-BE49-F238E27FC236}">
                  <a16:creationId xmlns:a16="http://schemas.microsoft.com/office/drawing/2014/main" id="{50DA97BB-3B9D-475D-90A5-85DF0ACEA7D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8" name="Rectangle 37">
              <a:extLst>
                <a:ext uri="{FF2B5EF4-FFF2-40B4-BE49-F238E27FC236}">
                  <a16:creationId xmlns:a16="http://schemas.microsoft.com/office/drawing/2014/main" id="{E39B465D-2073-45C5-B64A-4C84B0F0C14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grpSp>
      <p:pic>
        <p:nvPicPr>
          <p:cNvPr id="39" name="Graphic 38">
            <a:extLst>
              <a:ext uri="{FF2B5EF4-FFF2-40B4-BE49-F238E27FC236}">
                <a16:creationId xmlns:a16="http://schemas.microsoft.com/office/drawing/2014/main" id="{0479C9BD-7253-4516-B9AE-7AD2D65881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614" t="23225" r="5073" b="21217"/>
          <a:stretch/>
        </p:blipFill>
        <p:spPr>
          <a:xfrm>
            <a:off x="619242" y="5157865"/>
            <a:ext cx="5280626" cy="720276"/>
          </a:xfrm>
          <a:prstGeom prst="rect">
            <a:avLst/>
          </a:prstGeom>
        </p:spPr>
      </p:pic>
      <p:sp>
        <p:nvSpPr>
          <p:cNvPr id="40" name="TextBox 39">
            <a:extLst>
              <a:ext uri="{FF2B5EF4-FFF2-40B4-BE49-F238E27FC236}">
                <a16:creationId xmlns:a16="http://schemas.microsoft.com/office/drawing/2014/main" id="{406C25F4-61A1-429C-96A6-EF43EBB0D205}"/>
              </a:ext>
            </a:extLst>
          </p:cNvPr>
          <p:cNvSpPr txBox="1"/>
          <p:nvPr userDrawn="1"/>
        </p:nvSpPr>
        <p:spPr>
          <a:xfrm>
            <a:off x="625287" y="6281012"/>
            <a:ext cx="5470713" cy="308777"/>
          </a:xfrm>
          <a:prstGeom prst="rect">
            <a:avLst/>
          </a:prstGeom>
          <a:noFill/>
        </p:spPr>
        <p:txBody>
          <a:bodyPr wrap="square" rtlCol="0" anchor="b">
            <a:noAutofit/>
          </a:bodyPr>
          <a:lstStyle/>
          <a:p>
            <a:pPr algn="l"/>
            <a:r>
              <a:rPr lang="en-US" sz="650" b="0" i="0" cap="all" spc="50" baseline="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74383880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Smart Home Large Headline">
    <p:spTree>
      <p:nvGrpSpPr>
        <p:cNvPr id="1" name=""/>
        <p:cNvGrpSpPr/>
        <p:nvPr/>
      </p:nvGrpSpPr>
      <p:grpSpPr>
        <a:xfrm>
          <a:off x="0" y="0"/>
          <a:ext cx="0" cy="0"/>
          <a:chOff x="0" y="0"/>
          <a:chExt cx="0" cy="0"/>
        </a:xfrm>
      </p:grpSpPr>
      <p:pic>
        <p:nvPicPr>
          <p:cNvPr id="3" name="Picture 2" descr="A couple of men looking at a computer screen&#10;&#10;Description automatically generated with medium confidence">
            <a:extLst>
              <a:ext uri="{FF2B5EF4-FFF2-40B4-BE49-F238E27FC236}">
                <a16:creationId xmlns:a16="http://schemas.microsoft.com/office/drawing/2014/main" id="{4D12006E-ED06-BAC1-2F28-34BDF98DB5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0"/>
            <a:ext cx="4560213" cy="6779100"/>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45" name="Slide Number Placeholder 1">
            <a:extLst>
              <a:ext uri="{FF2B5EF4-FFF2-40B4-BE49-F238E27FC236}">
                <a16:creationId xmlns:a16="http://schemas.microsoft.com/office/drawing/2014/main" id="{7D12FB66-22AA-4777-8CC2-F076131FE9DF}"/>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1736F53-0FCF-4DF2-B88E-1DE0E43AA88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47" name="Group 46">
            <a:extLst>
              <a:ext uri="{FF2B5EF4-FFF2-40B4-BE49-F238E27FC236}">
                <a16:creationId xmlns:a16="http://schemas.microsoft.com/office/drawing/2014/main" id="{7A4A96C1-8B50-4A87-8923-04CE2B04CEAF}"/>
              </a:ext>
            </a:extLst>
          </p:cNvPr>
          <p:cNvGrpSpPr/>
          <p:nvPr userDrawn="1"/>
        </p:nvGrpSpPr>
        <p:grpSpPr>
          <a:xfrm>
            <a:off x="11369623" y="6476214"/>
            <a:ext cx="489002" cy="176138"/>
            <a:chOff x="271463" y="2852738"/>
            <a:chExt cx="3190876" cy="1149350"/>
          </a:xfrm>
        </p:grpSpPr>
        <p:sp>
          <p:nvSpPr>
            <p:cNvPr id="48" name="Freeform 6">
              <a:extLst>
                <a:ext uri="{FF2B5EF4-FFF2-40B4-BE49-F238E27FC236}">
                  <a16:creationId xmlns:a16="http://schemas.microsoft.com/office/drawing/2014/main" id="{3247CA1E-AF86-49CC-A305-8195944FFB9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9" name="Freeform 7">
              <a:extLst>
                <a:ext uri="{FF2B5EF4-FFF2-40B4-BE49-F238E27FC236}">
                  <a16:creationId xmlns:a16="http://schemas.microsoft.com/office/drawing/2014/main" id="{7CBFD072-C24E-4AF0-803E-E83E9025FAF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Freeform 8">
              <a:extLst>
                <a:ext uri="{FF2B5EF4-FFF2-40B4-BE49-F238E27FC236}">
                  <a16:creationId xmlns:a16="http://schemas.microsoft.com/office/drawing/2014/main" id="{27821654-D521-4D2E-9557-16961696327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Freeform 9">
              <a:extLst>
                <a:ext uri="{FF2B5EF4-FFF2-40B4-BE49-F238E27FC236}">
                  <a16:creationId xmlns:a16="http://schemas.microsoft.com/office/drawing/2014/main" id="{766EDC3E-69CE-4032-9FB6-85216A191E94}"/>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Freeform 10">
              <a:extLst>
                <a:ext uri="{FF2B5EF4-FFF2-40B4-BE49-F238E27FC236}">
                  <a16:creationId xmlns:a16="http://schemas.microsoft.com/office/drawing/2014/main" id="{286022DB-6135-4077-A9E3-D3090DA262EC}"/>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F7467FFD-AC27-E1AD-BC2F-D26BD6C7D730}"/>
              </a:ext>
            </a:extLst>
          </p:cNvPr>
          <p:cNvGrpSpPr/>
          <p:nvPr userDrawn="1"/>
        </p:nvGrpSpPr>
        <p:grpSpPr>
          <a:xfrm>
            <a:off x="254479" y="5242148"/>
            <a:ext cx="1045712" cy="1045710"/>
            <a:chOff x="254479" y="5242148"/>
            <a:chExt cx="1045712" cy="1045710"/>
          </a:xfrm>
        </p:grpSpPr>
        <p:grpSp>
          <p:nvGrpSpPr>
            <p:cNvPr id="2" name="Group 1">
              <a:extLst>
                <a:ext uri="{FF2B5EF4-FFF2-40B4-BE49-F238E27FC236}">
                  <a16:creationId xmlns:a16="http://schemas.microsoft.com/office/drawing/2014/main" id="{E55C7E61-0FFD-DE4E-2129-E544DDC54D6B}"/>
                </a:ext>
              </a:extLst>
            </p:cNvPr>
            <p:cNvGrpSpPr/>
            <p:nvPr userDrawn="1"/>
          </p:nvGrpSpPr>
          <p:grpSpPr>
            <a:xfrm>
              <a:off x="254479" y="5242148"/>
              <a:ext cx="1045712" cy="1045710"/>
              <a:chOff x="428413" y="5480074"/>
              <a:chExt cx="1045712" cy="1045710"/>
            </a:xfrm>
          </p:grpSpPr>
          <p:pic>
            <p:nvPicPr>
              <p:cNvPr id="4" name="Graphic 3">
                <a:extLst>
                  <a:ext uri="{FF2B5EF4-FFF2-40B4-BE49-F238E27FC236}">
                    <a16:creationId xmlns:a16="http://schemas.microsoft.com/office/drawing/2014/main" id="{EFA02EE2-6FE0-FD5E-C8E1-55F2644005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5" name="Graphic 4">
                <a:extLst>
                  <a:ext uri="{FF2B5EF4-FFF2-40B4-BE49-F238E27FC236}">
                    <a16:creationId xmlns:a16="http://schemas.microsoft.com/office/drawing/2014/main" id="{178DF484-2CE4-59F7-9F92-6273372F7DD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pic>
          <p:nvPicPr>
            <p:cNvPr id="12" name="Graphic 11">
              <a:extLst>
                <a:ext uri="{FF2B5EF4-FFF2-40B4-BE49-F238E27FC236}">
                  <a16:creationId xmlns:a16="http://schemas.microsoft.com/office/drawing/2014/main" id="{20E2EABD-00C0-C112-681F-8B28E3B3C735}"/>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8748" y="5568286"/>
              <a:ext cx="452453" cy="452453"/>
            </a:xfrm>
            <a:prstGeom prst="rect">
              <a:avLst/>
            </a:prstGeom>
          </p:spPr>
        </p:pic>
      </p:grpSp>
      <p:grpSp>
        <p:nvGrpSpPr>
          <p:cNvPr id="38" name="Group 37">
            <a:extLst>
              <a:ext uri="{FF2B5EF4-FFF2-40B4-BE49-F238E27FC236}">
                <a16:creationId xmlns:a16="http://schemas.microsoft.com/office/drawing/2014/main" id="{A640861F-94BC-0F5B-F8F2-3725AF5E5398}"/>
              </a:ext>
            </a:extLst>
          </p:cNvPr>
          <p:cNvGrpSpPr/>
          <p:nvPr userDrawn="1"/>
        </p:nvGrpSpPr>
        <p:grpSpPr>
          <a:xfrm>
            <a:off x="1300191" y="4338480"/>
            <a:ext cx="864217" cy="864217"/>
            <a:chOff x="1300191" y="4338480"/>
            <a:chExt cx="864217" cy="864217"/>
          </a:xfrm>
        </p:grpSpPr>
        <p:grpSp>
          <p:nvGrpSpPr>
            <p:cNvPr id="6" name="Group 5">
              <a:extLst>
                <a:ext uri="{FF2B5EF4-FFF2-40B4-BE49-F238E27FC236}">
                  <a16:creationId xmlns:a16="http://schemas.microsoft.com/office/drawing/2014/main" id="{7A9FBAC1-60F7-19CD-5E27-2312251BE3C9}"/>
                </a:ext>
              </a:extLst>
            </p:cNvPr>
            <p:cNvGrpSpPr/>
            <p:nvPr userDrawn="1"/>
          </p:nvGrpSpPr>
          <p:grpSpPr>
            <a:xfrm>
              <a:off x="1300191" y="4338480"/>
              <a:ext cx="864217" cy="864217"/>
              <a:chOff x="3044798" y="657221"/>
              <a:chExt cx="864217" cy="864217"/>
            </a:xfrm>
          </p:grpSpPr>
          <p:pic>
            <p:nvPicPr>
              <p:cNvPr id="7" name="Graphic 6">
                <a:extLst>
                  <a:ext uri="{FF2B5EF4-FFF2-40B4-BE49-F238E27FC236}">
                    <a16:creationId xmlns:a16="http://schemas.microsoft.com/office/drawing/2014/main" id="{B6B29FBB-163E-2B80-297C-3C06F4780EBF}"/>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44798" y="657221"/>
                <a:ext cx="864217" cy="864217"/>
              </a:xfrm>
              <a:prstGeom prst="rect">
                <a:avLst/>
              </a:prstGeom>
            </p:spPr>
          </p:pic>
          <p:pic>
            <p:nvPicPr>
              <p:cNvPr id="8" name="Graphic 7">
                <a:extLst>
                  <a:ext uri="{FF2B5EF4-FFF2-40B4-BE49-F238E27FC236}">
                    <a16:creationId xmlns:a16="http://schemas.microsoft.com/office/drawing/2014/main" id="{427ED5C1-CE4D-0CDF-26DA-B2F37FAAA70F}"/>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7B689031-0AF7-470E-1EF6-59F60DB366F7}"/>
                </a:ext>
              </a:extLst>
            </p:cNvPr>
            <p:cNvGrpSpPr/>
            <p:nvPr userDrawn="1"/>
          </p:nvGrpSpPr>
          <p:grpSpPr>
            <a:xfrm flipH="1">
              <a:off x="1583142" y="4567589"/>
              <a:ext cx="307074" cy="384510"/>
              <a:chOff x="1243983" y="1338263"/>
              <a:chExt cx="182563" cy="228600"/>
            </a:xfrm>
            <a:solidFill>
              <a:schemeClr val="bg2"/>
            </a:solidFill>
          </p:grpSpPr>
          <p:sp>
            <p:nvSpPr>
              <p:cNvPr id="14" name="Freeform 196">
                <a:extLst>
                  <a:ext uri="{FF2B5EF4-FFF2-40B4-BE49-F238E27FC236}">
                    <a16:creationId xmlns:a16="http://schemas.microsoft.com/office/drawing/2014/main" id="{EC6BBA8E-E72D-EEC9-4C14-36FB544A8B58}"/>
                  </a:ext>
                </a:extLst>
              </p:cNvPr>
              <p:cNvSpPr>
                <a:spLocks/>
              </p:cNvSpPr>
              <p:nvPr/>
            </p:nvSpPr>
            <p:spPr bwMode="auto">
              <a:xfrm>
                <a:off x="1329708" y="1363663"/>
                <a:ext cx="28575" cy="28575"/>
              </a:xfrm>
              <a:custGeom>
                <a:avLst/>
                <a:gdLst>
                  <a:gd name="T0" fmla="*/ 43 w 55"/>
                  <a:gd name="T1" fmla="*/ 0 h 54"/>
                  <a:gd name="T2" fmla="*/ 0 w 55"/>
                  <a:gd name="T3" fmla="*/ 43 h 54"/>
                  <a:gd name="T4" fmla="*/ 11 w 55"/>
                  <a:gd name="T5" fmla="*/ 54 h 54"/>
                  <a:gd name="T6" fmla="*/ 23 w 55"/>
                  <a:gd name="T7" fmla="*/ 43 h 54"/>
                  <a:gd name="T8" fmla="*/ 43 w 55"/>
                  <a:gd name="T9" fmla="*/ 22 h 54"/>
                  <a:gd name="T10" fmla="*/ 55 w 55"/>
                  <a:gd name="T11" fmla="*/ 11 h 54"/>
                  <a:gd name="T12" fmla="*/ 43 w 5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5" h="54">
                    <a:moveTo>
                      <a:pt x="43" y="0"/>
                    </a:moveTo>
                    <a:cubicBezTo>
                      <a:pt x="20" y="0"/>
                      <a:pt x="0" y="19"/>
                      <a:pt x="0" y="43"/>
                    </a:cubicBezTo>
                    <a:cubicBezTo>
                      <a:pt x="0" y="49"/>
                      <a:pt x="5" y="54"/>
                      <a:pt x="11" y="54"/>
                    </a:cubicBezTo>
                    <a:cubicBezTo>
                      <a:pt x="18" y="54"/>
                      <a:pt x="23" y="49"/>
                      <a:pt x="23" y="43"/>
                    </a:cubicBezTo>
                    <a:cubicBezTo>
                      <a:pt x="23" y="32"/>
                      <a:pt x="32" y="22"/>
                      <a:pt x="43" y="22"/>
                    </a:cubicBezTo>
                    <a:cubicBezTo>
                      <a:pt x="50" y="22"/>
                      <a:pt x="55" y="17"/>
                      <a:pt x="55" y="11"/>
                    </a:cubicBezTo>
                    <a:cubicBezTo>
                      <a:pt x="55" y="5"/>
                      <a:pt x="50"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Freeform 197">
                <a:extLst>
                  <a:ext uri="{FF2B5EF4-FFF2-40B4-BE49-F238E27FC236}">
                    <a16:creationId xmlns:a16="http://schemas.microsoft.com/office/drawing/2014/main" id="{40FA6B68-0A4D-BB47-186A-FBE44B1EBAA5}"/>
                  </a:ext>
                </a:extLst>
              </p:cNvPr>
              <p:cNvSpPr>
                <a:spLocks noEditPoints="1"/>
              </p:cNvSpPr>
              <p:nvPr/>
            </p:nvSpPr>
            <p:spPr bwMode="auto">
              <a:xfrm>
                <a:off x="1310658" y="1344613"/>
                <a:ext cx="80963" cy="114300"/>
              </a:xfrm>
              <a:custGeom>
                <a:avLst/>
                <a:gdLst>
                  <a:gd name="T0" fmla="*/ 93 w 154"/>
                  <a:gd name="T1" fmla="*/ 217 h 217"/>
                  <a:gd name="T2" fmla="*/ 102 w 154"/>
                  <a:gd name="T3" fmla="*/ 212 h 217"/>
                  <a:gd name="T4" fmla="*/ 112 w 154"/>
                  <a:gd name="T5" fmla="*/ 197 h 217"/>
                  <a:gd name="T6" fmla="*/ 114 w 154"/>
                  <a:gd name="T7" fmla="*/ 191 h 217"/>
                  <a:gd name="T8" fmla="*/ 114 w 154"/>
                  <a:gd name="T9" fmla="*/ 161 h 217"/>
                  <a:gd name="T10" fmla="*/ 134 w 154"/>
                  <a:gd name="T11" fmla="*/ 127 h 217"/>
                  <a:gd name="T12" fmla="*/ 153 w 154"/>
                  <a:gd name="T13" fmla="*/ 72 h 217"/>
                  <a:gd name="T14" fmla="*/ 127 w 154"/>
                  <a:gd name="T15" fmla="*/ 19 h 217"/>
                  <a:gd name="T16" fmla="*/ 77 w 154"/>
                  <a:gd name="T17" fmla="*/ 0 h 217"/>
                  <a:gd name="T18" fmla="*/ 23 w 154"/>
                  <a:gd name="T19" fmla="*/ 23 h 217"/>
                  <a:gd name="T20" fmla="*/ 0 w 154"/>
                  <a:gd name="T21" fmla="*/ 77 h 217"/>
                  <a:gd name="T22" fmla="*/ 19 w 154"/>
                  <a:gd name="T23" fmla="*/ 127 h 217"/>
                  <a:gd name="T24" fmla="*/ 39 w 154"/>
                  <a:gd name="T25" fmla="*/ 161 h 217"/>
                  <a:gd name="T26" fmla="*/ 39 w 154"/>
                  <a:gd name="T27" fmla="*/ 191 h 217"/>
                  <a:gd name="T28" fmla="*/ 41 w 154"/>
                  <a:gd name="T29" fmla="*/ 197 h 217"/>
                  <a:gd name="T30" fmla="*/ 51 w 154"/>
                  <a:gd name="T31" fmla="*/ 212 h 217"/>
                  <a:gd name="T32" fmla="*/ 61 w 154"/>
                  <a:gd name="T33" fmla="*/ 217 h 217"/>
                  <a:gd name="T34" fmla="*/ 93 w 154"/>
                  <a:gd name="T35" fmla="*/ 217 h 217"/>
                  <a:gd name="T36" fmla="*/ 86 w 154"/>
                  <a:gd name="T37" fmla="*/ 194 h 217"/>
                  <a:gd name="T38" fmla="*/ 68 w 154"/>
                  <a:gd name="T39" fmla="*/ 194 h 217"/>
                  <a:gd name="T40" fmla="*/ 65 w 154"/>
                  <a:gd name="T41" fmla="*/ 187 h 217"/>
                  <a:gd name="T42" fmla="*/ 88 w 154"/>
                  <a:gd name="T43" fmla="*/ 187 h 217"/>
                  <a:gd name="T44" fmla="*/ 86 w 154"/>
                  <a:gd name="T45" fmla="*/ 194 h 217"/>
                  <a:gd name="T46" fmla="*/ 91 w 154"/>
                  <a:gd name="T47" fmla="*/ 171 h 217"/>
                  <a:gd name="T48" fmla="*/ 63 w 154"/>
                  <a:gd name="T49" fmla="*/ 171 h 217"/>
                  <a:gd name="T50" fmla="*/ 63 w 154"/>
                  <a:gd name="T51" fmla="*/ 162 h 217"/>
                  <a:gd name="T52" fmla="*/ 91 w 154"/>
                  <a:gd name="T53" fmla="*/ 162 h 217"/>
                  <a:gd name="T54" fmla="*/ 91 w 154"/>
                  <a:gd name="T55" fmla="*/ 171 h 217"/>
                  <a:gd name="T56" fmla="*/ 37 w 154"/>
                  <a:gd name="T57" fmla="*/ 111 h 217"/>
                  <a:gd name="T58" fmla="*/ 24 w 154"/>
                  <a:gd name="T59" fmla="*/ 77 h 217"/>
                  <a:gd name="T60" fmla="*/ 40 w 154"/>
                  <a:gd name="T61" fmla="*/ 39 h 217"/>
                  <a:gd name="T62" fmla="*/ 77 w 154"/>
                  <a:gd name="T63" fmla="*/ 24 h 217"/>
                  <a:gd name="T64" fmla="*/ 129 w 154"/>
                  <a:gd name="T65" fmla="*/ 77 h 217"/>
                  <a:gd name="T66" fmla="*/ 116 w 154"/>
                  <a:gd name="T67" fmla="*/ 111 h 217"/>
                  <a:gd name="T68" fmla="*/ 116 w 154"/>
                  <a:gd name="T69" fmla="*/ 111 h 217"/>
                  <a:gd name="T70" fmla="*/ 96 w 154"/>
                  <a:gd name="T71" fmla="*/ 142 h 217"/>
                  <a:gd name="T72" fmla="*/ 57 w 154"/>
                  <a:gd name="T73" fmla="*/ 142 h 217"/>
                  <a:gd name="T74" fmla="*/ 37 w 154"/>
                  <a:gd name="T75"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217">
                    <a:moveTo>
                      <a:pt x="93" y="217"/>
                    </a:moveTo>
                    <a:cubicBezTo>
                      <a:pt x="97" y="217"/>
                      <a:pt x="100" y="215"/>
                      <a:pt x="102" y="212"/>
                    </a:cubicBezTo>
                    <a:cubicBezTo>
                      <a:pt x="112" y="197"/>
                      <a:pt x="112" y="197"/>
                      <a:pt x="112" y="197"/>
                    </a:cubicBezTo>
                    <a:cubicBezTo>
                      <a:pt x="114" y="195"/>
                      <a:pt x="114" y="193"/>
                      <a:pt x="114" y="191"/>
                    </a:cubicBezTo>
                    <a:cubicBezTo>
                      <a:pt x="114" y="161"/>
                      <a:pt x="114" y="161"/>
                      <a:pt x="114" y="161"/>
                    </a:cubicBezTo>
                    <a:cubicBezTo>
                      <a:pt x="115" y="156"/>
                      <a:pt x="125" y="138"/>
                      <a:pt x="134" y="127"/>
                    </a:cubicBezTo>
                    <a:cubicBezTo>
                      <a:pt x="148" y="112"/>
                      <a:pt x="154" y="92"/>
                      <a:pt x="153" y="72"/>
                    </a:cubicBezTo>
                    <a:cubicBezTo>
                      <a:pt x="151" y="51"/>
                      <a:pt x="142" y="33"/>
                      <a:pt x="127" y="19"/>
                    </a:cubicBezTo>
                    <a:cubicBezTo>
                      <a:pt x="113" y="7"/>
                      <a:pt x="95" y="0"/>
                      <a:pt x="77" y="0"/>
                    </a:cubicBezTo>
                    <a:cubicBezTo>
                      <a:pt x="56" y="0"/>
                      <a:pt x="37" y="8"/>
                      <a:pt x="23" y="23"/>
                    </a:cubicBezTo>
                    <a:cubicBezTo>
                      <a:pt x="9" y="37"/>
                      <a:pt x="0" y="57"/>
                      <a:pt x="0" y="77"/>
                    </a:cubicBezTo>
                    <a:cubicBezTo>
                      <a:pt x="0" y="95"/>
                      <a:pt x="7" y="113"/>
                      <a:pt x="19" y="127"/>
                    </a:cubicBezTo>
                    <a:cubicBezTo>
                      <a:pt x="28" y="137"/>
                      <a:pt x="38" y="155"/>
                      <a:pt x="39" y="161"/>
                    </a:cubicBezTo>
                    <a:cubicBezTo>
                      <a:pt x="39" y="191"/>
                      <a:pt x="39" y="191"/>
                      <a:pt x="39" y="191"/>
                    </a:cubicBezTo>
                    <a:cubicBezTo>
                      <a:pt x="39" y="193"/>
                      <a:pt x="40" y="195"/>
                      <a:pt x="41" y="197"/>
                    </a:cubicBezTo>
                    <a:cubicBezTo>
                      <a:pt x="51" y="212"/>
                      <a:pt x="51" y="212"/>
                      <a:pt x="51" y="212"/>
                    </a:cubicBezTo>
                    <a:cubicBezTo>
                      <a:pt x="53" y="215"/>
                      <a:pt x="57" y="217"/>
                      <a:pt x="61" y="217"/>
                    </a:cubicBezTo>
                    <a:lnTo>
                      <a:pt x="93" y="217"/>
                    </a:lnTo>
                    <a:close/>
                    <a:moveTo>
                      <a:pt x="86" y="194"/>
                    </a:moveTo>
                    <a:cubicBezTo>
                      <a:pt x="68" y="194"/>
                      <a:pt x="68" y="194"/>
                      <a:pt x="68" y="194"/>
                    </a:cubicBezTo>
                    <a:cubicBezTo>
                      <a:pt x="65" y="187"/>
                      <a:pt x="65" y="187"/>
                      <a:pt x="65" y="187"/>
                    </a:cubicBezTo>
                    <a:cubicBezTo>
                      <a:pt x="88" y="187"/>
                      <a:pt x="88" y="187"/>
                      <a:pt x="88" y="187"/>
                    </a:cubicBezTo>
                    <a:lnTo>
                      <a:pt x="86" y="194"/>
                    </a:lnTo>
                    <a:close/>
                    <a:moveTo>
                      <a:pt x="91" y="171"/>
                    </a:moveTo>
                    <a:cubicBezTo>
                      <a:pt x="63" y="171"/>
                      <a:pt x="63" y="171"/>
                      <a:pt x="63" y="171"/>
                    </a:cubicBezTo>
                    <a:cubicBezTo>
                      <a:pt x="63" y="162"/>
                      <a:pt x="63" y="162"/>
                      <a:pt x="63" y="162"/>
                    </a:cubicBezTo>
                    <a:cubicBezTo>
                      <a:pt x="91" y="162"/>
                      <a:pt x="91" y="162"/>
                      <a:pt x="91" y="162"/>
                    </a:cubicBezTo>
                    <a:lnTo>
                      <a:pt x="91" y="171"/>
                    </a:lnTo>
                    <a:close/>
                    <a:moveTo>
                      <a:pt x="37" y="111"/>
                    </a:moveTo>
                    <a:cubicBezTo>
                      <a:pt x="29" y="102"/>
                      <a:pt x="24" y="89"/>
                      <a:pt x="24" y="77"/>
                    </a:cubicBezTo>
                    <a:cubicBezTo>
                      <a:pt x="24" y="63"/>
                      <a:pt x="30" y="49"/>
                      <a:pt x="40" y="39"/>
                    </a:cubicBezTo>
                    <a:cubicBezTo>
                      <a:pt x="49" y="30"/>
                      <a:pt x="63" y="24"/>
                      <a:pt x="77" y="24"/>
                    </a:cubicBezTo>
                    <a:cubicBezTo>
                      <a:pt x="106" y="24"/>
                      <a:pt x="129" y="48"/>
                      <a:pt x="129" y="77"/>
                    </a:cubicBezTo>
                    <a:cubicBezTo>
                      <a:pt x="129" y="89"/>
                      <a:pt x="125" y="102"/>
                      <a:pt x="116" y="111"/>
                    </a:cubicBezTo>
                    <a:cubicBezTo>
                      <a:pt x="116" y="111"/>
                      <a:pt x="116" y="111"/>
                      <a:pt x="116" y="111"/>
                    </a:cubicBezTo>
                    <a:cubicBezTo>
                      <a:pt x="111" y="117"/>
                      <a:pt x="103" y="129"/>
                      <a:pt x="96" y="142"/>
                    </a:cubicBezTo>
                    <a:cubicBezTo>
                      <a:pt x="57" y="142"/>
                      <a:pt x="57" y="142"/>
                      <a:pt x="57" y="142"/>
                    </a:cubicBezTo>
                    <a:cubicBezTo>
                      <a:pt x="51" y="130"/>
                      <a:pt x="43" y="118"/>
                      <a:pt x="3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Freeform 198">
                <a:extLst>
                  <a:ext uri="{FF2B5EF4-FFF2-40B4-BE49-F238E27FC236}">
                    <a16:creationId xmlns:a16="http://schemas.microsoft.com/office/drawing/2014/main" id="{490AA262-F421-33A1-E174-6E095AF35B78}"/>
                  </a:ext>
                </a:extLst>
              </p:cNvPr>
              <p:cNvSpPr>
                <a:spLocks/>
              </p:cNvSpPr>
              <p:nvPr/>
            </p:nvSpPr>
            <p:spPr bwMode="auto">
              <a:xfrm>
                <a:off x="1390033" y="1338263"/>
                <a:ext cx="26988" cy="20638"/>
              </a:xfrm>
              <a:custGeom>
                <a:avLst/>
                <a:gdLst>
                  <a:gd name="T0" fmla="*/ 14 w 52"/>
                  <a:gd name="T1" fmla="*/ 39 h 39"/>
                  <a:gd name="T2" fmla="*/ 15 w 52"/>
                  <a:gd name="T3" fmla="*/ 39 h 39"/>
                  <a:gd name="T4" fmla="*/ 20 w 52"/>
                  <a:gd name="T5" fmla="*/ 38 h 39"/>
                  <a:gd name="T6" fmla="*/ 46 w 52"/>
                  <a:gd name="T7" fmla="*/ 23 h 39"/>
                  <a:gd name="T8" fmla="*/ 51 w 52"/>
                  <a:gd name="T9" fmla="*/ 16 h 39"/>
                  <a:gd name="T10" fmla="*/ 50 w 52"/>
                  <a:gd name="T11" fmla="*/ 7 h 39"/>
                  <a:gd name="T12" fmla="*/ 43 w 52"/>
                  <a:gd name="T13" fmla="*/ 1 h 39"/>
                  <a:gd name="T14" fmla="*/ 34 w 52"/>
                  <a:gd name="T15" fmla="*/ 2 h 39"/>
                  <a:gd name="T16" fmla="*/ 8 w 52"/>
                  <a:gd name="T17" fmla="*/ 17 h 39"/>
                  <a:gd name="T18" fmla="*/ 4 w 52"/>
                  <a:gd name="T19" fmla="*/ 33 h 39"/>
                  <a:gd name="T20" fmla="*/ 14 w 5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9">
                    <a:moveTo>
                      <a:pt x="14" y="39"/>
                    </a:moveTo>
                    <a:cubicBezTo>
                      <a:pt x="14" y="39"/>
                      <a:pt x="14" y="39"/>
                      <a:pt x="15" y="39"/>
                    </a:cubicBezTo>
                    <a:cubicBezTo>
                      <a:pt x="16" y="39"/>
                      <a:pt x="18" y="39"/>
                      <a:pt x="20" y="38"/>
                    </a:cubicBezTo>
                    <a:cubicBezTo>
                      <a:pt x="46" y="23"/>
                      <a:pt x="46" y="23"/>
                      <a:pt x="46" y="23"/>
                    </a:cubicBezTo>
                    <a:cubicBezTo>
                      <a:pt x="49" y="21"/>
                      <a:pt x="51" y="19"/>
                      <a:pt x="51" y="16"/>
                    </a:cubicBezTo>
                    <a:cubicBezTo>
                      <a:pt x="52" y="13"/>
                      <a:pt x="52" y="10"/>
                      <a:pt x="50" y="7"/>
                    </a:cubicBezTo>
                    <a:cubicBezTo>
                      <a:pt x="49" y="4"/>
                      <a:pt x="46" y="2"/>
                      <a:pt x="43" y="1"/>
                    </a:cubicBezTo>
                    <a:cubicBezTo>
                      <a:pt x="40" y="0"/>
                      <a:pt x="37" y="1"/>
                      <a:pt x="34" y="2"/>
                    </a:cubicBezTo>
                    <a:cubicBezTo>
                      <a:pt x="8" y="17"/>
                      <a:pt x="8" y="17"/>
                      <a:pt x="8" y="17"/>
                    </a:cubicBezTo>
                    <a:cubicBezTo>
                      <a:pt x="2" y="20"/>
                      <a:pt x="0" y="28"/>
                      <a:pt x="4" y="33"/>
                    </a:cubicBezTo>
                    <a:cubicBezTo>
                      <a:pt x="6" y="37"/>
                      <a:pt x="10" y="39"/>
                      <a:pt x="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199">
                <a:extLst>
                  <a:ext uri="{FF2B5EF4-FFF2-40B4-BE49-F238E27FC236}">
                    <a16:creationId xmlns:a16="http://schemas.microsoft.com/office/drawing/2014/main" id="{270D159E-FB04-5016-983F-4DA9C4705840}"/>
                  </a:ext>
                </a:extLst>
              </p:cNvPr>
              <p:cNvSpPr>
                <a:spLocks/>
              </p:cNvSpPr>
              <p:nvPr/>
            </p:nvSpPr>
            <p:spPr bwMode="auto">
              <a:xfrm>
                <a:off x="1399558" y="1373188"/>
                <a:ext cx="26988" cy="14288"/>
              </a:xfrm>
              <a:custGeom>
                <a:avLst/>
                <a:gdLst>
                  <a:gd name="T0" fmla="*/ 51 w 51"/>
                  <a:gd name="T1" fmla="*/ 12 h 26"/>
                  <a:gd name="T2" fmla="*/ 51 w 51"/>
                  <a:gd name="T3" fmla="*/ 12 h 26"/>
                  <a:gd name="T4" fmla="*/ 38 w 51"/>
                  <a:gd name="T5" fmla="*/ 1 h 26"/>
                  <a:gd name="T6" fmla="*/ 12 w 51"/>
                  <a:gd name="T7" fmla="*/ 2 h 26"/>
                  <a:gd name="T8" fmla="*/ 3 w 51"/>
                  <a:gd name="T9" fmla="*/ 6 h 26"/>
                  <a:gd name="T10" fmla="*/ 0 w 51"/>
                  <a:gd name="T11" fmla="*/ 15 h 26"/>
                  <a:gd name="T12" fmla="*/ 12 w 51"/>
                  <a:gd name="T13" fmla="*/ 26 h 26"/>
                  <a:gd name="T14" fmla="*/ 13 w 51"/>
                  <a:gd name="T15" fmla="*/ 26 h 26"/>
                  <a:gd name="T16" fmla="*/ 40 w 51"/>
                  <a:gd name="T17" fmla="*/ 25 h 26"/>
                  <a:gd name="T18" fmla="*/ 48 w 51"/>
                  <a:gd name="T19" fmla="*/ 21 h 26"/>
                  <a:gd name="T20" fmla="*/ 51 w 51"/>
                  <a:gd name="T2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6">
                    <a:moveTo>
                      <a:pt x="51" y="12"/>
                    </a:moveTo>
                    <a:cubicBezTo>
                      <a:pt x="51" y="12"/>
                      <a:pt x="51" y="12"/>
                      <a:pt x="51" y="12"/>
                    </a:cubicBezTo>
                    <a:cubicBezTo>
                      <a:pt x="51" y="5"/>
                      <a:pt x="45" y="0"/>
                      <a:pt x="38" y="1"/>
                    </a:cubicBezTo>
                    <a:cubicBezTo>
                      <a:pt x="12" y="2"/>
                      <a:pt x="12" y="2"/>
                      <a:pt x="12" y="2"/>
                    </a:cubicBezTo>
                    <a:cubicBezTo>
                      <a:pt x="8" y="2"/>
                      <a:pt x="6" y="4"/>
                      <a:pt x="3" y="6"/>
                    </a:cubicBezTo>
                    <a:cubicBezTo>
                      <a:pt x="1" y="9"/>
                      <a:pt x="0" y="12"/>
                      <a:pt x="0" y="15"/>
                    </a:cubicBezTo>
                    <a:cubicBezTo>
                      <a:pt x="1" y="21"/>
                      <a:pt x="6" y="26"/>
                      <a:pt x="12" y="26"/>
                    </a:cubicBezTo>
                    <a:cubicBezTo>
                      <a:pt x="13" y="26"/>
                      <a:pt x="13" y="26"/>
                      <a:pt x="13" y="26"/>
                    </a:cubicBezTo>
                    <a:cubicBezTo>
                      <a:pt x="40" y="25"/>
                      <a:pt x="40" y="25"/>
                      <a:pt x="40" y="25"/>
                    </a:cubicBezTo>
                    <a:cubicBezTo>
                      <a:pt x="43" y="24"/>
                      <a:pt x="46" y="23"/>
                      <a:pt x="48" y="21"/>
                    </a:cubicBezTo>
                    <a:cubicBezTo>
                      <a:pt x="50" y="18"/>
                      <a:pt x="51" y="15"/>
                      <a:pt x="5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200">
                <a:extLst>
                  <a:ext uri="{FF2B5EF4-FFF2-40B4-BE49-F238E27FC236}">
                    <a16:creationId xmlns:a16="http://schemas.microsoft.com/office/drawing/2014/main" id="{E2CD7250-29E7-4ED6-BF6C-4CA13B44DA91}"/>
                  </a:ext>
                </a:extLst>
              </p:cNvPr>
              <p:cNvSpPr>
                <a:spLocks/>
              </p:cNvSpPr>
              <p:nvPr/>
            </p:nvSpPr>
            <p:spPr bwMode="auto">
              <a:xfrm>
                <a:off x="1394795" y="1403350"/>
                <a:ext cx="26988" cy="19050"/>
              </a:xfrm>
              <a:custGeom>
                <a:avLst/>
                <a:gdLst>
                  <a:gd name="T0" fmla="*/ 44 w 53"/>
                  <a:gd name="T1" fmla="*/ 13 h 36"/>
                  <a:gd name="T2" fmla="*/ 17 w 53"/>
                  <a:gd name="T3" fmla="*/ 1 h 36"/>
                  <a:gd name="T4" fmla="*/ 8 w 53"/>
                  <a:gd name="T5" fmla="*/ 1 h 36"/>
                  <a:gd name="T6" fmla="*/ 1 w 53"/>
                  <a:gd name="T7" fmla="*/ 8 h 36"/>
                  <a:gd name="T8" fmla="*/ 1 w 53"/>
                  <a:gd name="T9" fmla="*/ 17 h 36"/>
                  <a:gd name="T10" fmla="*/ 7 w 53"/>
                  <a:gd name="T11" fmla="*/ 23 h 36"/>
                  <a:gd name="T12" fmla="*/ 35 w 53"/>
                  <a:gd name="T13" fmla="*/ 35 h 36"/>
                  <a:gd name="T14" fmla="*/ 39 w 53"/>
                  <a:gd name="T15" fmla="*/ 36 h 36"/>
                  <a:gd name="T16" fmla="*/ 44 w 53"/>
                  <a:gd name="T17" fmla="*/ 35 h 36"/>
                  <a:gd name="T18" fmla="*/ 50 w 53"/>
                  <a:gd name="T19" fmla="*/ 29 h 36"/>
                  <a:gd name="T20" fmla="*/ 44 w 53"/>
                  <a:gd name="T2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6">
                    <a:moveTo>
                      <a:pt x="44" y="13"/>
                    </a:moveTo>
                    <a:cubicBezTo>
                      <a:pt x="17" y="1"/>
                      <a:pt x="17" y="1"/>
                      <a:pt x="17" y="1"/>
                    </a:cubicBezTo>
                    <a:cubicBezTo>
                      <a:pt x="14" y="0"/>
                      <a:pt x="10" y="0"/>
                      <a:pt x="8" y="1"/>
                    </a:cubicBezTo>
                    <a:cubicBezTo>
                      <a:pt x="5" y="2"/>
                      <a:pt x="2" y="5"/>
                      <a:pt x="1" y="8"/>
                    </a:cubicBezTo>
                    <a:cubicBezTo>
                      <a:pt x="0" y="10"/>
                      <a:pt x="0" y="14"/>
                      <a:pt x="1" y="17"/>
                    </a:cubicBezTo>
                    <a:cubicBezTo>
                      <a:pt x="2" y="20"/>
                      <a:pt x="4" y="22"/>
                      <a:pt x="7" y="23"/>
                    </a:cubicBezTo>
                    <a:cubicBezTo>
                      <a:pt x="35" y="35"/>
                      <a:pt x="35" y="35"/>
                      <a:pt x="35" y="35"/>
                    </a:cubicBezTo>
                    <a:cubicBezTo>
                      <a:pt x="36" y="36"/>
                      <a:pt x="38" y="36"/>
                      <a:pt x="39" y="36"/>
                    </a:cubicBezTo>
                    <a:cubicBezTo>
                      <a:pt x="41" y="36"/>
                      <a:pt x="42" y="36"/>
                      <a:pt x="44" y="35"/>
                    </a:cubicBezTo>
                    <a:cubicBezTo>
                      <a:pt x="47" y="34"/>
                      <a:pt x="49" y="32"/>
                      <a:pt x="50" y="29"/>
                    </a:cubicBezTo>
                    <a:cubicBezTo>
                      <a:pt x="53" y="23"/>
                      <a:pt x="50" y="16"/>
                      <a:pt x="4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201">
                <a:extLst>
                  <a:ext uri="{FF2B5EF4-FFF2-40B4-BE49-F238E27FC236}">
                    <a16:creationId xmlns:a16="http://schemas.microsoft.com/office/drawing/2014/main" id="{6287732B-52E0-FB39-7F72-37F6A1B466C2}"/>
                  </a:ext>
                </a:extLst>
              </p:cNvPr>
              <p:cNvSpPr>
                <a:spLocks/>
              </p:cNvSpPr>
              <p:nvPr/>
            </p:nvSpPr>
            <p:spPr bwMode="auto">
              <a:xfrm>
                <a:off x="1285258" y="1338263"/>
                <a:ext cx="26988" cy="20638"/>
              </a:xfrm>
              <a:custGeom>
                <a:avLst/>
                <a:gdLst>
                  <a:gd name="T0" fmla="*/ 44 w 52"/>
                  <a:gd name="T1" fmla="*/ 17 h 39"/>
                  <a:gd name="T2" fmla="*/ 18 w 52"/>
                  <a:gd name="T3" fmla="*/ 2 h 39"/>
                  <a:gd name="T4" fmla="*/ 9 w 52"/>
                  <a:gd name="T5" fmla="*/ 1 h 39"/>
                  <a:gd name="T6" fmla="*/ 2 w 52"/>
                  <a:gd name="T7" fmla="*/ 7 h 39"/>
                  <a:gd name="T8" fmla="*/ 1 w 52"/>
                  <a:gd name="T9" fmla="*/ 16 h 39"/>
                  <a:gd name="T10" fmla="*/ 6 w 52"/>
                  <a:gd name="T11" fmla="*/ 23 h 39"/>
                  <a:gd name="T12" fmla="*/ 32 w 52"/>
                  <a:gd name="T13" fmla="*/ 38 h 39"/>
                  <a:gd name="T14" fmla="*/ 38 w 52"/>
                  <a:gd name="T15" fmla="*/ 39 h 39"/>
                  <a:gd name="T16" fmla="*/ 38 w 52"/>
                  <a:gd name="T17" fmla="*/ 39 h 39"/>
                  <a:gd name="T18" fmla="*/ 49 w 52"/>
                  <a:gd name="T19" fmla="*/ 33 h 39"/>
                  <a:gd name="T20" fmla="*/ 44 w 52"/>
                  <a:gd name="T2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9">
                    <a:moveTo>
                      <a:pt x="44" y="17"/>
                    </a:moveTo>
                    <a:cubicBezTo>
                      <a:pt x="18" y="2"/>
                      <a:pt x="18" y="2"/>
                      <a:pt x="18" y="2"/>
                    </a:cubicBezTo>
                    <a:cubicBezTo>
                      <a:pt x="15" y="1"/>
                      <a:pt x="12" y="0"/>
                      <a:pt x="9" y="1"/>
                    </a:cubicBezTo>
                    <a:cubicBezTo>
                      <a:pt x="6" y="2"/>
                      <a:pt x="3" y="4"/>
                      <a:pt x="2" y="7"/>
                    </a:cubicBezTo>
                    <a:cubicBezTo>
                      <a:pt x="0" y="10"/>
                      <a:pt x="0" y="13"/>
                      <a:pt x="1" y="16"/>
                    </a:cubicBezTo>
                    <a:cubicBezTo>
                      <a:pt x="2" y="19"/>
                      <a:pt x="4" y="21"/>
                      <a:pt x="6" y="23"/>
                    </a:cubicBezTo>
                    <a:cubicBezTo>
                      <a:pt x="32" y="38"/>
                      <a:pt x="32" y="38"/>
                      <a:pt x="32" y="38"/>
                    </a:cubicBezTo>
                    <a:cubicBezTo>
                      <a:pt x="34" y="39"/>
                      <a:pt x="36" y="39"/>
                      <a:pt x="38" y="39"/>
                    </a:cubicBezTo>
                    <a:cubicBezTo>
                      <a:pt x="38" y="39"/>
                      <a:pt x="38" y="39"/>
                      <a:pt x="38" y="39"/>
                    </a:cubicBezTo>
                    <a:cubicBezTo>
                      <a:pt x="43" y="39"/>
                      <a:pt x="46" y="37"/>
                      <a:pt x="49" y="33"/>
                    </a:cubicBezTo>
                    <a:cubicBezTo>
                      <a:pt x="52" y="28"/>
                      <a:pt x="50" y="20"/>
                      <a:pt x="4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202">
                <a:extLst>
                  <a:ext uri="{FF2B5EF4-FFF2-40B4-BE49-F238E27FC236}">
                    <a16:creationId xmlns:a16="http://schemas.microsoft.com/office/drawing/2014/main" id="{FD5DB649-7133-B555-1DC6-AD6B79FED4B5}"/>
                  </a:ext>
                </a:extLst>
              </p:cNvPr>
              <p:cNvSpPr>
                <a:spLocks/>
              </p:cNvSpPr>
              <p:nvPr/>
            </p:nvSpPr>
            <p:spPr bwMode="auto">
              <a:xfrm>
                <a:off x="1275733" y="1373188"/>
                <a:ext cx="26988" cy="14288"/>
              </a:xfrm>
              <a:custGeom>
                <a:avLst/>
                <a:gdLst>
                  <a:gd name="T0" fmla="*/ 12 w 51"/>
                  <a:gd name="T1" fmla="*/ 24 h 25"/>
                  <a:gd name="T2" fmla="*/ 38 w 51"/>
                  <a:gd name="T3" fmla="*/ 25 h 25"/>
                  <a:gd name="T4" fmla="*/ 39 w 51"/>
                  <a:gd name="T5" fmla="*/ 25 h 25"/>
                  <a:gd name="T6" fmla="*/ 51 w 51"/>
                  <a:gd name="T7" fmla="*/ 14 h 25"/>
                  <a:gd name="T8" fmla="*/ 48 w 51"/>
                  <a:gd name="T9" fmla="*/ 5 h 25"/>
                  <a:gd name="T10" fmla="*/ 40 w 51"/>
                  <a:gd name="T11" fmla="*/ 1 h 25"/>
                  <a:gd name="T12" fmla="*/ 13 w 51"/>
                  <a:gd name="T13" fmla="*/ 0 h 25"/>
                  <a:gd name="T14" fmla="*/ 4 w 51"/>
                  <a:gd name="T15" fmla="*/ 3 h 25"/>
                  <a:gd name="T16" fmla="*/ 0 w 51"/>
                  <a:gd name="T17" fmla="*/ 11 h 25"/>
                  <a:gd name="T18" fmla="*/ 3 w 51"/>
                  <a:gd name="T19" fmla="*/ 20 h 25"/>
                  <a:gd name="T20" fmla="*/ 12 w 51"/>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5">
                    <a:moveTo>
                      <a:pt x="12" y="24"/>
                    </a:moveTo>
                    <a:cubicBezTo>
                      <a:pt x="38" y="25"/>
                      <a:pt x="38" y="25"/>
                      <a:pt x="38" y="25"/>
                    </a:cubicBezTo>
                    <a:cubicBezTo>
                      <a:pt x="38" y="25"/>
                      <a:pt x="39" y="25"/>
                      <a:pt x="39" y="25"/>
                    </a:cubicBezTo>
                    <a:cubicBezTo>
                      <a:pt x="45" y="25"/>
                      <a:pt x="50" y="20"/>
                      <a:pt x="51" y="14"/>
                    </a:cubicBezTo>
                    <a:cubicBezTo>
                      <a:pt x="51" y="11"/>
                      <a:pt x="50" y="8"/>
                      <a:pt x="48" y="5"/>
                    </a:cubicBezTo>
                    <a:cubicBezTo>
                      <a:pt x="46" y="3"/>
                      <a:pt x="43" y="1"/>
                      <a:pt x="40" y="1"/>
                    </a:cubicBezTo>
                    <a:cubicBezTo>
                      <a:pt x="13" y="0"/>
                      <a:pt x="13" y="0"/>
                      <a:pt x="13" y="0"/>
                    </a:cubicBezTo>
                    <a:cubicBezTo>
                      <a:pt x="10" y="0"/>
                      <a:pt x="7" y="1"/>
                      <a:pt x="4" y="3"/>
                    </a:cubicBezTo>
                    <a:cubicBezTo>
                      <a:pt x="2" y="5"/>
                      <a:pt x="0" y="8"/>
                      <a:pt x="0" y="11"/>
                    </a:cubicBezTo>
                    <a:cubicBezTo>
                      <a:pt x="0" y="14"/>
                      <a:pt x="1" y="17"/>
                      <a:pt x="3" y="20"/>
                    </a:cubicBezTo>
                    <a:cubicBezTo>
                      <a:pt x="5" y="22"/>
                      <a:pt x="8" y="23"/>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3">
                <a:extLst>
                  <a:ext uri="{FF2B5EF4-FFF2-40B4-BE49-F238E27FC236}">
                    <a16:creationId xmlns:a16="http://schemas.microsoft.com/office/drawing/2014/main" id="{B3F4DE00-301B-BCA2-BEC1-B10C2342563C}"/>
                  </a:ext>
                </a:extLst>
              </p:cNvPr>
              <p:cNvSpPr>
                <a:spLocks/>
              </p:cNvSpPr>
              <p:nvPr/>
            </p:nvSpPr>
            <p:spPr bwMode="auto">
              <a:xfrm>
                <a:off x="1339233" y="1427163"/>
                <a:ext cx="77788" cy="139700"/>
              </a:xfrm>
              <a:custGeom>
                <a:avLst/>
                <a:gdLst>
                  <a:gd name="T0" fmla="*/ 111 w 147"/>
                  <a:gd name="T1" fmla="*/ 17 h 266"/>
                  <a:gd name="T2" fmla="*/ 111 w 147"/>
                  <a:gd name="T3" fmla="*/ 17 h 266"/>
                  <a:gd name="T4" fmla="*/ 109 w 147"/>
                  <a:gd name="T5" fmla="*/ 10 h 266"/>
                  <a:gd name="T6" fmla="*/ 91 w 147"/>
                  <a:gd name="T7" fmla="*/ 2 h 266"/>
                  <a:gd name="T8" fmla="*/ 83 w 147"/>
                  <a:gd name="T9" fmla="*/ 17 h 266"/>
                  <a:gd name="T10" fmla="*/ 83 w 147"/>
                  <a:gd name="T11" fmla="*/ 18 h 266"/>
                  <a:gd name="T12" fmla="*/ 119 w 147"/>
                  <a:gd name="T13" fmla="*/ 119 h 266"/>
                  <a:gd name="T14" fmla="*/ 81 w 147"/>
                  <a:gd name="T15" fmla="*/ 119 h 266"/>
                  <a:gd name="T16" fmla="*/ 81 w 147"/>
                  <a:gd name="T17" fmla="*/ 183 h 266"/>
                  <a:gd name="T18" fmla="*/ 64 w 147"/>
                  <a:gd name="T19" fmla="*/ 200 h 266"/>
                  <a:gd name="T20" fmla="*/ 0 w 147"/>
                  <a:gd name="T21" fmla="*/ 200 h 266"/>
                  <a:gd name="T22" fmla="*/ 0 w 147"/>
                  <a:gd name="T23" fmla="*/ 258 h 266"/>
                  <a:gd name="T24" fmla="*/ 9 w 147"/>
                  <a:gd name="T25" fmla="*/ 266 h 266"/>
                  <a:gd name="T26" fmla="*/ 19 w 147"/>
                  <a:gd name="T27" fmla="*/ 266 h 266"/>
                  <a:gd name="T28" fmla="*/ 27 w 147"/>
                  <a:gd name="T29" fmla="*/ 258 h 266"/>
                  <a:gd name="T30" fmla="*/ 27 w 147"/>
                  <a:gd name="T31" fmla="*/ 226 h 266"/>
                  <a:gd name="T32" fmla="*/ 64 w 147"/>
                  <a:gd name="T33" fmla="*/ 226 h 266"/>
                  <a:gd name="T34" fmla="*/ 107 w 147"/>
                  <a:gd name="T35" fmla="*/ 183 h 266"/>
                  <a:gd name="T36" fmla="*/ 107 w 147"/>
                  <a:gd name="T37" fmla="*/ 146 h 266"/>
                  <a:gd name="T38" fmla="*/ 124 w 147"/>
                  <a:gd name="T39" fmla="*/ 146 h 266"/>
                  <a:gd name="T40" fmla="*/ 141 w 147"/>
                  <a:gd name="T41" fmla="*/ 139 h 266"/>
                  <a:gd name="T42" fmla="*/ 147 w 147"/>
                  <a:gd name="T43" fmla="*/ 123 h 266"/>
                  <a:gd name="T44" fmla="*/ 145 w 147"/>
                  <a:gd name="T45" fmla="*/ 113 h 266"/>
                  <a:gd name="T46" fmla="*/ 111 w 147"/>
                  <a:gd name="T47" fmla="*/ 1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266">
                    <a:moveTo>
                      <a:pt x="111" y="17"/>
                    </a:moveTo>
                    <a:cubicBezTo>
                      <a:pt x="111" y="17"/>
                      <a:pt x="111" y="17"/>
                      <a:pt x="111" y="17"/>
                    </a:cubicBezTo>
                    <a:cubicBezTo>
                      <a:pt x="109" y="10"/>
                      <a:pt x="109" y="10"/>
                      <a:pt x="109" y="10"/>
                    </a:cubicBezTo>
                    <a:cubicBezTo>
                      <a:pt x="105" y="2"/>
                      <a:pt x="97" y="0"/>
                      <a:pt x="91" y="2"/>
                    </a:cubicBezTo>
                    <a:cubicBezTo>
                      <a:pt x="87" y="3"/>
                      <a:pt x="82" y="8"/>
                      <a:pt x="83" y="17"/>
                    </a:cubicBezTo>
                    <a:cubicBezTo>
                      <a:pt x="83" y="18"/>
                      <a:pt x="83" y="18"/>
                      <a:pt x="83" y="18"/>
                    </a:cubicBezTo>
                    <a:cubicBezTo>
                      <a:pt x="86" y="26"/>
                      <a:pt x="113" y="102"/>
                      <a:pt x="119" y="119"/>
                    </a:cubicBezTo>
                    <a:cubicBezTo>
                      <a:pt x="81" y="119"/>
                      <a:pt x="81" y="119"/>
                      <a:pt x="81" y="119"/>
                    </a:cubicBezTo>
                    <a:cubicBezTo>
                      <a:pt x="81" y="183"/>
                      <a:pt x="81" y="183"/>
                      <a:pt x="81" y="183"/>
                    </a:cubicBezTo>
                    <a:cubicBezTo>
                      <a:pt x="81" y="192"/>
                      <a:pt x="73" y="200"/>
                      <a:pt x="64" y="200"/>
                    </a:cubicBezTo>
                    <a:cubicBezTo>
                      <a:pt x="0" y="200"/>
                      <a:pt x="0" y="200"/>
                      <a:pt x="0" y="200"/>
                    </a:cubicBezTo>
                    <a:cubicBezTo>
                      <a:pt x="0" y="258"/>
                      <a:pt x="0" y="258"/>
                      <a:pt x="0" y="258"/>
                    </a:cubicBezTo>
                    <a:cubicBezTo>
                      <a:pt x="0" y="263"/>
                      <a:pt x="4" y="266"/>
                      <a:pt x="9" y="266"/>
                    </a:cubicBezTo>
                    <a:cubicBezTo>
                      <a:pt x="19" y="266"/>
                      <a:pt x="19" y="266"/>
                      <a:pt x="19" y="266"/>
                    </a:cubicBezTo>
                    <a:cubicBezTo>
                      <a:pt x="23" y="266"/>
                      <a:pt x="27" y="263"/>
                      <a:pt x="27" y="258"/>
                    </a:cubicBezTo>
                    <a:cubicBezTo>
                      <a:pt x="27" y="226"/>
                      <a:pt x="27" y="226"/>
                      <a:pt x="27" y="226"/>
                    </a:cubicBezTo>
                    <a:cubicBezTo>
                      <a:pt x="64" y="226"/>
                      <a:pt x="64" y="226"/>
                      <a:pt x="64" y="226"/>
                    </a:cubicBezTo>
                    <a:cubicBezTo>
                      <a:pt x="88" y="226"/>
                      <a:pt x="107" y="207"/>
                      <a:pt x="107" y="183"/>
                    </a:cubicBezTo>
                    <a:cubicBezTo>
                      <a:pt x="107" y="146"/>
                      <a:pt x="107" y="146"/>
                      <a:pt x="107" y="146"/>
                    </a:cubicBezTo>
                    <a:cubicBezTo>
                      <a:pt x="124" y="146"/>
                      <a:pt x="124" y="146"/>
                      <a:pt x="124" y="146"/>
                    </a:cubicBezTo>
                    <a:cubicBezTo>
                      <a:pt x="130" y="146"/>
                      <a:pt x="136" y="144"/>
                      <a:pt x="141" y="139"/>
                    </a:cubicBezTo>
                    <a:cubicBezTo>
                      <a:pt x="145" y="135"/>
                      <a:pt x="147" y="129"/>
                      <a:pt x="147" y="123"/>
                    </a:cubicBezTo>
                    <a:cubicBezTo>
                      <a:pt x="147" y="120"/>
                      <a:pt x="147" y="117"/>
                      <a:pt x="145" y="113"/>
                    </a:cubicBezTo>
                    <a:cubicBezTo>
                      <a:pt x="139" y="98"/>
                      <a:pt x="118" y="37"/>
                      <a:pt x="1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04">
                <a:extLst>
                  <a:ext uri="{FF2B5EF4-FFF2-40B4-BE49-F238E27FC236}">
                    <a16:creationId xmlns:a16="http://schemas.microsoft.com/office/drawing/2014/main" id="{30CF61FF-6F91-E0DC-4C58-BAF6EC5BC4AB}"/>
                  </a:ext>
                </a:extLst>
              </p:cNvPr>
              <p:cNvSpPr>
                <a:spLocks/>
              </p:cNvSpPr>
              <p:nvPr/>
            </p:nvSpPr>
            <p:spPr bwMode="auto">
              <a:xfrm>
                <a:off x="1243983" y="1397000"/>
                <a:ext cx="60325" cy="169863"/>
              </a:xfrm>
              <a:custGeom>
                <a:avLst/>
                <a:gdLst>
                  <a:gd name="T0" fmla="*/ 102 w 115"/>
                  <a:gd name="T1" fmla="*/ 0 h 324"/>
                  <a:gd name="T2" fmla="*/ 100 w 115"/>
                  <a:gd name="T3" fmla="*/ 1 h 324"/>
                  <a:gd name="T4" fmla="*/ 100 w 115"/>
                  <a:gd name="T5" fmla="*/ 1 h 324"/>
                  <a:gd name="T6" fmla="*/ 99 w 115"/>
                  <a:gd name="T7" fmla="*/ 1 h 324"/>
                  <a:gd name="T8" fmla="*/ 98 w 115"/>
                  <a:gd name="T9" fmla="*/ 1 h 324"/>
                  <a:gd name="T10" fmla="*/ 1 w 115"/>
                  <a:gd name="T11" fmla="*/ 116 h 324"/>
                  <a:gd name="T12" fmla="*/ 41 w 115"/>
                  <a:gd name="T13" fmla="*/ 212 h 324"/>
                  <a:gd name="T14" fmla="*/ 41 w 115"/>
                  <a:gd name="T15" fmla="*/ 316 h 324"/>
                  <a:gd name="T16" fmla="*/ 49 w 115"/>
                  <a:gd name="T17" fmla="*/ 324 h 324"/>
                  <a:gd name="T18" fmla="*/ 60 w 115"/>
                  <a:gd name="T19" fmla="*/ 324 h 324"/>
                  <a:gd name="T20" fmla="*/ 68 w 115"/>
                  <a:gd name="T21" fmla="*/ 316 h 324"/>
                  <a:gd name="T22" fmla="*/ 68 w 115"/>
                  <a:gd name="T23" fmla="*/ 200 h 324"/>
                  <a:gd name="T24" fmla="*/ 60 w 115"/>
                  <a:gd name="T25" fmla="*/ 193 h 324"/>
                  <a:gd name="T26" fmla="*/ 28 w 115"/>
                  <a:gd name="T27" fmla="*/ 117 h 324"/>
                  <a:gd name="T28" fmla="*/ 103 w 115"/>
                  <a:gd name="T29" fmla="*/ 27 h 324"/>
                  <a:gd name="T30" fmla="*/ 106 w 115"/>
                  <a:gd name="T31" fmla="*/ 27 h 324"/>
                  <a:gd name="T32" fmla="*/ 106 w 115"/>
                  <a:gd name="T33" fmla="*/ 27 h 324"/>
                  <a:gd name="T34" fmla="*/ 108 w 115"/>
                  <a:gd name="T35" fmla="*/ 26 h 324"/>
                  <a:gd name="T36" fmla="*/ 115 w 115"/>
                  <a:gd name="T37" fmla="*/ 14 h 324"/>
                  <a:gd name="T38" fmla="*/ 102 w 115"/>
                  <a:gd name="T3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324">
                    <a:moveTo>
                      <a:pt x="102" y="0"/>
                    </a:moveTo>
                    <a:cubicBezTo>
                      <a:pt x="101" y="0"/>
                      <a:pt x="100" y="0"/>
                      <a:pt x="100" y="1"/>
                    </a:cubicBezTo>
                    <a:cubicBezTo>
                      <a:pt x="100" y="1"/>
                      <a:pt x="100" y="1"/>
                      <a:pt x="100" y="1"/>
                    </a:cubicBezTo>
                    <a:cubicBezTo>
                      <a:pt x="99" y="1"/>
                      <a:pt x="99" y="1"/>
                      <a:pt x="99" y="1"/>
                    </a:cubicBezTo>
                    <a:cubicBezTo>
                      <a:pt x="99" y="1"/>
                      <a:pt x="98" y="1"/>
                      <a:pt x="98" y="1"/>
                    </a:cubicBezTo>
                    <a:cubicBezTo>
                      <a:pt x="43" y="15"/>
                      <a:pt x="3" y="62"/>
                      <a:pt x="1" y="116"/>
                    </a:cubicBezTo>
                    <a:cubicBezTo>
                      <a:pt x="0" y="152"/>
                      <a:pt x="14" y="187"/>
                      <a:pt x="41" y="212"/>
                    </a:cubicBezTo>
                    <a:cubicBezTo>
                      <a:pt x="41" y="316"/>
                      <a:pt x="41" y="316"/>
                      <a:pt x="41" y="316"/>
                    </a:cubicBezTo>
                    <a:cubicBezTo>
                      <a:pt x="41" y="321"/>
                      <a:pt x="45" y="324"/>
                      <a:pt x="49" y="324"/>
                    </a:cubicBezTo>
                    <a:cubicBezTo>
                      <a:pt x="60" y="324"/>
                      <a:pt x="60" y="324"/>
                      <a:pt x="60" y="324"/>
                    </a:cubicBezTo>
                    <a:cubicBezTo>
                      <a:pt x="64" y="324"/>
                      <a:pt x="68" y="321"/>
                      <a:pt x="68" y="316"/>
                    </a:cubicBezTo>
                    <a:cubicBezTo>
                      <a:pt x="68" y="200"/>
                      <a:pt x="68" y="200"/>
                      <a:pt x="68" y="200"/>
                    </a:cubicBezTo>
                    <a:cubicBezTo>
                      <a:pt x="60" y="193"/>
                      <a:pt x="60" y="193"/>
                      <a:pt x="60" y="193"/>
                    </a:cubicBezTo>
                    <a:cubicBezTo>
                      <a:pt x="38" y="173"/>
                      <a:pt x="27" y="146"/>
                      <a:pt x="28" y="117"/>
                    </a:cubicBezTo>
                    <a:cubicBezTo>
                      <a:pt x="29" y="75"/>
                      <a:pt x="60" y="38"/>
                      <a:pt x="103" y="27"/>
                    </a:cubicBezTo>
                    <a:cubicBezTo>
                      <a:pt x="103" y="27"/>
                      <a:pt x="105" y="27"/>
                      <a:pt x="106" y="27"/>
                    </a:cubicBezTo>
                    <a:cubicBezTo>
                      <a:pt x="106" y="27"/>
                      <a:pt x="106" y="27"/>
                      <a:pt x="106" y="27"/>
                    </a:cubicBezTo>
                    <a:cubicBezTo>
                      <a:pt x="106" y="26"/>
                      <a:pt x="107" y="26"/>
                      <a:pt x="108" y="26"/>
                    </a:cubicBezTo>
                    <a:cubicBezTo>
                      <a:pt x="112" y="24"/>
                      <a:pt x="115" y="19"/>
                      <a:pt x="115" y="14"/>
                    </a:cubicBezTo>
                    <a:cubicBezTo>
                      <a:pt x="115" y="6"/>
                      <a:pt x="109"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6" name="Group 35">
            <a:extLst>
              <a:ext uri="{FF2B5EF4-FFF2-40B4-BE49-F238E27FC236}">
                <a16:creationId xmlns:a16="http://schemas.microsoft.com/office/drawing/2014/main" id="{52E2FA11-9A71-5A4E-D4D1-F372EA0B309D}"/>
              </a:ext>
            </a:extLst>
          </p:cNvPr>
          <p:cNvGrpSpPr/>
          <p:nvPr userDrawn="1"/>
        </p:nvGrpSpPr>
        <p:grpSpPr>
          <a:xfrm>
            <a:off x="899043" y="446400"/>
            <a:ext cx="802296" cy="802294"/>
            <a:chOff x="899043" y="446400"/>
            <a:chExt cx="802296" cy="802294"/>
          </a:xfrm>
        </p:grpSpPr>
        <p:grpSp>
          <p:nvGrpSpPr>
            <p:cNvPr id="9" name="Group 8">
              <a:extLst>
                <a:ext uri="{FF2B5EF4-FFF2-40B4-BE49-F238E27FC236}">
                  <a16:creationId xmlns:a16="http://schemas.microsoft.com/office/drawing/2014/main" id="{6BBE8BA0-E02D-3918-9952-D0E8FF0B1D55}"/>
                </a:ext>
              </a:extLst>
            </p:cNvPr>
            <p:cNvGrpSpPr/>
            <p:nvPr userDrawn="1"/>
          </p:nvGrpSpPr>
          <p:grpSpPr>
            <a:xfrm>
              <a:off x="899043" y="446400"/>
              <a:ext cx="802296" cy="802294"/>
              <a:chOff x="1662533" y="5948465"/>
              <a:chExt cx="670667" cy="670667"/>
            </a:xfrm>
          </p:grpSpPr>
          <p:pic>
            <p:nvPicPr>
              <p:cNvPr id="10" name="Graphic 9">
                <a:extLst>
                  <a:ext uri="{FF2B5EF4-FFF2-40B4-BE49-F238E27FC236}">
                    <a16:creationId xmlns:a16="http://schemas.microsoft.com/office/drawing/2014/main" id="{B8498AE2-F544-EFF5-76CC-EF4DFA323672}"/>
                  </a:ext>
                </a:extLst>
              </p:cNvPr>
              <p:cNvPicPr>
                <a:picLocks noChangeAspect="1"/>
              </p:cNvPicPr>
              <p:nvPr userDrawn="1"/>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9A353392-5478-7BE2-E833-167D0A117826}"/>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728453" y="6014385"/>
                <a:ext cx="538826" cy="538826"/>
              </a:xfrm>
              <a:prstGeom prst="rect">
                <a:avLst/>
              </a:prstGeom>
            </p:spPr>
          </p:pic>
        </p:grpSp>
        <p:grpSp>
          <p:nvGrpSpPr>
            <p:cNvPr id="23" name="Group 22">
              <a:extLst>
                <a:ext uri="{FF2B5EF4-FFF2-40B4-BE49-F238E27FC236}">
                  <a16:creationId xmlns:a16="http://schemas.microsoft.com/office/drawing/2014/main" id="{ED04FF05-56C5-5B36-B6C4-00FD2ECBA3EA}"/>
                </a:ext>
              </a:extLst>
            </p:cNvPr>
            <p:cNvGrpSpPr/>
            <p:nvPr userDrawn="1"/>
          </p:nvGrpSpPr>
          <p:grpSpPr>
            <a:xfrm>
              <a:off x="1098646" y="598296"/>
              <a:ext cx="423081" cy="501730"/>
              <a:chOff x="5711207" y="1768563"/>
              <a:chExt cx="783928" cy="929657"/>
            </a:xfrm>
            <a:solidFill>
              <a:schemeClr val="bg2"/>
            </a:solidFill>
          </p:grpSpPr>
          <p:sp>
            <p:nvSpPr>
              <p:cNvPr id="24" name="Line 28">
                <a:extLst>
                  <a:ext uri="{FF2B5EF4-FFF2-40B4-BE49-F238E27FC236}">
                    <a16:creationId xmlns:a16="http://schemas.microsoft.com/office/drawing/2014/main" id="{3464C32C-57AF-832C-1CA7-A2B8792A4272}"/>
                  </a:ext>
                </a:extLst>
              </p:cNvPr>
              <p:cNvSpPr>
                <a:spLocks noChangeShapeType="1"/>
              </p:cNvSpPr>
              <p:nvPr/>
            </p:nvSpPr>
            <p:spPr bwMode="auto">
              <a:xfrm flipH="1">
                <a:off x="6470008" y="187409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Line 29">
                <a:extLst>
                  <a:ext uri="{FF2B5EF4-FFF2-40B4-BE49-F238E27FC236}">
                    <a16:creationId xmlns:a16="http://schemas.microsoft.com/office/drawing/2014/main" id="{EC3A0E82-7956-A5BB-D7A3-C1F99F0C8C28}"/>
                  </a:ext>
                </a:extLst>
              </p:cNvPr>
              <p:cNvSpPr>
                <a:spLocks noChangeShapeType="1"/>
              </p:cNvSpPr>
              <p:nvPr/>
            </p:nvSpPr>
            <p:spPr bwMode="auto">
              <a:xfrm flipH="1">
                <a:off x="6103173" y="17685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32">
                <a:extLst>
                  <a:ext uri="{FF2B5EF4-FFF2-40B4-BE49-F238E27FC236}">
                    <a16:creationId xmlns:a16="http://schemas.microsoft.com/office/drawing/2014/main" id="{C9DCB883-F980-94BB-AB8D-FE0DC41DD9EE}"/>
                  </a:ext>
                </a:extLst>
              </p:cNvPr>
              <p:cNvSpPr>
                <a:spLocks noEditPoints="1"/>
              </p:cNvSpPr>
              <p:nvPr/>
            </p:nvSpPr>
            <p:spPr bwMode="auto">
              <a:xfrm flipH="1">
                <a:off x="5851911" y="2004747"/>
                <a:ext cx="507543" cy="502516"/>
              </a:xfrm>
              <a:custGeom>
                <a:avLst/>
                <a:gdLst>
                  <a:gd name="T0" fmla="*/ 151 w 303"/>
                  <a:gd name="T1" fmla="*/ 0 h 303"/>
                  <a:gd name="T2" fmla="*/ 0 w 303"/>
                  <a:gd name="T3" fmla="*/ 152 h 303"/>
                  <a:gd name="T4" fmla="*/ 151 w 303"/>
                  <a:gd name="T5" fmla="*/ 303 h 303"/>
                  <a:gd name="T6" fmla="*/ 303 w 303"/>
                  <a:gd name="T7" fmla="*/ 152 h 303"/>
                  <a:gd name="T8" fmla="*/ 151 w 303"/>
                  <a:gd name="T9" fmla="*/ 0 h 303"/>
                  <a:gd name="T10" fmla="*/ 263 w 303"/>
                  <a:gd name="T11" fmla="*/ 91 h 303"/>
                  <a:gd name="T12" fmla="*/ 220 w 303"/>
                  <a:gd name="T13" fmla="*/ 91 h 303"/>
                  <a:gd name="T14" fmla="*/ 198 w 303"/>
                  <a:gd name="T15" fmla="*/ 34 h 303"/>
                  <a:gd name="T16" fmla="*/ 263 w 303"/>
                  <a:gd name="T17" fmla="*/ 91 h 303"/>
                  <a:gd name="T18" fmla="*/ 201 w 303"/>
                  <a:gd name="T19" fmla="*/ 152 h 303"/>
                  <a:gd name="T20" fmla="*/ 199 w 303"/>
                  <a:gd name="T21" fmla="*/ 187 h 303"/>
                  <a:gd name="T22" fmla="*/ 103 w 303"/>
                  <a:gd name="T23" fmla="*/ 187 h 303"/>
                  <a:gd name="T24" fmla="*/ 101 w 303"/>
                  <a:gd name="T25" fmla="*/ 152 h 303"/>
                  <a:gd name="T26" fmla="*/ 103 w 303"/>
                  <a:gd name="T27" fmla="*/ 116 h 303"/>
                  <a:gd name="T28" fmla="*/ 199 w 303"/>
                  <a:gd name="T29" fmla="*/ 116 h 303"/>
                  <a:gd name="T30" fmla="*/ 201 w 303"/>
                  <a:gd name="T31" fmla="*/ 152 h 303"/>
                  <a:gd name="T32" fmla="*/ 151 w 303"/>
                  <a:gd name="T33" fmla="*/ 25 h 303"/>
                  <a:gd name="T34" fmla="*/ 195 w 303"/>
                  <a:gd name="T35" fmla="*/ 91 h 303"/>
                  <a:gd name="T36" fmla="*/ 108 w 303"/>
                  <a:gd name="T37" fmla="*/ 91 h 303"/>
                  <a:gd name="T38" fmla="*/ 151 w 303"/>
                  <a:gd name="T39" fmla="*/ 25 h 303"/>
                  <a:gd name="T40" fmla="*/ 104 w 303"/>
                  <a:gd name="T41" fmla="*/ 34 h 303"/>
                  <a:gd name="T42" fmla="*/ 83 w 303"/>
                  <a:gd name="T43" fmla="*/ 91 h 303"/>
                  <a:gd name="T44" fmla="*/ 40 w 303"/>
                  <a:gd name="T45" fmla="*/ 91 h 303"/>
                  <a:gd name="T46" fmla="*/ 104 w 303"/>
                  <a:gd name="T47" fmla="*/ 34 h 303"/>
                  <a:gd name="T48" fmla="*/ 24 w 303"/>
                  <a:gd name="T49" fmla="*/ 152 h 303"/>
                  <a:gd name="T50" fmla="*/ 29 w 303"/>
                  <a:gd name="T51" fmla="*/ 116 h 303"/>
                  <a:gd name="T52" fmla="*/ 79 w 303"/>
                  <a:gd name="T53" fmla="*/ 116 h 303"/>
                  <a:gd name="T54" fmla="*/ 76 w 303"/>
                  <a:gd name="T55" fmla="*/ 152 h 303"/>
                  <a:gd name="T56" fmla="*/ 79 w 303"/>
                  <a:gd name="T57" fmla="*/ 187 h 303"/>
                  <a:gd name="T58" fmla="*/ 29 w 303"/>
                  <a:gd name="T59" fmla="*/ 187 h 303"/>
                  <a:gd name="T60" fmla="*/ 24 w 303"/>
                  <a:gd name="T61" fmla="*/ 152 h 303"/>
                  <a:gd name="T62" fmla="*/ 40 w 303"/>
                  <a:gd name="T63" fmla="*/ 212 h 303"/>
                  <a:gd name="T64" fmla="*/ 83 w 303"/>
                  <a:gd name="T65" fmla="*/ 212 h 303"/>
                  <a:gd name="T66" fmla="*/ 104 w 303"/>
                  <a:gd name="T67" fmla="*/ 269 h 303"/>
                  <a:gd name="T68" fmla="*/ 40 w 303"/>
                  <a:gd name="T69" fmla="*/ 212 h 303"/>
                  <a:gd name="T70" fmla="*/ 151 w 303"/>
                  <a:gd name="T71" fmla="*/ 278 h 303"/>
                  <a:gd name="T72" fmla="*/ 108 w 303"/>
                  <a:gd name="T73" fmla="*/ 212 h 303"/>
                  <a:gd name="T74" fmla="*/ 195 w 303"/>
                  <a:gd name="T75" fmla="*/ 212 h 303"/>
                  <a:gd name="T76" fmla="*/ 151 w 303"/>
                  <a:gd name="T77" fmla="*/ 278 h 303"/>
                  <a:gd name="T78" fmla="*/ 198 w 303"/>
                  <a:gd name="T79" fmla="*/ 269 h 303"/>
                  <a:gd name="T80" fmla="*/ 220 w 303"/>
                  <a:gd name="T81" fmla="*/ 212 h 303"/>
                  <a:gd name="T82" fmla="*/ 263 w 303"/>
                  <a:gd name="T83" fmla="*/ 212 h 303"/>
                  <a:gd name="T84" fmla="*/ 198 w 303"/>
                  <a:gd name="T85" fmla="*/ 269 h 303"/>
                  <a:gd name="T86" fmla="*/ 224 w 303"/>
                  <a:gd name="T87" fmla="*/ 187 h 303"/>
                  <a:gd name="T88" fmla="*/ 226 w 303"/>
                  <a:gd name="T89" fmla="*/ 152 h 303"/>
                  <a:gd name="T90" fmla="*/ 224 w 303"/>
                  <a:gd name="T91" fmla="*/ 116 h 303"/>
                  <a:gd name="T92" fmla="*/ 273 w 303"/>
                  <a:gd name="T93" fmla="*/ 116 h 303"/>
                  <a:gd name="T94" fmla="*/ 278 w 303"/>
                  <a:gd name="T95" fmla="*/ 152 h 303"/>
                  <a:gd name="T96" fmla="*/ 273 w 303"/>
                  <a:gd name="T97" fmla="*/ 187 h 303"/>
                  <a:gd name="T98" fmla="*/ 224 w 303"/>
                  <a:gd name="T99" fmla="*/ 18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1" y="0"/>
                    </a:moveTo>
                    <a:cubicBezTo>
                      <a:pt x="68" y="0"/>
                      <a:pt x="0" y="68"/>
                      <a:pt x="0" y="152"/>
                    </a:cubicBezTo>
                    <a:cubicBezTo>
                      <a:pt x="0" y="235"/>
                      <a:pt x="68" y="303"/>
                      <a:pt x="151" y="303"/>
                    </a:cubicBezTo>
                    <a:cubicBezTo>
                      <a:pt x="235" y="303"/>
                      <a:pt x="303" y="235"/>
                      <a:pt x="303" y="152"/>
                    </a:cubicBezTo>
                    <a:cubicBezTo>
                      <a:pt x="303" y="68"/>
                      <a:pt x="235" y="0"/>
                      <a:pt x="151" y="0"/>
                    </a:cubicBezTo>
                    <a:close/>
                    <a:moveTo>
                      <a:pt x="263" y="91"/>
                    </a:moveTo>
                    <a:cubicBezTo>
                      <a:pt x="220" y="91"/>
                      <a:pt x="220" y="91"/>
                      <a:pt x="220" y="91"/>
                    </a:cubicBezTo>
                    <a:cubicBezTo>
                      <a:pt x="215" y="69"/>
                      <a:pt x="208" y="49"/>
                      <a:pt x="198" y="34"/>
                    </a:cubicBezTo>
                    <a:cubicBezTo>
                      <a:pt x="226" y="45"/>
                      <a:pt x="248" y="65"/>
                      <a:pt x="263" y="91"/>
                    </a:cubicBezTo>
                    <a:close/>
                    <a:moveTo>
                      <a:pt x="201" y="152"/>
                    </a:moveTo>
                    <a:cubicBezTo>
                      <a:pt x="201" y="164"/>
                      <a:pt x="200" y="176"/>
                      <a:pt x="199" y="187"/>
                    </a:cubicBezTo>
                    <a:cubicBezTo>
                      <a:pt x="103" y="187"/>
                      <a:pt x="103" y="187"/>
                      <a:pt x="103" y="187"/>
                    </a:cubicBezTo>
                    <a:cubicBezTo>
                      <a:pt x="102" y="176"/>
                      <a:pt x="101" y="164"/>
                      <a:pt x="101" y="152"/>
                    </a:cubicBezTo>
                    <a:cubicBezTo>
                      <a:pt x="101" y="140"/>
                      <a:pt x="102" y="128"/>
                      <a:pt x="103" y="116"/>
                    </a:cubicBezTo>
                    <a:cubicBezTo>
                      <a:pt x="199" y="116"/>
                      <a:pt x="199" y="116"/>
                      <a:pt x="199" y="116"/>
                    </a:cubicBezTo>
                    <a:cubicBezTo>
                      <a:pt x="200" y="128"/>
                      <a:pt x="201" y="140"/>
                      <a:pt x="201" y="152"/>
                    </a:cubicBezTo>
                    <a:close/>
                    <a:moveTo>
                      <a:pt x="151" y="25"/>
                    </a:moveTo>
                    <a:cubicBezTo>
                      <a:pt x="165" y="25"/>
                      <a:pt x="184" y="48"/>
                      <a:pt x="195" y="91"/>
                    </a:cubicBezTo>
                    <a:cubicBezTo>
                      <a:pt x="108" y="91"/>
                      <a:pt x="108" y="91"/>
                      <a:pt x="108" y="91"/>
                    </a:cubicBezTo>
                    <a:cubicBezTo>
                      <a:pt x="118" y="48"/>
                      <a:pt x="138" y="25"/>
                      <a:pt x="151" y="25"/>
                    </a:cubicBezTo>
                    <a:close/>
                    <a:moveTo>
                      <a:pt x="104" y="34"/>
                    </a:moveTo>
                    <a:cubicBezTo>
                      <a:pt x="95" y="49"/>
                      <a:pt x="87" y="69"/>
                      <a:pt x="83" y="91"/>
                    </a:cubicBezTo>
                    <a:cubicBezTo>
                      <a:pt x="40" y="91"/>
                      <a:pt x="40" y="91"/>
                      <a:pt x="40" y="91"/>
                    </a:cubicBezTo>
                    <a:cubicBezTo>
                      <a:pt x="54" y="65"/>
                      <a:pt x="77" y="45"/>
                      <a:pt x="104" y="34"/>
                    </a:cubicBezTo>
                    <a:close/>
                    <a:moveTo>
                      <a:pt x="24" y="152"/>
                    </a:moveTo>
                    <a:cubicBezTo>
                      <a:pt x="24" y="139"/>
                      <a:pt x="26" y="127"/>
                      <a:pt x="29" y="116"/>
                    </a:cubicBezTo>
                    <a:cubicBezTo>
                      <a:pt x="79" y="116"/>
                      <a:pt x="79" y="116"/>
                      <a:pt x="79" y="116"/>
                    </a:cubicBezTo>
                    <a:cubicBezTo>
                      <a:pt x="77" y="128"/>
                      <a:pt x="76" y="140"/>
                      <a:pt x="76" y="152"/>
                    </a:cubicBezTo>
                    <a:cubicBezTo>
                      <a:pt x="76" y="163"/>
                      <a:pt x="77" y="175"/>
                      <a:pt x="79" y="187"/>
                    </a:cubicBezTo>
                    <a:cubicBezTo>
                      <a:pt x="29" y="187"/>
                      <a:pt x="29" y="187"/>
                      <a:pt x="29" y="187"/>
                    </a:cubicBezTo>
                    <a:cubicBezTo>
                      <a:pt x="26" y="176"/>
                      <a:pt x="24" y="164"/>
                      <a:pt x="24" y="152"/>
                    </a:cubicBezTo>
                    <a:close/>
                    <a:moveTo>
                      <a:pt x="40" y="212"/>
                    </a:moveTo>
                    <a:cubicBezTo>
                      <a:pt x="83" y="212"/>
                      <a:pt x="83" y="212"/>
                      <a:pt x="83" y="212"/>
                    </a:cubicBezTo>
                    <a:cubicBezTo>
                      <a:pt x="87" y="234"/>
                      <a:pt x="95" y="254"/>
                      <a:pt x="104" y="269"/>
                    </a:cubicBezTo>
                    <a:cubicBezTo>
                      <a:pt x="77" y="258"/>
                      <a:pt x="54" y="238"/>
                      <a:pt x="40" y="212"/>
                    </a:cubicBezTo>
                    <a:close/>
                    <a:moveTo>
                      <a:pt x="151" y="278"/>
                    </a:moveTo>
                    <a:cubicBezTo>
                      <a:pt x="138" y="278"/>
                      <a:pt x="118" y="255"/>
                      <a:pt x="108" y="212"/>
                    </a:cubicBezTo>
                    <a:cubicBezTo>
                      <a:pt x="195" y="212"/>
                      <a:pt x="195" y="212"/>
                      <a:pt x="195" y="212"/>
                    </a:cubicBezTo>
                    <a:cubicBezTo>
                      <a:pt x="184" y="255"/>
                      <a:pt x="165" y="278"/>
                      <a:pt x="151" y="278"/>
                    </a:cubicBezTo>
                    <a:close/>
                    <a:moveTo>
                      <a:pt x="198" y="269"/>
                    </a:moveTo>
                    <a:cubicBezTo>
                      <a:pt x="208" y="254"/>
                      <a:pt x="215" y="234"/>
                      <a:pt x="220" y="212"/>
                    </a:cubicBezTo>
                    <a:cubicBezTo>
                      <a:pt x="263" y="212"/>
                      <a:pt x="263" y="212"/>
                      <a:pt x="263" y="212"/>
                    </a:cubicBezTo>
                    <a:cubicBezTo>
                      <a:pt x="248" y="238"/>
                      <a:pt x="226" y="258"/>
                      <a:pt x="198" y="269"/>
                    </a:cubicBezTo>
                    <a:close/>
                    <a:moveTo>
                      <a:pt x="224" y="187"/>
                    </a:moveTo>
                    <a:cubicBezTo>
                      <a:pt x="225" y="175"/>
                      <a:pt x="226" y="163"/>
                      <a:pt x="226" y="152"/>
                    </a:cubicBezTo>
                    <a:cubicBezTo>
                      <a:pt x="226" y="140"/>
                      <a:pt x="225" y="128"/>
                      <a:pt x="224" y="116"/>
                    </a:cubicBezTo>
                    <a:cubicBezTo>
                      <a:pt x="273" y="116"/>
                      <a:pt x="273" y="116"/>
                      <a:pt x="273" y="116"/>
                    </a:cubicBezTo>
                    <a:cubicBezTo>
                      <a:pt x="276" y="127"/>
                      <a:pt x="278" y="139"/>
                      <a:pt x="278" y="152"/>
                    </a:cubicBezTo>
                    <a:cubicBezTo>
                      <a:pt x="278" y="164"/>
                      <a:pt x="276" y="176"/>
                      <a:pt x="273" y="187"/>
                    </a:cubicBezTo>
                    <a:lnTo>
                      <a:pt x="22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33">
                <a:extLst>
                  <a:ext uri="{FF2B5EF4-FFF2-40B4-BE49-F238E27FC236}">
                    <a16:creationId xmlns:a16="http://schemas.microsoft.com/office/drawing/2014/main" id="{B4069F10-582E-1BE8-9403-ED96B4E7C8D4}"/>
                  </a:ext>
                </a:extLst>
              </p:cNvPr>
              <p:cNvSpPr>
                <a:spLocks noEditPoints="1"/>
              </p:cNvSpPr>
              <p:nvPr/>
            </p:nvSpPr>
            <p:spPr bwMode="auto">
              <a:xfrm flipH="1">
                <a:off x="5711207" y="1813791"/>
                <a:ext cx="467341" cy="713573"/>
              </a:xfrm>
              <a:custGeom>
                <a:avLst/>
                <a:gdLst>
                  <a:gd name="T0" fmla="*/ 89 w 279"/>
                  <a:gd name="T1" fmla="*/ 35 h 428"/>
                  <a:gd name="T2" fmla="*/ 45 w 279"/>
                  <a:gd name="T3" fmla="*/ 0 h 428"/>
                  <a:gd name="T4" fmla="*/ 0 w 279"/>
                  <a:gd name="T5" fmla="*/ 45 h 428"/>
                  <a:gd name="T6" fmla="*/ 45 w 279"/>
                  <a:gd name="T7" fmla="*/ 89 h 428"/>
                  <a:gd name="T8" fmla="*/ 86 w 279"/>
                  <a:gd name="T9" fmla="*/ 62 h 428"/>
                  <a:gd name="T10" fmla="*/ 252 w 279"/>
                  <a:gd name="T11" fmla="*/ 265 h 428"/>
                  <a:gd name="T12" fmla="*/ 196 w 279"/>
                  <a:gd name="T13" fmla="*/ 406 h 428"/>
                  <a:gd name="T14" fmla="*/ 197 w 279"/>
                  <a:gd name="T15" fmla="*/ 424 h 428"/>
                  <a:gd name="T16" fmla="*/ 206 w 279"/>
                  <a:gd name="T17" fmla="*/ 428 h 428"/>
                  <a:gd name="T18" fmla="*/ 216 w 279"/>
                  <a:gd name="T19" fmla="*/ 424 h 428"/>
                  <a:gd name="T20" fmla="*/ 279 w 279"/>
                  <a:gd name="T21" fmla="*/ 265 h 428"/>
                  <a:gd name="T22" fmla="*/ 89 w 279"/>
                  <a:gd name="T23" fmla="*/ 35 h 428"/>
                  <a:gd name="T24" fmla="*/ 45 w 279"/>
                  <a:gd name="T25" fmla="*/ 62 h 428"/>
                  <a:gd name="T26" fmla="*/ 27 w 279"/>
                  <a:gd name="T27" fmla="*/ 45 h 428"/>
                  <a:gd name="T28" fmla="*/ 45 w 279"/>
                  <a:gd name="T29" fmla="*/ 27 h 428"/>
                  <a:gd name="T30" fmla="*/ 63 w 279"/>
                  <a:gd name="T31" fmla="*/ 45 h 428"/>
                  <a:gd name="T32" fmla="*/ 45 w 279"/>
                  <a:gd name="T33" fmla="*/ 6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 h="428">
                    <a:moveTo>
                      <a:pt x="89" y="35"/>
                    </a:moveTo>
                    <a:cubicBezTo>
                      <a:pt x="85" y="15"/>
                      <a:pt x="67" y="0"/>
                      <a:pt x="45" y="0"/>
                    </a:cubicBezTo>
                    <a:cubicBezTo>
                      <a:pt x="21" y="0"/>
                      <a:pt x="0" y="20"/>
                      <a:pt x="0" y="45"/>
                    </a:cubicBezTo>
                    <a:cubicBezTo>
                      <a:pt x="0" y="69"/>
                      <a:pt x="21" y="89"/>
                      <a:pt x="45" y="89"/>
                    </a:cubicBezTo>
                    <a:cubicBezTo>
                      <a:pt x="64" y="89"/>
                      <a:pt x="79" y="78"/>
                      <a:pt x="86" y="62"/>
                    </a:cubicBezTo>
                    <a:cubicBezTo>
                      <a:pt x="181" y="81"/>
                      <a:pt x="252" y="165"/>
                      <a:pt x="252" y="265"/>
                    </a:cubicBezTo>
                    <a:cubicBezTo>
                      <a:pt x="252" y="317"/>
                      <a:pt x="232" y="367"/>
                      <a:pt x="196" y="406"/>
                    </a:cubicBezTo>
                    <a:cubicBezTo>
                      <a:pt x="191" y="411"/>
                      <a:pt x="192" y="419"/>
                      <a:pt x="197" y="424"/>
                    </a:cubicBezTo>
                    <a:cubicBezTo>
                      <a:pt x="199" y="427"/>
                      <a:pt x="203" y="428"/>
                      <a:pt x="206" y="428"/>
                    </a:cubicBezTo>
                    <a:cubicBezTo>
                      <a:pt x="210" y="428"/>
                      <a:pt x="213" y="427"/>
                      <a:pt x="216" y="424"/>
                    </a:cubicBezTo>
                    <a:cubicBezTo>
                      <a:pt x="256" y="380"/>
                      <a:pt x="279" y="324"/>
                      <a:pt x="279" y="265"/>
                    </a:cubicBezTo>
                    <a:cubicBezTo>
                      <a:pt x="279" y="151"/>
                      <a:pt x="197" y="56"/>
                      <a:pt x="89" y="35"/>
                    </a:cubicBezTo>
                    <a:close/>
                    <a:moveTo>
                      <a:pt x="45" y="62"/>
                    </a:moveTo>
                    <a:cubicBezTo>
                      <a:pt x="35" y="62"/>
                      <a:pt x="27" y="54"/>
                      <a:pt x="27" y="45"/>
                    </a:cubicBezTo>
                    <a:cubicBezTo>
                      <a:pt x="27" y="35"/>
                      <a:pt x="35" y="27"/>
                      <a:pt x="45" y="27"/>
                    </a:cubicBezTo>
                    <a:cubicBezTo>
                      <a:pt x="55" y="27"/>
                      <a:pt x="63" y="35"/>
                      <a:pt x="63" y="45"/>
                    </a:cubicBezTo>
                    <a:cubicBezTo>
                      <a:pt x="63" y="54"/>
                      <a:pt x="55" y="62"/>
                      <a:pt x="4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34">
                <a:extLst>
                  <a:ext uri="{FF2B5EF4-FFF2-40B4-BE49-F238E27FC236}">
                    <a16:creationId xmlns:a16="http://schemas.microsoft.com/office/drawing/2014/main" id="{EBEAEC59-2D85-9B32-11EC-D056C514DE4A}"/>
                  </a:ext>
                </a:extLst>
              </p:cNvPr>
              <p:cNvSpPr>
                <a:spLocks noEditPoints="1"/>
              </p:cNvSpPr>
              <p:nvPr/>
            </p:nvSpPr>
            <p:spPr bwMode="auto">
              <a:xfrm flipH="1">
                <a:off x="6017743" y="1964546"/>
                <a:ext cx="477392" cy="733674"/>
              </a:xfrm>
              <a:custGeom>
                <a:avLst/>
                <a:gdLst>
                  <a:gd name="T0" fmla="*/ 239 w 284"/>
                  <a:gd name="T1" fmla="*/ 350 h 439"/>
                  <a:gd name="T2" fmla="*/ 198 w 284"/>
                  <a:gd name="T3" fmla="*/ 378 h 439"/>
                  <a:gd name="T4" fmla="*/ 26 w 284"/>
                  <a:gd name="T5" fmla="*/ 175 h 439"/>
                  <a:gd name="T6" fmla="*/ 91 w 284"/>
                  <a:gd name="T7" fmla="*/ 25 h 439"/>
                  <a:gd name="T8" fmla="*/ 91 w 284"/>
                  <a:gd name="T9" fmla="*/ 6 h 439"/>
                  <a:gd name="T10" fmla="*/ 72 w 284"/>
                  <a:gd name="T11" fmla="*/ 5 h 439"/>
                  <a:gd name="T12" fmla="*/ 0 w 284"/>
                  <a:gd name="T13" fmla="*/ 175 h 439"/>
                  <a:gd name="T14" fmla="*/ 196 w 284"/>
                  <a:gd name="T15" fmla="*/ 405 h 439"/>
                  <a:gd name="T16" fmla="*/ 239 w 284"/>
                  <a:gd name="T17" fmla="*/ 439 h 439"/>
                  <a:gd name="T18" fmla="*/ 284 w 284"/>
                  <a:gd name="T19" fmla="*/ 395 h 439"/>
                  <a:gd name="T20" fmla="*/ 239 w 284"/>
                  <a:gd name="T21" fmla="*/ 350 h 439"/>
                  <a:gd name="T22" fmla="*/ 239 w 284"/>
                  <a:gd name="T23" fmla="*/ 413 h 439"/>
                  <a:gd name="T24" fmla="*/ 221 w 284"/>
                  <a:gd name="T25" fmla="*/ 395 h 439"/>
                  <a:gd name="T26" fmla="*/ 239 w 284"/>
                  <a:gd name="T27" fmla="*/ 377 h 439"/>
                  <a:gd name="T28" fmla="*/ 257 w 284"/>
                  <a:gd name="T29" fmla="*/ 395 h 439"/>
                  <a:gd name="T30" fmla="*/ 239 w 284"/>
                  <a:gd name="T31" fmla="*/ 41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439">
                    <a:moveTo>
                      <a:pt x="239" y="350"/>
                    </a:moveTo>
                    <a:cubicBezTo>
                      <a:pt x="220" y="350"/>
                      <a:pt x="204" y="362"/>
                      <a:pt x="198" y="378"/>
                    </a:cubicBezTo>
                    <a:cubicBezTo>
                      <a:pt x="101" y="361"/>
                      <a:pt x="26" y="276"/>
                      <a:pt x="26" y="175"/>
                    </a:cubicBezTo>
                    <a:cubicBezTo>
                      <a:pt x="26" y="117"/>
                      <a:pt x="49" y="64"/>
                      <a:pt x="91" y="25"/>
                    </a:cubicBezTo>
                    <a:cubicBezTo>
                      <a:pt x="96" y="20"/>
                      <a:pt x="96" y="11"/>
                      <a:pt x="91" y="6"/>
                    </a:cubicBezTo>
                    <a:cubicBezTo>
                      <a:pt x="86" y="1"/>
                      <a:pt x="78" y="0"/>
                      <a:pt x="72" y="5"/>
                    </a:cubicBezTo>
                    <a:cubicBezTo>
                      <a:pt x="25" y="50"/>
                      <a:pt x="0" y="110"/>
                      <a:pt x="0" y="175"/>
                    </a:cubicBezTo>
                    <a:cubicBezTo>
                      <a:pt x="0" y="291"/>
                      <a:pt x="85" y="387"/>
                      <a:pt x="196" y="405"/>
                    </a:cubicBezTo>
                    <a:cubicBezTo>
                      <a:pt x="201" y="425"/>
                      <a:pt x="218" y="439"/>
                      <a:pt x="239" y="439"/>
                    </a:cubicBezTo>
                    <a:cubicBezTo>
                      <a:pt x="264" y="439"/>
                      <a:pt x="284" y="419"/>
                      <a:pt x="284" y="395"/>
                    </a:cubicBezTo>
                    <a:cubicBezTo>
                      <a:pt x="284" y="370"/>
                      <a:pt x="264" y="350"/>
                      <a:pt x="239" y="350"/>
                    </a:cubicBezTo>
                    <a:close/>
                    <a:moveTo>
                      <a:pt x="239" y="413"/>
                    </a:moveTo>
                    <a:cubicBezTo>
                      <a:pt x="229" y="413"/>
                      <a:pt x="221" y="405"/>
                      <a:pt x="221" y="395"/>
                    </a:cubicBezTo>
                    <a:cubicBezTo>
                      <a:pt x="221" y="385"/>
                      <a:pt x="229" y="377"/>
                      <a:pt x="239" y="377"/>
                    </a:cubicBezTo>
                    <a:cubicBezTo>
                      <a:pt x="249" y="377"/>
                      <a:pt x="257" y="385"/>
                      <a:pt x="257" y="395"/>
                    </a:cubicBezTo>
                    <a:cubicBezTo>
                      <a:pt x="257" y="405"/>
                      <a:pt x="249" y="413"/>
                      <a:pt x="239"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Line 355">
                <a:extLst>
                  <a:ext uri="{FF2B5EF4-FFF2-40B4-BE49-F238E27FC236}">
                    <a16:creationId xmlns:a16="http://schemas.microsoft.com/office/drawing/2014/main" id="{F751A107-ED2C-387E-6D78-54EA51F5A8DB}"/>
                  </a:ext>
                </a:extLst>
              </p:cNvPr>
              <p:cNvSpPr>
                <a:spLocks noChangeShapeType="1"/>
              </p:cNvSpPr>
              <p:nvPr/>
            </p:nvSpPr>
            <p:spPr bwMode="auto">
              <a:xfrm flipH="1">
                <a:off x="6103173" y="2622841"/>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Tree>
    <p:extLst>
      <p:ext uri="{BB962C8B-B14F-4D97-AF65-F5344CB8AC3E}">
        <p14:creationId xmlns:p14="http://schemas.microsoft.com/office/powerpoint/2010/main" val="16760339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ality Large Headline">
    <p:spTree>
      <p:nvGrpSpPr>
        <p:cNvPr id="1" name=""/>
        <p:cNvGrpSpPr/>
        <p:nvPr/>
      </p:nvGrpSpPr>
      <p:grpSpPr>
        <a:xfrm>
          <a:off x="0" y="0"/>
          <a:ext cx="0" cy="0"/>
          <a:chOff x="0" y="0"/>
          <a:chExt cx="0" cy="0"/>
        </a:xfrm>
      </p:grpSpPr>
      <p:pic>
        <p:nvPicPr>
          <p:cNvPr id="3" name="Picture 2" descr="A person standing in a warehouse&#10;&#10;Description automatically generated with medium confidence">
            <a:extLst>
              <a:ext uri="{FF2B5EF4-FFF2-40B4-BE49-F238E27FC236}">
                <a16:creationId xmlns:a16="http://schemas.microsoft.com/office/drawing/2014/main" id="{00DEE6C3-9940-E837-4CB5-5DC410CA22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78900"/>
            <a:ext cx="4560213" cy="6779099"/>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1259CC84-9D61-4B7E-B269-B36414503070}"/>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F57D660-4AAE-4D5D-82B7-7B0FFD272375}"/>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6" name="Group 25">
            <a:extLst>
              <a:ext uri="{FF2B5EF4-FFF2-40B4-BE49-F238E27FC236}">
                <a16:creationId xmlns:a16="http://schemas.microsoft.com/office/drawing/2014/main" id="{A7964EA6-FA40-459F-BF7E-34433308865C}"/>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6B56D1BA-1D0B-48D6-8A9B-D6701B6E2C0F}"/>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6F33A3D7-2E0B-4E81-A491-81B9B4545670}"/>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E9950E5-3A53-4262-9FF9-392F9697D4C9}"/>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3084A67-7628-476E-9F80-8CED241E2D7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EBEFBC6-A920-4150-8CB5-2F07F5A518EE}"/>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A144FA70-A90F-7A7A-901B-994C72C370D5}"/>
              </a:ext>
            </a:extLst>
          </p:cNvPr>
          <p:cNvGrpSpPr/>
          <p:nvPr userDrawn="1"/>
        </p:nvGrpSpPr>
        <p:grpSpPr>
          <a:xfrm>
            <a:off x="254479" y="5242148"/>
            <a:ext cx="1045712" cy="1045710"/>
            <a:chOff x="254479" y="5242148"/>
            <a:chExt cx="1045712" cy="1045710"/>
          </a:xfrm>
        </p:grpSpPr>
        <p:grpSp>
          <p:nvGrpSpPr>
            <p:cNvPr id="4" name="Group 3">
              <a:extLst>
                <a:ext uri="{FF2B5EF4-FFF2-40B4-BE49-F238E27FC236}">
                  <a16:creationId xmlns:a16="http://schemas.microsoft.com/office/drawing/2014/main" id="{38C8DF03-C0A3-0AAA-8DC1-CB3B28E5AFE0}"/>
                </a:ext>
              </a:extLst>
            </p:cNvPr>
            <p:cNvGrpSpPr/>
            <p:nvPr userDrawn="1"/>
          </p:nvGrpSpPr>
          <p:grpSpPr>
            <a:xfrm>
              <a:off x="254479" y="5242148"/>
              <a:ext cx="1045712" cy="1045710"/>
              <a:chOff x="428413" y="5480074"/>
              <a:chExt cx="1045712" cy="1045710"/>
            </a:xfrm>
          </p:grpSpPr>
          <p:pic>
            <p:nvPicPr>
              <p:cNvPr id="6" name="Graphic 5">
                <a:extLst>
                  <a:ext uri="{FF2B5EF4-FFF2-40B4-BE49-F238E27FC236}">
                    <a16:creationId xmlns:a16="http://schemas.microsoft.com/office/drawing/2014/main" id="{9FCD6797-0591-7500-7BFB-DE388D8B57B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7" name="Graphic 6">
                <a:extLst>
                  <a:ext uri="{FF2B5EF4-FFF2-40B4-BE49-F238E27FC236}">
                    <a16:creationId xmlns:a16="http://schemas.microsoft.com/office/drawing/2014/main" id="{BB2D7A43-FE87-6068-D200-9B6F43FB801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pic>
          <p:nvPicPr>
            <p:cNvPr id="23" name="Graphic 22">
              <a:extLst>
                <a:ext uri="{FF2B5EF4-FFF2-40B4-BE49-F238E27FC236}">
                  <a16:creationId xmlns:a16="http://schemas.microsoft.com/office/drawing/2014/main" id="{7D42F6DE-A07D-17B4-3319-B7F0286FFD1D}"/>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380" y="5500048"/>
              <a:ext cx="514414" cy="514412"/>
            </a:xfrm>
            <a:prstGeom prst="rect">
              <a:avLst/>
            </a:prstGeom>
          </p:spPr>
        </p:pic>
      </p:grpSp>
      <p:grpSp>
        <p:nvGrpSpPr>
          <p:cNvPr id="36" name="Group 35">
            <a:extLst>
              <a:ext uri="{FF2B5EF4-FFF2-40B4-BE49-F238E27FC236}">
                <a16:creationId xmlns:a16="http://schemas.microsoft.com/office/drawing/2014/main" id="{F2FEEBCF-C17C-4875-9800-308171256713}"/>
              </a:ext>
            </a:extLst>
          </p:cNvPr>
          <p:cNvGrpSpPr/>
          <p:nvPr userDrawn="1"/>
        </p:nvGrpSpPr>
        <p:grpSpPr>
          <a:xfrm>
            <a:off x="3477009" y="3308074"/>
            <a:ext cx="864217" cy="864217"/>
            <a:chOff x="3477009" y="3308074"/>
            <a:chExt cx="864217" cy="864217"/>
          </a:xfrm>
        </p:grpSpPr>
        <p:grpSp>
          <p:nvGrpSpPr>
            <p:cNvPr id="9" name="Group 8">
              <a:extLst>
                <a:ext uri="{FF2B5EF4-FFF2-40B4-BE49-F238E27FC236}">
                  <a16:creationId xmlns:a16="http://schemas.microsoft.com/office/drawing/2014/main" id="{4D421356-A1AD-AE62-51DF-B7F87F568870}"/>
                </a:ext>
              </a:extLst>
            </p:cNvPr>
            <p:cNvGrpSpPr/>
            <p:nvPr userDrawn="1"/>
          </p:nvGrpSpPr>
          <p:grpSpPr>
            <a:xfrm>
              <a:off x="3477009" y="3308074"/>
              <a:ext cx="864217" cy="864217"/>
              <a:chOff x="3044798" y="657221"/>
              <a:chExt cx="864217" cy="864217"/>
            </a:xfrm>
          </p:grpSpPr>
          <p:pic>
            <p:nvPicPr>
              <p:cNvPr id="21" name="Graphic 20">
                <a:extLst>
                  <a:ext uri="{FF2B5EF4-FFF2-40B4-BE49-F238E27FC236}">
                    <a16:creationId xmlns:a16="http://schemas.microsoft.com/office/drawing/2014/main" id="{83BD1F41-B259-0236-0B32-B7C6628A5DBD}"/>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44798" y="657221"/>
                <a:ext cx="864217" cy="864217"/>
              </a:xfrm>
              <a:prstGeom prst="rect">
                <a:avLst/>
              </a:prstGeom>
            </p:spPr>
          </p:pic>
          <p:pic>
            <p:nvPicPr>
              <p:cNvPr id="22" name="Graphic 21">
                <a:extLst>
                  <a:ext uri="{FF2B5EF4-FFF2-40B4-BE49-F238E27FC236}">
                    <a16:creationId xmlns:a16="http://schemas.microsoft.com/office/drawing/2014/main" id="{168D7302-36B4-A84D-C2B0-46056567A125}"/>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129742" y="742165"/>
                <a:ext cx="694328" cy="694328"/>
              </a:xfrm>
              <a:prstGeom prst="rect">
                <a:avLst/>
              </a:prstGeom>
            </p:spPr>
          </p:pic>
        </p:grpSp>
        <p:grpSp>
          <p:nvGrpSpPr>
            <p:cNvPr id="27" name="Group 26">
              <a:extLst>
                <a:ext uri="{FF2B5EF4-FFF2-40B4-BE49-F238E27FC236}">
                  <a16:creationId xmlns:a16="http://schemas.microsoft.com/office/drawing/2014/main" id="{F6C37A1B-66DC-D2AC-9AAF-167488127B7F}"/>
                </a:ext>
              </a:extLst>
            </p:cNvPr>
            <p:cNvGrpSpPr>
              <a:grpSpLocks noChangeAspect="1"/>
            </p:cNvGrpSpPr>
            <p:nvPr userDrawn="1"/>
          </p:nvGrpSpPr>
          <p:grpSpPr>
            <a:xfrm>
              <a:off x="3719962" y="3538723"/>
              <a:ext cx="378311" cy="402917"/>
              <a:chOff x="7070692" y="4268381"/>
              <a:chExt cx="195262" cy="207962"/>
            </a:xfrm>
            <a:solidFill>
              <a:schemeClr val="bg2"/>
            </a:solidFill>
          </p:grpSpPr>
          <p:sp>
            <p:nvSpPr>
              <p:cNvPr id="28" name="Freeform 150">
                <a:extLst>
                  <a:ext uri="{FF2B5EF4-FFF2-40B4-BE49-F238E27FC236}">
                    <a16:creationId xmlns:a16="http://schemas.microsoft.com/office/drawing/2014/main" id="{44990D4D-78A8-98D8-D5EA-7D41FD582D54}"/>
                  </a:ext>
                </a:extLst>
              </p:cNvPr>
              <p:cNvSpPr>
                <a:spLocks noEditPoints="1"/>
              </p:cNvSpPr>
              <p:nvPr/>
            </p:nvSpPr>
            <p:spPr bwMode="auto">
              <a:xfrm>
                <a:off x="7070692" y="4268381"/>
                <a:ext cx="195262" cy="207962"/>
              </a:xfrm>
              <a:custGeom>
                <a:avLst/>
                <a:gdLst>
                  <a:gd name="T0" fmla="*/ 352 w 376"/>
                  <a:gd name="T1" fmla="*/ 66 h 403"/>
                  <a:gd name="T2" fmla="*/ 203 w 376"/>
                  <a:gd name="T3" fmla="*/ 4 h 403"/>
                  <a:gd name="T4" fmla="*/ 173 w 376"/>
                  <a:gd name="T5" fmla="*/ 4 h 403"/>
                  <a:gd name="T6" fmla="*/ 23 w 376"/>
                  <a:gd name="T7" fmla="*/ 66 h 403"/>
                  <a:gd name="T8" fmla="*/ 0 w 376"/>
                  <a:gd name="T9" fmla="*/ 102 h 403"/>
                  <a:gd name="T10" fmla="*/ 55 w 376"/>
                  <a:gd name="T11" fmla="*/ 296 h 403"/>
                  <a:gd name="T12" fmla="*/ 173 w 376"/>
                  <a:gd name="T13" fmla="*/ 399 h 403"/>
                  <a:gd name="T14" fmla="*/ 203 w 376"/>
                  <a:gd name="T15" fmla="*/ 399 h 403"/>
                  <a:gd name="T16" fmla="*/ 376 w 376"/>
                  <a:gd name="T17" fmla="*/ 102 h 403"/>
                  <a:gd name="T18" fmla="*/ 352 w 376"/>
                  <a:gd name="T19" fmla="*/ 66 h 403"/>
                  <a:gd name="T20" fmla="*/ 349 w 376"/>
                  <a:gd name="T21" fmla="*/ 107 h 403"/>
                  <a:gd name="T22" fmla="*/ 309 w 376"/>
                  <a:gd name="T23" fmla="*/ 260 h 403"/>
                  <a:gd name="T24" fmla="*/ 195 w 376"/>
                  <a:gd name="T25" fmla="*/ 373 h 403"/>
                  <a:gd name="T26" fmla="*/ 188 w 376"/>
                  <a:gd name="T27" fmla="*/ 376 h 403"/>
                  <a:gd name="T28" fmla="*/ 181 w 376"/>
                  <a:gd name="T29" fmla="*/ 373 h 403"/>
                  <a:gd name="T30" fmla="*/ 67 w 376"/>
                  <a:gd name="T31" fmla="*/ 260 h 403"/>
                  <a:gd name="T32" fmla="*/ 27 w 376"/>
                  <a:gd name="T33" fmla="*/ 107 h 403"/>
                  <a:gd name="T34" fmla="*/ 27 w 376"/>
                  <a:gd name="T35" fmla="*/ 94 h 403"/>
                  <a:gd name="T36" fmla="*/ 188 w 376"/>
                  <a:gd name="T37" fmla="*/ 27 h 403"/>
                  <a:gd name="T38" fmla="*/ 349 w 376"/>
                  <a:gd name="T39" fmla="*/ 94 h 403"/>
                  <a:gd name="T40" fmla="*/ 349 w 376"/>
                  <a:gd name="T41" fmla="*/ 10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403">
                    <a:moveTo>
                      <a:pt x="352" y="66"/>
                    </a:moveTo>
                    <a:cubicBezTo>
                      <a:pt x="203" y="4"/>
                      <a:pt x="203" y="4"/>
                      <a:pt x="203" y="4"/>
                    </a:cubicBezTo>
                    <a:cubicBezTo>
                      <a:pt x="193" y="0"/>
                      <a:pt x="183" y="0"/>
                      <a:pt x="173" y="4"/>
                    </a:cubicBezTo>
                    <a:cubicBezTo>
                      <a:pt x="23" y="66"/>
                      <a:pt x="23" y="66"/>
                      <a:pt x="23" y="66"/>
                    </a:cubicBezTo>
                    <a:cubicBezTo>
                      <a:pt x="9" y="72"/>
                      <a:pt x="0" y="86"/>
                      <a:pt x="0" y="102"/>
                    </a:cubicBezTo>
                    <a:cubicBezTo>
                      <a:pt x="0" y="173"/>
                      <a:pt x="19" y="240"/>
                      <a:pt x="55" y="296"/>
                    </a:cubicBezTo>
                    <a:cubicBezTo>
                      <a:pt x="86" y="344"/>
                      <a:pt x="128" y="381"/>
                      <a:pt x="173" y="399"/>
                    </a:cubicBezTo>
                    <a:cubicBezTo>
                      <a:pt x="182" y="403"/>
                      <a:pt x="193" y="403"/>
                      <a:pt x="203" y="399"/>
                    </a:cubicBezTo>
                    <a:cubicBezTo>
                      <a:pt x="267" y="372"/>
                      <a:pt x="376" y="280"/>
                      <a:pt x="376" y="102"/>
                    </a:cubicBezTo>
                    <a:cubicBezTo>
                      <a:pt x="376" y="86"/>
                      <a:pt x="367" y="72"/>
                      <a:pt x="352" y="66"/>
                    </a:cubicBezTo>
                    <a:close/>
                    <a:moveTo>
                      <a:pt x="349" y="107"/>
                    </a:moveTo>
                    <a:cubicBezTo>
                      <a:pt x="348" y="158"/>
                      <a:pt x="333" y="214"/>
                      <a:pt x="309" y="260"/>
                    </a:cubicBezTo>
                    <a:cubicBezTo>
                      <a:pt x="280" y="315"/>
                      <a:pt x="241" y="354"/>
                      <a:pt x="195" y="373"/>
                    </a:cubicBezTo>
                    <a:cubicBezTo>
                      <a:pt x="188" y="376"/>
                      <a:pt x="188" y="376"/>
                      <a:pt x="188" y="376"/>
                    </a:cubicBezTo>
                    <a:cubicBezTo>
                      <a:pt x="181" y="373"/>
                      <a:pt x="181" y="373"/>
                      <a:pt x="181" y="373"/>
                    </a:cubicBezTo>
                    <a:cubicBezTo>
                      <a:pt x="135" y="354"/>
                      <a:pt x="95" y="315"/>
                      <a:pt x="67" y="260"/>
                    </a:cubicBezTo>
                    <a:cubicBezTo>
                      <a:pt x="42" y="214"/>
                      <a:pt x="28" y="158"/>
                      <a:pt x="27" y="107"/>
                    </a:cubicBezTo>
                    <a:cubicBezTo>
                      <a:pt x="27" y="94"/>
                      <a:pt x="27" y="94"/>
                      <a:pt x="27" y="94"/>
                    </a:cubicBezTo>
                    <a:cubicBezTo>
                      <a:pt x="188" y="27"/>
                      <a:pt x="188" y="27"/>
                      <a:pt x="188" y="27"/>
                    </a:cubicBezTo>
                    <a:cubicBezTo>
                      <a:pt x="349" y="94"/>
                      <a:pt x="349" y="94"/>
                      <a:pt x="349" y="94"/>
                    </a:cubicBezTo>
                    <a:lnTo>
                      <a:pt x="349"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51">
                <a:extLst>
                  <a:ext uri="{FF2B5EF4-FFF2-40B4-BE49-F238E27FC236}">
                    <a16:creationId xmlns:a16="http://schemas.microsoft.com/office/drawing/2014/main" id="{2DD94085-19C8-4F25-AE1C-5E8399703462}"/>
                  </a:ext>
                </a:extLst>
              </p:cNvPr>
              <p:cNvSpPr>
                <a:spLocks/>
              </p:cNvSpPr>
              <p:nvPr/>
            </p:nvSpPr>
            <p:spPr bwMode="auto">
              <a:xfrm>
                <a:off x="7126254" y="4330293"/>
                <a:ext cx="93662" cy="74612"/>
              </a:xfrm>
              <a:custGeom>
                <a:avLst/>
                <a:gdLst>
                  <a:gd name="T0" fmla="*/ 22 w 179"/>
                  <a:gd name="T1" fmla="*/ 64 h 143"/>
                  <a:gd name="T2" fmla="*/ 18 w 179"/>
                  <a:gd name="T3" fmla="*/ 62 h 143"/>
                  <a:gd name="T4" fmla="*/ 14 w 179"/>
                  <a:gd name="T5" fmla="*/ 64 h 143"/>
                  <a:gd name="T6" fmla="*/ 2 w 179"/>
                  <a:gd name="T7" fmla="*/ 76 h 143"/>
                  <a:gd name="T8" fmla="*/ 2 w 179"/>
                  <a:gd name="T9" fmla="*/ 85 h 143"/>
                  <a:gd name="T10" fmla="*/ 58 w 179"/>
                  <a:gd name="T11" fmla="*/ 141 h 143"/>
                  <a:gd name="T12" fmla="*/ 62 w 179"/>
                  <a:gd name="T13" fmla="*/ 143 h 143"/>
                  <a:gd name="T14" fmla="*/ 66 w 179"/>
                  <a:gd name="T15" fmla="*/ 141 h 143"/>
                  <a:gd name="T16" fmla="*/ 177 w 179"/>
                  <a:gd name="T17" fmla="*/ 23 h 143"/>
                  <a:gd name="T18" fmla="*/ 177 w 179"/>
                  <a:gd name="T19" fmla="*/ 14 h 143"/>
                  <a:gd name="T20" fmla="*/ 165 w 179"/>
                  <a:gd name="T21" fmla="*/ 2 h 143"/>
                  <a:gd name="T22" fmla="*/ 156 w 179"/>
                  <a:gd name="T23" fmla="*/ 2 h 143"/>
                  <a:gd name="T24" fmla="*/ 63 w 179"/>
                  <a:gd name="T25" fmla="*/ 105 h 143"/>
                  <a:gd name="T26" fmla="*/ 22 w 179"/>
                  <a:gd name="T27" fmla="*/ 6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143">
                    <a:moveTo>
                      <a:pt x="22" y="64"/>
                    </a:moveTo>
                    <a:cubicBezTo>
                      <a:pt x="21" y="63"/>
                      <a:pt x="20" y="62"/>
                      <a:pt x="18" y="62"/>
                    </a:cubicBezTo>
                    <a:cubicBezTo>
                      <a:pt x="16" y="62"/>
                      <a:pt x="15" y="63"/>
                      <a:pt x="14" y="64"/>
                    </a:cubicBezTo>
                    <a:cubicBezTo>
                      <a:pt x="2" y="76"/>
                      <a:pt x="2" y="76"/>
                      <a:pt x="2" y="76"/>
                    </a:cubicBezTo>
                    <a:cubicBezTo>
                      <a:pt x="0" y="78"/>
                      <a:pt x="0" y="82"/>
                      <a:pt x="2" y="85"/>
                    </a:cubicBezTo>
                    <a:cubicBezTo>
                      <a:pt x="58" y="141"/>
                      <a:pt x="58" y="141"/>
                      <a:pt x="58" y="141"/>
                    </a:cubicBezTo>
                    <a:cubicBezTo>
                      <a:pt x="59" y="142"/>
                      <a:pt x="61" y="143"/>
                      <a:pt x="62" y="143"/>
                    </a:cubicBezTo>
                    <a:cubicBezTo>
                      <a:pt x="64" y="143"/>
                      <a:pt x="65" y="142"/>
                      <a:pt x="66" y="141"/>
                    </a:cubicBezTo>
                    <a:cubicBezTo>
                      <a:pt x="177" y="23"/>
                      <a:pt x="177" y="23"/>
                      <a:pt x="177" y="23"/>
                    </a:cubicBezTo>
                    <a:cubicBezTo>
                      <a:pt x="179" y="20"/>
                      <a:pt x="179" y="16"/>
                      <a:pt x="177" y="14"/>
                    </a:cubicBezTo>
                    <a:cubicBezTo>
                      <a:pt x="165" y="2"/>
                      <a:pt x="165" y="2"/>
                      <a:pt x="165" y="2"/>
                    </a:cubicBezTo>
                    <a:cubicBezTo>
                      <a:pt x="162" y="0"/>
                      <a:pt x="159" y="0"/>
                      <a:pt x="156" y="2"/>
                    </a:cubicBezTo>
                    <a:cubicBezTo>
                      <a:pt x="63" y="105"/>
                      <a:pt x="63" y="105"/>
                      <a:pt x="63" y="105"/>
                    </a:cubicBezTo>
                    <a:lnTo>
                      <a:pt x="22"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337080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3333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454325"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33422137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938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5" name="Text Placeholder 45"/>
          <p:cNvSpPr>
            <a:spLocks noGrp="1"/>
          </p:cNvSpPr>
          <p:nvPr>
            <p:ph type="body" sz="quarter" idx="10"/>
          </p:nvPr>
        </p:nvSpPr>
        <p:spPr>
          <a:xfrm>
            <a:off x="394775"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5"/>
          <p:cNvSpPr>
            <a:spLocks noGrp="1"/>
          </p:cNvSpPr>
          <p:nvPr>
            <p:ph type="body" sz="quarter" idx="11"/>
          </p:nvPr>
        </p:nvSpPr>
        <p:spPr>
          <a:xfrm>
            <a:off x="6242052"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1214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26"/>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0" name="Group 19">
            <a:extLst>
              <a:ext uri="{FF2B5EF4-FFF2-40B4-BE49-F238E27FC236}">
                <a16:creationId xmlns:a16="http://schemas.microsoft.com/office/drawing/2014/main" id="{419428A6-B4EA-426C-B5D6-7BF8255D0379}"/>
              </a:ext>
            </a:extLst>
          </p:cNvPr>
          <p:cNvGrpSpPr/>
          <p:nvPr userDrawn="1"/>
        </p:nvGrpSpPr>
        <p:grpSpPr>
          <a:xfrm>
            <a:off x="1" y="4335146"/>
            <a:ext cx="7945412" cy="59196"/>
            <a:chOff x="0" y="-1"/>
            <a:chExt cx="12190081" cy="1350190"/>
          </a:xfrm>
        </p:grpSpPr>
        <p:sp>
          <p:nvSpPr>
            <p:cNvPr id="21" name="Rectangle 20">
              <a:extLst>
                <a:ext uri="{FF2B5EF4-FFF2-40B4-BE49-F238E27FC236}">
                  <a16:creationId xmlns:a16="http://schemas.microsoft.com/office/drawing/2014/main" id="{B4B1F641-A39F-419C-B874-36E8B4C70292}"/>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443CEE6-1108-4EA9-99ED-44930E6EC07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A6895F3-7204-48FF-A4F3-F08AE082612C}"/>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99838EC-325A-4D0A-BA69-5EBCA1E4E224}"/>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4AB4C98-DF4F-4361-A999-30FBA0566D0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E5D1333-9BCA-4D99-8B74-A5FD0A4B9B51}"/>
              </a:ext>
            </a:extLst>
          </p:cNvPr>
          <p:cNvSpPr/>
          <p:nvPr userDrawn="1"/>
        </p:nvSpPr>
        <p:spPr>
          <a:xfrm>
            <a:off x="10163174" y="0"/>
            <a:ext cx="2028826" cy="6858000"/>
          </a:xfrm>
          <a:prstGeom prst="rect">
            <a:avLst/>
          </a:prstGeom>
          <a:solidFill>
            <a:srgbClr val="50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27" name="Graphic 26">
            <a:extLst>
              <a:ext uri="{FF2B5EF4-FFF2-40B4-BE49-F238E27FC236}">
                <a16:creationId xmlns:a16="http://schemas.microsoft.com/office/drawing/2014/main" id="{9203C931-D801-4035-A8B2-0085615AC49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28" name="Rectangle 27">
            <a:extLst>
              <a:ext uri="{FF2B5EF4-FFF2-40B4-BE49-F238E27FC236}">
                <a16:creationId xmlns:a16="http://schemas.microsoft.com/office/drawing/2014/main" id="{92FB6ECD-AD16-4595-BDE1-ED612F049B15}"/>
              </a:ext>
            </a:extLst>
          </p:cNvPr>
          <p:cNvSpPr/>
          <p:nvPr userDrawn="1"/>
        </p:nvSpPr>
        <p:spPr>
          <a:xfrm>
            <a:off x="9972674" y="0"/>
            <a:ext cx="200026" cy="6858000"/>
          </a:xfrm>
          <a:prstGeom prst="rect">
            <a:avLst/>
          </a:prstGeom>
          <a:solidFill>
            <a:srgbClr val="229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2870034E-F8DD-48DC-A066-E5AC17824E5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9" name="TextBox 28">
            <a:extLst>
              <a:ext uri="{FF2B5EF4-FFF2-40B4-BE49-F238E27FC236}">
                <a16:creationId xmlns:a16="http://schemas.microsoft.com/office/drawing/2014/main" id="{89D6C17E-6427-4E15-BF87-030DEB8EE579}"/>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11477544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8C66DA4-3842-41AB-A413-DA2CAB207332}"/>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sp>
        <p:nvSpPr>
          <p:cNvPr id="33" name="Rectangle 32">
            <a:extLst>
              <a:ext uri="{FF2B5EF4-FFF2-40B4-BE49-F238E27FC236}">
                <a16:creationId xmlns:a16="http://schemas.microsoft.com/office/drawing/2014/main" id="{545DCA3A-3479-4CA4-B85C-C27090ADD0B2}"/>
              </a:ext>
            </a:extLst>
          </p:cNvPr>
          <p:cNvSpPr/>
          <p:nvPr userDrawn="1"/>
        </p:nvSpPr>
        <p:spPr>
          <a:xfrm>
            <a:off x="10163174" y="0"/>
            <a:ext cx="2028826" cy="6857999"/>
          </a:xfrm>
          <a:prstGeom prst="rect">
            <a:avLst/>
          </a:prstGeom>
          <a:solidFill>
            <a:srgbClr val="98B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34" name="Graphic 33">
            <a:extLst>
              <a:ext uri="{FF2B5EF4-FFF2-40B4-BE49-F238E27FC236}">
                <a16:creationId xmlns:a16="http://schemas.microsoft.com/office/drawing/2014/main" id="{5A7B107C-1960-4D18-8903-018BBE08D65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5" name="Rectangle 34">
            <a:extLst>
              <a:ext uri="{FF2B5EF4-FFF2-40B4-BE49-F238E27FC236}">
                <a16:creationId xmlns:a16="http://schemas.microsoft.com/office/drawing/2014/main" id="{CADADDD7-27DF-4F1B-AF83-2336CE552FBC}"/>
              </a:ext>
            </a:extLst>
          </p:cNvPr>
          <p:cNvSpPr/>
          <p:nvPr userDrawn="1"/>
        </p:nvSpPr>
        <p:spPr>
          <a:xfrm>
            <a:off x="9972674" y="0"/>
            <a:ext cx="200026" cy="6858000"/>
          </a:xfrm>
          <a:prstGeom prst="rect">
            <a:avLst/>
          </a:prstGeom>
          <a:solidFill>
            <a:srgbClr val="7F9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15C90563-5E31-4BB6-A451-C74BBA9E275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0" name="Rectangle 226">
            <a:extLst>
              <a:ext uri="{FF2B5EF4-FFF2-40B4-BE49-F238E27FC236}">
                <a16:creationId xmlns:a16="http://schemas.microsoft.com/office/drawing/2014/main" id="{B20325F3-D3B7-4667-B443-7A5E875CEFF4}"/>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grpSp>
        <p:nvGrpSpPr>
          <p:cNvPr id="21" name="Group 20">
            <a:extLst>
              <a:ext uri="{FF2B5EF4-FFF2-40B4-BE49-F238E27FC236}">
                <a16:creationId xmlns:a16="http://schemas.microsoft.com/office/drawing/2014/main" id="{79A50CE8-C42A-40BE-B8BE-DD6BA74EC96D}"/>
              </a:ext>
            </a:extLst>
          </p:cNvPr>
          <p:cNvGrpSpPr/>
          <p:nvPr userDrawn="1"/>
        </p:nvGrpSpPr>
        <p:grpSpPr>
          <a:xfrm>
            <a:off x="1" y="4335146"/>
            <a:ext cx="7945412" cy="59196"/>
            <a:chOff x="0" y="-1"/>
            <a:chExt cx="12190081" cy="1350190"/>
          </a:xfrm>
        </p:grpSpPr>
        <p:sp>
          <p:nvSpPr>
            <p:cNvPr id="22" name="Rectangle 21">
              <a:extLst>
                <a:ext uri="{FF2B5EF4-FFF2-40B4-BE49-F238E27FC236}">
                  <a16:creationId xmlns:a16="http://schemas.microsoft.com/office/drawing/2014/main" id="{B079EEBE-0AA2-4B9F-8CA5-4EF66EBBF8CE}"/>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652E4ED-5154-481E-9CD9-E54F58D898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07FA421C-F569-4674-A016-EEEC0F3E71CF}"/>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098BED1-31EA-40EC-979E-CC6D43308799}"/>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3A82CE24-80C3-4E10-AE08-C8E299AD93A9}"/>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216662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sp>
        <p:nvSpPr>
          <p:cNvPr id="29" name="Rectangle 28">
            <a:extLst>
              <a:ext uri="{FF2B5EF4-FFF2-40B4-BE49-F238E27FC236}">
                <a16:creationId xmlns:a16="http://schemas.microsoft.com/office/drawing/2014/main" id="{29639A3C-5B99-4F0B-8C96-2711DE232E7A}"/>
              </a:ext>
            </a:extLst>
          </p:cNvPr>
          <p:cNvSpPr/>
          <p:nvPr userDrawn="1"/>
        </p:nvSpPr>
        <p:spPr>
          <a:xfrm>
            <a:off x="10163174" y="0"/>
            <a:ext cx="2028826" cy="6857999"/>
          </a:xfrm>
          <a:prstGeom prst="rect">
            <a:avLst/>
          </a:prstGeom>
          <a:solidFill>
            <a:srgbClr val="FF9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31" name="Graphic 30">
            <a:extLst>
              <a:ext uri="{FF2B5EF4-FFF2-40B4-BE49-F238E27FC236}">
                <a16:creationId xmlns:a16="http://schemas.microsoft.com/office/drawing/2014/main" id="{B081DA00-9A65-4F43-BEC9-5D54EC6101E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2" name="Rectangle 31">
            <a:extLst>
              <a:ext uri="{FF2B5EF4-FFF2-40B4-BE49-F238E27FC236}">
                <a16:creationId xmlns:a16="http://schemas.microsoft.com/office/drawing/2014/main" id="{9EA282F3-18EF-46C0-BE23-00B6F460489B}"/>
              </a:ext>
            </a:extLst>
          </p:cNvPr>
          <p:cNvSpPr/>
          <p:nvPr userDrawn="1"/>
        </p:nvSpPr>
        <p:spPr>
          <a:xfrm>
            <a:off x="9972674" y="0"/>
            <a:ext cx="200026" cy="6858000"/>
          </a:xfrm>
          <a:prstGeom prst="rect">
            <a:avLst/>
          </a:prstGeom>
          <a:solidFill>
            <a:srgbClr val="E6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D536963C-3E89-44A3-8B67-93A64F4E3DA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0" name="TextBox 19">
            <a:extLst>
              <a:ext uri="{FF2B5EF4-FFF2-40B4-BE49-F238E27FC236}">
                <a16:creationId xmlns:a16="http://schemas.microsoft.com/office/drawing/2014/main" id="{8AE8EA48-8A72-4DFF-8F74-E81BDBAEF43A}"/>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
        <p:nvSpPr>
          <p:cNvPr id="21" name="Rectangle 226">
            <a:extLst>
              <a:ext uri="{FF2B5EF4-FFF2-40B4-BE49-F238E27FC236}">
                <a16:creationId xmlns:a16="http://schemas.microsoft.com/office/drawing/2014/main" id="{9DDFC051-4C35-4AC2-A3C2-87EF3BE5ACC5}"/>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grpSp>
        <p:nvGrpSpPr>
          <p:cNvPr id="22" name="Group 21">
            <a:extLst>
              <a:ext uri="{FF2B5EF4-FFF2-40B4-BE49-F238E27FC236}">
                <a16:creationId xmlns:a16="http://schemas.microsoft.com/office/drawing/2014/main" id="{A734B508-19CE-4E96-99FC-3DE740789F3D}"/>
              </a:ext>
            </a:extLst>
          </p:cNvPr>
          <p:cNvGrpSpPr/>
          <p:nvPr userDrawn="1"/>
        </p:nvGrpSpPr>
        <p:grpSpPr>
          <a:xfrm>
            <a:off x="1" y="4335146"/>
            <a:ext cx="7945412" cy="59196"/>
            <a:chOff x="0" y="-1"/>
            <a:chExt cx="12190081" cy="1350190"/>
          </a:xfrm>
        </p:grpSpPr>
        <p:sp>
          <p:nvSpPr>
            <p:cNvPr id="23" name="Rectangle 22">
              <a:extLst>
                <a:ext uri="{FF2B5EF4-FFF2-40B4-BE49-F238E27FC236}">
                  <a16:creationId xmlns:a16="http://schemas.microsoft.com/office/drawing/2014/main" id="{27E3FE20-D5A7-49D4-9FC3-1C51497B1D95}"/>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4BBDC35-DA26-42D8-B8AD-9BA7AB4CB70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C061553-8252-4DB2-8E43-E8D8704C9A75}"/>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1ECAB66-D623-4D2F-8EF9-FF10CEF71088}"/>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A3960A1F-C2ED-40E3-8DD3-DC97CF1E1CAB}"/>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991040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ud, Image, Conten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00039" y="431801"/>
            <a:ext cx="4884679" cy="5839346"/>
          </a:xfrm>
          <a:solidFill>
            <a:schemeClr val="bg1">
              <a:lumMod val="95000"/>
            </a:schemeClr>
          </a:solidFill>
        </p:spPr>
        <p:txBody>
          <a:bodyPr anchor="ct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
        <p:nvSpPr>
          <p:cNvPr id="5" name="Rectangle 226">
            <a:extLst>
              <a:ext uri="{FF2B5EF4-FFF2-40B4-BE49-F238E27FC236}">
                <a16:creationId xmlns:a16="http://schemas.microsoft.com/office/drawing/2014/main" id="{6D349D80-209D-4869-B663-DDBD96A271B4}"/>
              </a:ext>
            </a:extLst>
          </p:cNvPr>
          <p:cNvSpPr>
            <a:spLocks noGrp="1" noChangeArrowheads="1"/>
          </p:cNvSpPr>
          <p:nvPr>
            <p:ph type="title" hasCustomPrompt="1"/>
          </p:nvPr>
        </p:nvSpPr>
        <p:spPr bwMode="auto">
          <a:xfrm>
            <a:off x="5732890" y="431801"/>
            <a:ext cx="618860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6" name="Text Placeholder 45">
            <a:extLst>
              <a:ext uri="{FF2B5EF4-FFF2-40B4-BE49-F238E27FC236}">
                <a16:creationId xmlns:a16="http://schemas.microsoft.com/office/drawing/2014/main" id="{F467A178-3F40-46AE-B142-7537AEFA635F}"/>
              </a:ext>
            </a:extLst>
          </p:cNvPr>
          <p:cNvSpPr>
            <a:spLocks noGrp="1"/>
          </p:cNvSpPr>
          <p:nvPr>
            <p:ph type="body" sz="quarter" idx="10"/>
          </p:nvPr>
        </p:nvSpPr>
        <p:spPr>
          <a:xfrm>
            <a:off x="5732888" y="1958337"/>
            <a:ext cx="618860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2972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Automotive large headline">
    <p:spTree>
      <p:nvGrpSpPr>
        <p:cNvPr id="1" name=""/>
        <p:cNvGrpSpPr/>
        <p:nvPr/>
      </p:nvGrpSpPr>
      <p:grpSpPr>
        <a:xfrm>
          <a:off x="0" y="0"/>
          <a:ext cx="0" cy="0"/>
          <a:chOff x="0" y="0"/>
          <a:chExt cx="0" cy="0"/>
        </a:xfrm>
      </p:grpSpPr>
      <p:pic>
        <p:nvPicPr>
          <p:cNvPr id="6" name="Picture 5" descr="A green sports car on a road&#10;&#10;Description automatically generated with low confidence">
            <a:extLst>
              <a:ext uri="{FF2B5EF4-FFF2-40B4-BE49-F238E27FC236}">
                <a16:creationId xmlns:a16="http://schemas.microsoft.com/office/drawing/2014/main" id="{03E66E99-AAC1-06AD-0A6C-44D99E725CC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988" y="78900"/>
            <a:ext cx="4547224" cy="6779100"/>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941B935F-0735-B85F-4BC2-542CCAA2D799}"/>
              </a:ext>
            </a:extLst>
          </p:cNvPr>
          <p:cNvGrpSpPr/>
          <p:nvPr userDrawn="1"/>
        </p:nvGrpSpPr>
        <p:grpSpPr>
          <a:xfrm>
            <a:off x="1942937" y="1210795"/>
            <a:ext cx="1045712" cy="1045710"/>
            <a:chOff x="428413" y="5480074"/>
            <a:chExt cx="1045712" cy="1045710"/>
          </a:xfrm>
        </p:grpSpPr>
        <p:grpSp>
          <p:nvGrpSpPr>
            <p:cNvPr id="45" name="Group 44">
              <a:extLst>
                <a:ext uri="{FF2B5EF4-FFF2-40B4-BE49-F238E27FC236}">
                  <a16:creationId xmlns:a16="http://schemas.microsoft.com/office/drawing/2014/main" id="{BC3ABBBE-859B-CEE7-5F05-9FD3CAD69E24}"/>
                </a:ext>
              </a:extLst>
            </p:cNvPr>
            <p:cNvGrpSpPr/>
            <p:nvPr userDrawn="1"/>
          </p:nvGrpSpPr>
          <p:grpSpPr>
            <a:xfrm>
              <a:off x="428413" y="5480074"/>
              <a:ext cx="1045712" cy="1045710"/>
              <a:chOff x="428413" y="5480074"/>
              <a:chExt cx="1045712" cy="1045710"/>
            </a:xfrm>
          </p:grpSpPr>
          <p:pic>
            <p:nvPicPr>
              <p:cNvPr id="3" name="Graphic 2">
                <a:extLst>
                  <a:ext uri="{FF2B5EF4-FFF2-40B4-BE49-F238E27FC236}">
                    <a16:creationId xmlns:a16="http://schemas.microsoft.com/office/drawing/2014/main" id="{5F9971FA-CC4D-8528-724B-781A9AA8311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33F1C211-8662-DA99-EC0D-5E6A72BB835C}"/>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48" name="Group 47">
              <a:extLst>
                <a:ext uri="{FF2B5EF4-FFF2-40B4-BE49-F238E27FC236}">
                  <a16:creationId xmlns:a16="http://schemas.microsoft.com/office/drawing/2014/main" id="{AFAA5234-5F25-C7FE-600E-92890322A38D}"/>
                </a:ext>
              </a:extLst>
            </p:cNvPr>
            <p:cNvGrpSpPr/>
            <p:nvPr userDrawn="1"/>
          </p:nvGrpSpPr>
          <p:grpSpPr>
            <a:xfrm flipH="1">
              <a:off x="711825" y="5797177"/>
              <a:ext cx="467599" cy="388521"/>
              <a:chOff x="4134820" y="1360488"/>
              <a:chExt cx="215900" cy="179388"/>
            </a:xfrm>
            <a:solidFill>
              <a:schemeClr val="bg2"/>
            </a:solidFill>
          </p:grpSpPr>
          <p:sp>
            <p:nvSpPr>
              <p:cNvPr id="49" name="Freeform 42">
                <a:extLst>
                  <a:ext uri="{FF2B5EF4-FFF2-40B4-BE49-F238E27FC236}">
                    <a16:creationId xmlns:a16="http://schemas.microsoft.com/office/drawing/2014/main" id="{AFB19D54-A629-5EC7-AA7F-C4BBEAB93E7C}"/>
                  </a:ext>
                </a:extLst>
              </p:cNvPr>
              <p:cNvSpPr>
                <a:spLocks noEditPoints="1"/>
              </p:cNvSpPr>
              <p:nvPr/>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 name="Freeform 43">
                <a:extLst>
                  <a:ext uri="{FF2B5EF4-FFF2-40B4-BE49-F238E27FC236}">
                    <a16:creationId xmlns:a16="http://schemas.microsoft.com/office/drawing/2014/main" id="{A8E76B38-ABA1-E954-496C-6D71D4820BED}"/>
                  </a:ext>
                </a:extLst>
              </p:cNvPr>
              <p:cNvSpPr>
                <a:spLocks noEditPoints="1"/>
              </p:cNvSpPr>
              <p:nvPr/>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52" name="Group 51">
            <a:extLst>
              <a:ext uri="{FF2B5EF4-FFF2-40B4-BE49-F238E27FC236}">
                <a16:creationId xmlns:a16="http://schemas.microsoft.com/office/drawing/2014/main" id="{24C590E2-FC32-CCDD-5506-3C987979FAE7}"/>
              </a:ext>
            </a:extLst>
          </p:cNvPr>
          <p:cNvGrpSpPr/>
          <p:nvPr userDrawn="1"/>
        </p:nvGrpSpPr>
        <p:grpSpPr>
          <a:xfrm>
            <a:off x="3061507" y="595806"/>
            <a:ext cx="864217" cy="864217"/>
            <a:chOff x="3044798" y="657221"/>
            <a:chExt cx="864217" cy="864217"/>
          </a:xfrm>
        </p:grpSpPr>
        <p:grpSp>
          <p:nvGrpSpPr>
            <p:cNvPr id="47" name="Group 46">
              <a:extLst>
                <a:ext uri="{FF2B5EF4-FFF2-40B4-BE49-F238E27FC236}">
                  <a16:creationId xmlns:a16="http://schemas.microsoft.com/office/drawing/2014/main" id="{66308667-38EE-4214-A690-0114B3DC4838}"/>
                </a:ext>
              </a:extLst>
            </p:cNvPr>
            <p:cNvGrpSpPr/>
            <p:nvPr userDrawn="1"/>
          </p:nvGrpSpPr>
          <p:grpSpPr>
            <a:xfrm>
              <a:off x="3044798" y="657221"/>
              <a:ext cx="864217" cy="864217"/>
              <a:chOff x="3044798" y="657221"/>
              <a:chExt cx="864217" cy="864217"/>
            </a:xfrm>
          </p:grpSpPr>
          <p:pic>
            <p:nvPicPr>
              <p:cNvPr id="10" name="Graphic 9">
                <a:extLst>
                  <a:ext uri="{FF2B5EF4-FFF2-40B4-BE49-F238E27FC236}">
                    <a16:creationId xmlns:a16="http://schemas.microsoft.com/office/drawing/2014/main" id="{808C2B6F-9308-06F3-A39D-6B487BE6A446}"/>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11" name="Graphic 10">
                <a:extLst>
                  <a:ext uri="{FF2B5EF4-FFF2-40B4-BE49-F238E27FC236}">
                    <a16:creationId xmlns:a16="http://schemas.microsoft.com/office/drawing/2014/main" id="{E7B2320F-8301-4E00-1380-6363F5E9033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29742" y="742165"/>
                <a:ext cx="694328" cy="694328"/>
              </a:xfrm>
              <a:prstGeom prst="rect">
                <a:avLst/>
              </a:prstGeom>
            </p:spPr>
          </p:pic>
        </p:grpSp>
        <p:sp>
          <p:nvSpPr>
            <p:cNvPr id="51" name="Freeform 219">
              <a:extLst>
                <a:ext uri="{FF2B5EF4-FFF2-40B4-BE49-F238E27FC236}">
                  <a16:creationId xmlns:a16="http://schemas.microsoft.com/office/drawing/2014/main" id="{06620853-3EE2-1ADD-58B2-1E94F1BC9B59}"/>
                </a:ext>
              </a:extLst>
            </p:cNvPr>
            <p:cNvSpPr>
              <a:spLocks/>
            </p:cNvSpPr>
            <p:nvPr userDrawn="1"/>
          </p:nvSpPr>
          <p:spPr bwMode="auto">
            <a:xfrm>
              <a:off x="3275458" y="886411"/>
              <a:ext cx="402896" cy="405836"/>
            </a:xfrm>
            <a:custGeom>
              <a:avLst/>
              <a:gdLst>
                <a:gd name="T0" fmla="*/ 396 w 410"/>
                <a:gd name="T1" fmla="*/ 196 h 414"/>
                <a:gd name="T2" fmla="*/ 383 w 410"/>
                <a:gd name="T3" fmla="*/ 210 h 414"/>
                <a:gd name="T4" fmla="*/ 205 w 410"/>
                <a:gd name="T5" fmla="*/ 388 h 414"/>
                <a:gd name="T6" fmla="*/ 27 w 410"/>
                <a:gd name="T7" fmla="*/ 210 h 414"/>
                <a:gd name="T8" fmla="*/ 205 w 410"/>
                <a:gd name="T9" fmla="*/ 32 h 414"/>
                <a:gd name="T10" fmla="*/ 288 w 410"/>
                <a:gd name="T11" fmla="*/ 52 h 414"/>
                <a:gd name="T12" fmla="*/ 268 w 410"/>
                <a:gd name="T13" fmla="*/ 84 h 414"/>
                <a:gd name="T14" fmla="*/ 205 w 410"/>
                <a:gd name="T15" fmla="*/ 69 h 414"/>
                <a:gd name="T16" fmla="*/ 64 w 410"/>
                <a:gd name="T17" fmla="*/ 210 h 414"/>
                <a:gd name="T18" fmla="*/ 205 w 410"/>
                <a:gd name="T19" fmla="*/ 351 h 414"/>
                <a:gd name="T20" fmla="*/ 346 w 410"/>
                <a:gd name="T21" fmla="*/ 210 h 414"/>
                <a:gd name="T22" fmla="*/ 332 w 410"/>
                <a:gd name="T23" fmla="*/ 196 h 414"/>
                <a:gd name="T24" fmla="*/ 319 w 410"/>
                <a:gd name="T25" fmla="*/ 210 h 414"/>
                <a:gd name="T26" fmla="*/ 205 w 410"/>
                <a:gd name="T27" fmla="*/ 324 h 414"/>
                <a:gd name="T28" fmla="*/ 91 w 410"/>
                <a:gd name="T29" fmla="*/ 210 h 414"/>
                <a:gd name="T30" fmla="*/ 205 w 410"/>
                <a:gd name="T31" fmla="*/ 95 h 414"/>
                <a:gd name="T32" fmla="*/ 254 w 410"/>
                <a:gd name="T33" fmla="*/ 107 h 414"/>
                <a:gd name="T34" fmla="*/ 234 w 410"/>
                <a:gd name="T35" fmla="*/ 138 h 414"/>
                <a:gd name="T36" fmla="*/ 205 w 410"/>
                <a:gd name="T37" fmla="*/ 132 h 414"/>
                <a:gd name="T38" fmla="*/ 128 w 410"/>
                <a:gd name="T39" fmla="*/ 210 h 414"/>
                <a:gd name="T40" fmla="*/ 205 w 410"/>
                <a:gd name="T41" fmla="*/ 287 h 414"/>
                <a:gd name="T42" fmla="*/ 282 w 410"/>
                <a:gd name="T43" fmla="*/ 210 h 414"/>
                <a:gd name="T44" fmla="*/ 269 w 410"/>
                <a:gd name="T45" fmla="*/ 196 h 414"/>
                <a:gd name="T46" fmla="*/ 255 w 410"/>
                <a:gd name="T47" fmla="*/ 210 h 414"/>
                <a:gd name="T48" fmla="*/ 205 w 410"/>
                <a:gd name="T49" fmla="*/ 260 h 414"/>
                <a:gd name="T50" fmla="*/ 154 w 410"/>
                <a:gd name="T51" fmla="*/ 210 h 414"/>
                <a:gd name="T52" fmla="*/ 205 w 410"/>
                <a:gd name="T53" fmla="*/ 159 h 414"/>
                <a:gd name="T54" fmla="*/ 219 w 410"/>
                <a:gd name="T55" fmla="*/ 161 h 414"/>
                <a:gd name="T56" fmla="*/ 206 w 410"/>
                <a:gd name="T57" fmla="*/ 183 h 414"/>
                <a:gd name="T58" fmla="*/ 210 w 410"/>
                <a:gd name="T59" fmla="*/ 201 h 414"/>
                <a:gd name="T60" fmla="*/ 217 w 410"/>
                <a:gd name="T61" fmla="*/ 203 h 414"/>
                <a:gd name="T62" fmla="*/ 228 w 410"/>
                <a:gd name="T63" fmla="*/ 197 h 414"/>
                <a:gd name="T64" fmla="*/ 339 w 410"/>
                <a:gd name="T65" fmla="*/ 23 h 414"/>
                <a:gd name="T66" fmla="*/ 334 w 410"/>
                <a:gd name="T67" fmla="*/ 4 h 414"/>
                <a:gd name="T68" fmla="*/ 316 w 410"/>
                <a:gd name="T69" fmla="*/ 8 h 414"/>
                <a:gd name="T70" fmla="*/ 302 w 410"/>
                <a:gd name="T71" fmla="*/ 30 h 414"/>
                <a:gd name="T72" fmla="*/ 205 w 410"/>
                <a:gd name="T73" fmla="*/ 5 h 414"/>
                <a:gd name="T74" fmla="*/ 0 w 410"/>
                <a:gd name="T75" fmla="*/ 210 h 414"/>
                <a:gd name="T76" fmla="*/ 205 w 410"/>
                <a:gd name="T77" fmla="*/ 414 h 414"/>
                <a:gd name="T78" fmla="*/ 410 w 410"/>
                <a:gd name="T79" fmla="*/ 210 h 414"/>
                <a:gd name="T80" fmla="*/ 396 w 410"/>
                <a:gd name="T81" fmla="*/ 19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0" h="414">
                  <a:moveTo>
                    <a:pt x="396" y="196"/>
                  </a:moveTo>
                  <a:cubicBezTo>
                    <a:pt x="389" y="196"/>
                    <a:pt x="383" y="202"/>
                    <a:pt x="383" y="210"/>
                  </a:cubicBezTo>
                  <a:cubicBezTo>
                    <a:pt x="383" y="308"/>
                    <a:pt x="303" y="388"/>
                    <a:pt x="205" y="388"/>
                  </a:cubicBezTo>
                  <a:cubicBezTo>
                    <a:pt x="107" y="388"/>
                    <a:pt x="27" y="308"/>
                    <a:pt x="27" y="210"/>
                  </a:cubicBezTo>
                  <a:cubicBezTo>
                    <a:pt x="27" y="112"/>
                    <a:pt x="107" y="32"/>
                    <a:pt x="205" y="32"/>
                  </a:cubicBezTo>
                  <a:cubicBezTo>
                    <a:pt x="234" y="32"/>
                    <a:pt x="263" y="39"/>
                    <a:pt x="288" y="52"/>
                  </a:cubicBezTo>
                  <a:cubicBezTo>
                    <a:pt x="268" y="84"/>
                    <a:pt x="268" y="84"/>
                    <a:pt x="268" y="84"/>
                  </a:cubicBezTo>
                  <a:cubicBezTo>
                    <a:pt x="249" y="74"/>
                    <a:pt x="227" y="69"/>
                    <a:pt x="205" y="69"/>
                  </a:cubicBezTo>
                  <a:cubicBezTo>
                    <a:pt x="127" y="69"/>
                    <a:pt x="64" y="132"/>
                    <a:pt x="64" y="210"/>
                  </a:cubicBezTo>
                  <a:cubicBezTo>
                    <a:pt x="64" y="287"/>
                    <a:pt x="127" y="351"/>
                    <a:pt x="205" y="351"/>
                  </a:cubicBezTo>
                  <a:cubicBezTo>
                    <a:pt x="282" y="351"/>
                    <a:pt x="346" y="287"/>
                    <a:pt x="346" y="210"/>
                  </a:cubicBezTo>
                  <a:cubicBezTo>
                    <a:pt x="346" y="202"/>
                    <a:pt x="340" y="196"/>
                    <a:pt x="332" y="196"/>
                  </a:cubicBezTo>
                  <a:cubicBezTo>
                    <a:pt x="325" y="196"/>
                    <a:pt x="319" y="202"/>
                    <a:pt x="319" y="210"/>
                  </a:cubicBezTo>
                  <a:cubicBezTo>
                    <a:pt x="319" y="273"/>
                    <a:pt x="268" y="324"/>
                    <a:pt x="205" y="324"/>
                  </a:cubicBezTo>
                  <a:cubicBezTo>
                    <a:pt x="142" y="324"/>
                    <a:pt x="91" y="273"/>
                    <a:pt x="91" y="210"/>
                  </a:cubicBezTo>
                  <a:cubicBezTo>
                    <a:pt x="91" y="147"/>
                    <a:pt x="142" y="95"/>
                    <a:pt x="205" y="95"/>
                  </a:cubicBezTo>
                  <a:cubicBezTo>
                    <a:pt x="222" y="95"/>
                    <a:pt x="239" y="99"/>
                    <a:pt x="254" y="107"/>
                  </a:cubicBezTo>
                  <a:cubicBezTo>
                    <a:pt x="234" y="138"/>
                    <a:pt x="234" y="138"/>
                    <a:pt x="234" y="138"/>
                  </a:cubicBezTo>
                  <a:cubicBezTo>
                    <a:pt x="225" y="134"/>
                    <a:pt x="215" y="132"/>
                    <a:pt x="205" y="132"/>
                  </a:cubicBezTo>
                  <a:cubicBezTo>
                    <a:pt x="162" y="132"/>
                    <a:pt x="128" y="167"/>
                    <a:pt x="128" y="210"/>
                  </a:cubicBezTo>
                  <a:cubicBezTo>
                    <a:pt x="128" y="252"/>
                    <a:pt x="162" y="287"/>
                    <a:pt x="205" y="287"/>
                  </a:cubicBezTo>
                  <a:cubicBezTo>
                    <a:pt x="247" y="287"/>
                    <a:pt x="282" y="252"/>
                    <a:pt x="282" y="210"/>
                  </a:cubicBezTo>
                  <a:cubicBezTo>
                    <a:pt x="282" y="202"/>
                    <a:pt x="276" y="196"/>
                    <a:pt x="269" y="196"/>
                  </a:cubicBezTo>
                  <a:cubicBezTo>
                    <a:pt x="261" y="196"/>
                    <a:pt x="255" y="202"/>
                    <a:pt x="255" y="210"/>
                  </a:cubicBezTo>
                  <a:cubicBezTo>
                    <a:pt x="255" y="237"/>
                    <a:pt x="233" y="260"/>
                    <a:pt x="205" y="260"/>
                  </a:cubicBezTo>
                  <a:cubicBezTo>
                    <a:pt x="177" y="260"/>
                    <a:pt x="154" y="237"/>
                    <a:pt x="154" y="210"/>
                  </a:cubicBezTo>
                  <a:cubicBezTo>
                    <a:pt x="154" y="182"/>
                    <a:pt x="177" y="159"/>
                    <a:pt x="205" y="159"/>
                  </a:cubicBezTo>
                  <a:cubicBezTo>
                    <a:pt x="210" y="159"/>
                    <a:pt x="215" y="160"/>
                    <a:pt x="219" y="161"/>
                  </a:cubicBezTo>
                  <a:cubicBezTo>
                    <a:pt x="206" y="183"/>
                    <a:pt x="206" y="183"/>
                    <a:pt x="206" y="183"/>
                  </a:cubicBezTo>
                  <a:cubicBezTo>
                    <a:pt x="202" y="189"/>
                    <a:pt x="203" y="197"/>
                    <a:pt x="210" y="201"/>
                  </a:cubicBezTo>
                  <a:cubicBezTo>
                    <a:pt x="212" y="203"/>
                    <a:pt x="214" y="203"/>
                    <a:pt x="217" y="203"/>
                  </a:cubicBezTo>
                  <a:cubicBezTo>
                    <a:pt x="221" y="203"/>
                    <a:pt x="226" y="201"/>
                    <a:pt x="228" y="197"/>
                  </a:cubicBezTo>
                  <a:cubicBezTo>
                    <a:pt x="339" y="23"/>
                    <a:pt x="339" y="23"/>
                    <a:pt x="339" y="23"/>
                  </a:cubicBezTo>
                  <a:cubicBezTo>
                    <a:pt x="342" y="17"/>
                    <a:pt x="341" y="8"/>
                    <a:pt x="334" y="4"/>
                  </a:cubicBezTo>
                  <a:cubicBezTo>
                    <a:pt x="328" y="0"/>
                    <a:pt x="320" y="2"/>
                    <a:pt x="316" y="8"/>
                  </a:cubicBezTo>
                  <a:cubicBezTo>
                    <a:pt x="302" y="30"/>
                    <a:pt x="302" y="30"/>
                    <a:pt x="302" y="30"/>
                  </a:cubicBezTo>
                  <a:cubicBezTo>
                    <a:pt x="273" y="13"/>
                    <a:pt x="239" y="5"/>
                    <a:pt x="205" y="5"/>
                  </a:cubicBezTo>
                  <a:cubicBezTo>
                    <a:pt x="92" y="5"/>
                    <a:pt x="0" y="97"/>
                    <a:pt x="0" y="210"/>
                  </a:cubicBezTo>
                  <a:cubicBezTo>
                    <a:pt x="0" y="323"/>
                    <a:pt x="92" y="414"/>
                    <a:pt x="205" y="414"/>
                  </a:cubicBezTo>
                  <a:cubicBezTo>
                    <a:pt x="318" y="414"/>
                    <a:pt x="410" y="323"/>
                    <a:pt x="410" y="210"/>
                  </a:cubicBezTo>
                  <a:cubicBezTo>
                    <a:pt x="410" y="202"/>
                    <a:pt x="404" y="196"/>
                    <a:pt x="396" y="19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939422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83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3" name="Picture Placeholder 2">
            <a:extLst>
              <a:ext uri="{FF2B5EF4-FFF2-40B4-BE49-F238E27FC236}">
                <a16:creationId xmlns:a16="http://schemas.microsoft.com/office/drawing/2014/main" id="{911CAFD9-C949-4672-8099-280A9D3A4A5D}"/>
              </a:ext>
            </a:extLst>
          </p:cNvPr>
          <p:cNvSpPr>
            <a:spLocks noGrp="1"/>
          </p:cNvSpPr>
          <p:nvPr>
            <p:ph type="pic" sz="quarter" idx="11" hasCustomPrompt="1"/>
          </p:nvPr>
        </p:nvSpPr>
        <p:spPr>
          <a:xfrm>
            <a:off x="0" y="79514"/>
            <a:ext cx="5651500" cy="6778486"/>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grpSp>
        <p:nvGrpSpPr>
          <p:cNvPr id="14" name="Group 13">
            <a:extLst>
              <a:ext uri="{FF2B5EF4-FFF2-40B4-BE49-F238E27FC236}">
                <a16:creationId xmlns:a16="http://schemas.microsoft.com/office/drawing/2014/main" id="{D6143B65-FAC5-4D31-9319-78DB1093D45C}"/>
              </a:ext>
            </a:extLst>
          </p:cNvPr>
          <p:cNvGrpSpPr/>
          <p:nvPr userDrawn="1"/>
        </p:nvGrpSpPr>
        <p:grpSpPr>
          <a:xfrm>
            <a:off x="0" y="0"/>
            <a:ext cx="12190081" cy="79514"/>
            <a:chOff x="0" y="-1"/>
            <a:chExt cx="12190081" cy="1350190"/>
          </a:xfrm>
        </p:grpSpPr>
        <p:sp>
          <p:nvSpPr>
            <p:cNvPr id="15" name="Rectangle 14">
              <a:extLst>
                <a:ext uri="{FF2B5EF4-FFF2-40B4-BE49-F238E27FC236}">
                  <a16:creationId xmlns:a16="http://schemas.microsoft.com/office/drawing/2014/main" id="{543F77FA-B6E2-422A-A9CA-B7D9CD06339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0A4F3DD-51AF-4E21-AF3F-235370EFB9D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DD84D32-7C7C-420C-88C2-251264F588C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32946DA-2B91-4542-A1A4-EEA43900A0DA}"/>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A99CD9-05CA-4AC9-8CB5-B8AAB07C7B0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Rectangle 226">
            <a:extLst>
              <a:ext uri="{FF2B5EF4-FFF2-40B4-BE49-F238E27FC236}">
                <a16:creationId xmlns:a16="http://schemas.microsoft.com/office/drawing/2014/main" id="{7F1B957F-4AD2-4311-BB34-8768EC6BB75D}"/>
              </a:ext>
            </a:extLst>
          </p:cNvPr>
          <p:cNvSpPr>
            <a:spLocks noGrp="1" noChangeArrowheads="1"/>
          </p:cNvSpPr>
          <p:nvPr>
            <p:ph type="title" hasCustomPrompt="1"/>
          </p:nvPr>
        </p:nvSpPr>
        <p:spPr bwMode="auto">
          <a:xfrm>
            <a:off x="6077070" y="431801"/>
            <a:ext cx="584442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21" name="Text Placeholder 45">
            <a:extLst>
              <a:ext uri="{FF2B5EF4-FFF2-40B4-BE49-F238E27FC236}">
                <a16:creationId xmlns:a16="http://schemas.microsoft.com/office/drawing/2014/main" id="{839A5A7E-A866-43B0-9F76-EA26A619B0A3}"/>
              </a:ext>
            </a:extLst>
          </p:cNvPr>
          <p:cNvSpPr>
            <a:spLocks noGrp="1"/>
          </p:cNvSpPr>
          <p:nvPr>
            <p:ph type="body" sz="quarter" idx="10"/>
          </p:nvPr>
        </p:nvSpPr>
        <p:spPr>
          <a:xfrm>
            <a:off x="6077068" y="1958337"/>
            <a:ext cx="584442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1552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46" name="Text Placeholder 45"/>
          <p:cNvSpPr>
            <a:spLocks noGrp="1"/>
          </p:cNvSpPr>
          <p:nvPr>
            <p:ph type="body" sz="quarter" idx="10"/>
          </p:nvPr>
        </p:nvSpPr>
        <p:spPr>
          <a:xfrm>
            <a:off x="470848" y="964060"/>
            <a:ext cx="4749421" cy="4450312"/>
          </a:xfrm>
        </p:spPr>
        <p:txBody>
          <a:bodyPr anchor="ctr">
            <a:normAutofit/>
          </a:bodyPr>
          <a:lstStyle>
            <a:lvl1pPr marL="0" indent="0">
              <a:spcBef>
                <a:spcPts val="1200"/>
              </a:spcBef>
              <a:buFontTx/>
              <a:buNone/>
              <a:defRPr sz="350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Click to edit Master text styles</a:t>
            </a:r>
          </a:p>
        </p:txBody>
      </p:sp>
      <p:grpSp>
        <p:nvGrpSpPr>
          <p:cNvPr id="11" name="Group 10">
            <a:extLst>
              <a:ext uri="{FF2B5EF4-FFF2-40B4-BE49-F238E27FC236}">
                <a16:creationId xmlns:a16="http://schemas.microsoft.com/office/drawing/2014/main" id="{DF9C1B87-6A8D-4C64-83AE-14D387F7CF23}"/>
              </a:ext>
            </a:extLst>
          </p:cNvPr>
          <p:cNvGrpSpPr/>
          <p:nvPr userDrawn="1"/>
        </p:nvGrpSpPr>
        <p:grpSpPr>
          <a:xfrm>
            <a:off x="0" y="0"/>
            <a:ext cx="12190081" cy="79514"/>
            <a:chOff x="0" y="-1"/>
            <a:chExt cx="12190081" cy="1350190"/>
          </a:xfrm>
        </p:grpSpPr>
        <p:sp>
          <p:nvSpPr>
            <p:cNvPr id="12" name="Rectangle 11">
              <a:extLst>
                <a:ext uri="{FF2B5EF4-FFF2-40B4-BE49-F238E27FC236}">
                  <a16:creationId xmlns:a16="http://schemas.microsoft.com/office/drawing/2014/main" id="{2EEF9623-B990-4FC5-B3AF-ABCC21E73ED3}"/>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E6F548F-1A42-4C2C-94CE-E08BCCAF458E}"/>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DD7377-0B81-4391-AF3B-45468D1DB841}"/>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6372F4AB-7E8B-4283-9E7D-D13FB39EF1D1}"/>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82FAF1A-055B-442A-B4D3-7551731C83F3}"/>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551716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2" name="Picture Placeholder 2">
            <a:extLst>
              <a:ext uri="{FF2B5EF4-FFF2-40B4-BE49-F238E27FC236}">
                <a16:creationId xmlns:a16="http://schemas.microsoft.com/office/drawing/2014/main" id="{081D92BB-6197-48EF-BA05-DDD2BA2B9E4C}"/>
              </a:ext>
            </a:extLst>
          </p:cNvPr>
          <p:cNvSpPr>
            <a:spLocks noGrp="1"/>
          </p:cNvSpPr>
          <p:nvPr>
            <p:ph type="pic" sz="quarter" idx="11"/>
          </p:nvPr>
        </p:nvSpPr>
        <p:spPr>
          <a:xfrm>
            <a:off x="-2" y="79514"/>
            <a:ext cx="5651500" cy="6778486"/>
          </a:xfrm>
        </p:spPr>
        <p:txBody>
          <a:bodyPr anchor="t">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icon to add picture</a:t>
            </a:r>
          </a:p>
        </p:txBody>
      </p:sp>
      <p:sp>
        <p:nvSpPr>
          <p:cNvPr id="46" name="Text Placeholder 45"/>
          <p:cNvSpPr>
            <a:spLocks noGrp="1"/>
          </p:cNvSpPr>
          <p:nvPr>
            <p:ph type="body" sz="quarter" idx="10"/>
          </p:nvPr>
        </p:nvSpPr>
        <p:spPr>
          <a:xfrm>
            <a:off x="6500173" y="964060"/>
            <a:ext cx="5022462" cy="4450312"/>
          </a:xfrm>
        </p:spPr>
        <p:txBody>
          <a:bodyPr anchor="ctr">
            <a:normAutofit/>
          </a:bodyPr>
          <a:lstStyle>
            <a:lvl1pPr marL="0" indent="0">
              <a:spcBef>
                <a:spcPts val="1200"/>
              </a:spcBef>
              <a:buFontTx/>
              <a:buNone/>
              <a:defRPr sz="3500" b="1" cap="all" spc="-50" baseline="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Click to edit Master text styles</a:t>
            </a:r>
          </a:p>
        </p:txBody>
      </p:sp>
      <p:grpSp>
        <p:nvGrpSpPr>
          <p:cNvPr id="31" name="Group 30">
            <a:extLst>
              <a:ext uri="{FF2B5EF4-FFF2-40B4-BE49-F238E27FC236}">
                <a16:creationId xmlns:a16="http://schemas.microsoft.com/office/drawing/2014/main" id="{54ACD430-9C72-4B6A-B10A-943F02048CDE}"/>
              </a:ext>
            </a:extLst>
          </p:cNvPr>
          <p:cNvGrpSpPr/>
          <p:nvPr userDrawn="1"/>
        </p:nvGrpSpPr>
        <p:grpSpPr>
          <a:xfrm>
            <a:off x="0" y="0"/>
            <a:ext cx="12190081" cy="79514"/>
            <a:chOff x="0" y="-1"/>
            <a:chExt cx="12190081" cy="1350190"/>
          </a:xfrm>
        </p:grpSpPr>
        <p:sp>
          <p:nvSpPr>
            <p:cNvPr id="32" name="Rectangle 31">
              <a:extLst>
                <a:ext uri="{FF2B5EF4-FFF2-40B4-BE49-F238E27FC236}">
                  <a16:creationId xmlns:a16="http://schemas.microsoft.com/office/drawing/2014/main" id="{FBF04E46-E2BA-4BD2-84A0-F679AAF5F47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7B0136C-860D-47DF-962F-5249914E9CA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6A236E7-78E4-4C63-BF5E-44FD09CB7200}"/>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09FD2CF-0A88-4CC0-9792-A1832D08536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F5AB9414-4DBB-4193-85F6-FF73EE339171}"/>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782550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0"/>
            <a:ext cx="12192000" cy="6275070"/>
          </a:xfrm>
        </p:spPr>
        <p:txBody>
          <a:bodyPr>
            <a:normAutofit/>
          </a:bodyPr>
          <a:lstStyle>
            <a:lvl1pPr marL="0" indent="0" algn="ctr">
              <a:buFontTx/>
              <a:buNone/>
              <a:defRPr lang="en-US" sz="1500" cap="all" baseline="0" dirty="0">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30628417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Image w tagline logo">
    <p:spTree>
      <p:nvGrpSpPr>
        <p:cNvPr id="1" name=""/>
        <p:cNvGrpSpPr/>
        <p:nvPr/>
      </p:nvGrpSpPr>
      <p:grpSpPr>
        <a:xfrm>
          <a:off x="0" y="0"/>
          <a:ext cx="0" cy="0"/>
          <a:chOff x="0" y="0"/>
          <a:chExt cx="0" cy="0"/>
        </a:xfrm>
      </p:grpSpPr>
      <p:sp>
        <p:nvSpPr>
          <p:cNvPr id="5" name="Rectangle 4"/>
          <p:cNvSpPr/>
          <p:nvPr userDrawn="1"/>
        </p:nvSpPr>
        <p:spPr>
          <a:xfrm>
            <a:off x="0" y="-71562"/>
            <a:ext cx="12192000" cy="692956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71562"/>
            <a:ext cx="12191999" cy="6929562"/>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21149807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verview">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CFACBA97-664B-E3A3-F0F5-696DE3D8A27A}"/>
              </a:ext>
            </a:extLst>
          </p:cNvPr>
          <p:cNvGrpSpPr/>
          <p:nvPr userDrawn="1"/>
        </p:nvGrpSpPr>
        <p:grpSpPr>
          <a:xfrm>
            <a:off x="0" y="-204782"/>
            <a:ext cx="4569113" cy="7062782"/>
            <a:chOff x="8842267" y="-204782"/>
            <a:chExt cx="4569113" cy="7062782"/>
          </a:xfrm>
        </p:grpSpPr>
        <p:sp>
          <p:nvSpPr>
            <p:cNvPr id="78"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79" name="Group 78">
              <a:extLst>
                <a:ext uri="{FF2B5EF4-FFF2-40B4-BE49-F238E27FC236}">
                  <a16:creationId xmlns:a16="http://schemas.microsoft.com/office/drawing/2014/main" id="{712E3D91-19A9-47E1-A2D0-389742C55D2F}"/>
                </a:ext>
              </a:extLst>
            </p:cNvPr>
            <p:cNvGrpSpPr/>
            <p:nvPr userDrawn="1"/>
          </p:nvGrpSpPr>
          <p:grpSpPr>
            <a:xfrm>
              <a:off x="11369623" y="6476214"/>
              <a:ext cx="489001" cy="176138"/>
              <a:chOff x="271463" y="2852738"/>
              <a:chExt cx="3190876" cy="1149350"/>
            </a:xfrm>
          </p:grpSpPr>
          <p:sp>
            <p:nvSpPr>
              <p:cNvPr id="136" name="Freeform 6">
                <a:extLst>
                  <a:ext uri="{FF2B5EF4-FFF2-40B4-BE49-F238E27FC236}">
                    <a16:creationId xmlns:a16="http://schemas.microsoft.com/office/drawing/2014/main" id="{ACAB0B10-E424-4C5F-81CD-AE869D728553}"/>
                  </a:ext>
                </a:extLst>
              </p:cNvPr>
              <p:cNvSpPr>
                <a:spLocks/>
              </p:cNvSpPr>
              <p:nvPr userDrawn="1"/>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37" name="Freeform 7">
                <a:extLst>
                  <a:ext uri="{FF2B5EF4-FFF2-40B4-BE49-F238E27FC236}">
                    <a16:creationId xmlns:a16="http://schemas.microsoft.com/office/drawing/2014/main" id="{0F5701D1-A391-456C-8948-07FBBDD32D2C}"/>
                  </a:ext>
                </a:extLst>
              </p:cNvPr>
              <p:cNvSpPr>
                <a:spLocks/>
              </p:cNvSpPr>
              <p:nvPr userDrawn="1"/>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38" name="Freeform 8">
                <a:extLst>
                  <a:ext uri="{FF2B5EF4-FFF2-40B4-BE49-F238E27FC236}">
                    <a16:creationId xmlns:a16="http://schemas.microsoft.com/office/drawing/2014/main" id="{2A0F9761-7943-4EDD-AD61-B82DDD42EE1A}"/>
                  </a:ext>
                </a:extLst>
              </p:cNvPr>
              <p:cNvSpPr>
                <a:spLocks/>
              </p:cNvSpPr>
              <p:nvPr userDrawn="1"/>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39" name="Freeform 9">
                <a:extLst>
                  <a:ext uri="{FF2B5EF4-FFF2-40B4-BE49-F238E27FC236}">
                    <a16:creationId xmlns:a16="http://schemas.microsoft.com/office/drawing/2014/main" id="{5C1A76E3-E547-459A-AA20-2A41DD1D59AF}"/>
                  </a:ext>
                </a:extLst>
              </p:cNvPr>
              <p:cNvSpPr>
                <a:spLocks noEditPoints="1"/>
              </p:cNvSpPr>
              <p:nvPr userDrawn="1"/>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40" name="Freeform 10">
                <a:extLst>
                  <a:ext uri="{FF2B5EF4-FFF2-40B4-BE49-F238E27FC236}">
                    <a16:creationId xmlns:a16="http://schemas.microsoft.com/office/drawing/2014/main" id="{468C635A-20C5-45ED-A75C-99F8C469DED1}"/>
                  </a:ext>
                </a:extLst>
              </p:cNvPr>
              <p:cNvSpPr>
                <a:spLocks/>
              </p:cNvSpPr>
              <p:nvPr userDrawn="1"/>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grpSp>
        <p:pic>
          <p:nvPicPr>
            <p:cNvPr id="80" name="Picture 79" descr="A picture containing outdoor, sky, city, colorful&#10;&#10;Description automatically generated">
              <a:extLst>
                <a:ext uri="{FF2B5EF4-FFF2-40B4-BE49-F238E27FC236}">
                  <a16:creationId xmlns:a16="http://schemas.microsoft.com/office/drawing/2014/main" id="{DF5223EB-3C03-4FD2-00EF-154A6D97AB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842267" y="70948"/>
              <a:ext cx="4569113" cy="6787052"/>
            </a:xfrm>
            <a:prstGeom prst="rect">
              <a:avLst/>
            </a:prstGeom>
          </p:spPr>
        </p:pic>
        <p:grpSp>
          <p:nvGrpSpPr>
            <p:cNvPr id="81" name="Group 80">
              <a:extLst>
                <a:ext uri="{FF2B5EF4-FFF2-40B4-BE49-F238E27FC236}">
                  <a16:creationId xmlns:a16="http://schemas.microsoft.com/office/drawing/2014/main" id="{347A1625-238E-018D-2D55-2E0237E2DE10}"/>
                </a:ext>
              </a:extLst>
            </p:cNvPr>
            <p:cNvGrpSpPr/>
            <p:nvPr userDrawn="1"/>
          </p:nvGrpSpPr>
          <p:grpSpPr>
            <a:xfrm>
              <a:off x="9241779" y="345694"/>
              <a:ext cx="625002" cy="625002"/>
              <a:chOff x="7175739" y="4598827"/>
              <a:chExt cx="864217" cy="864217"/>
            </a:xfrm>
          </p:grpSpPr>
          <p:pic>
            <p:nvPicPr>
              <p:cNvPr id="128" name="Graphic 2">
                <a:extLst>
                  <a:ext uri="{FF2B5EF4-FFF2-40B4-BE49-F238E27FC236}">
                    <a16:creationId xmlns:a16="http://schemas.microsoft.com/office/drawing/2014/main" id="{B02EDDAA-2479-A51D-AE65-227E43C0C5D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75739" y="4598827"/>
                <a:ext cx="864217" cy="864217"/>
              </a:xfrm>
              <a:prstGeom prst="rect">
                <a:avLst/>
              </a:prstGeom>
            </p:spPr>
          </p:pic>
          <p:pic>
            <p:nvPicPr>
              <p:cNvPr id="129" name="Graphic 3">
                <a:extLst>
                  <a:ext uri="{FF2B5EF4-FFF2-40B4-BE49-F238E27FC236}">
                    <a16:creationId xmlns:a16="http://schemas.microsoft.com/office/drawing/2014/main" id="{BBBDBEA2-3438-3D11-D710-D9098D60FA94}"/>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60683" y="4683771"/>
                <a:ext cx="694328" cy="694328"/>
              </a:xfrm>
              <a:prstGeom prst="rect">
                <a:avLst/>
              </a:prstGeom>
            </p:spPr>
          </p:pic>
          <p:grpSp>
            <p:nvGrpSpPr>
              <p:cNvPr id="130" name="Group 129">
                <a:extLst>
                  <a:ext uri="{FF2B5EF4-FFF2-40B4-BE49-F238E27FC236}">
                    <a16:creationId xmlns:a16="http://schemas.microsoft.com/office/drawing/2014/main" id="{36D5E6E8-52E4-1A59-ADA5-E1F779776858}"/>
                  </a:ext>
                </a:extLst>
              </p:cNvPr>
              <p:cNvGrpSpPr/>
              <p:nvPr userDrawn="1"/>
            </p:nvGrpSpPr>
            <p:grpSpPr>
              <a:xfrm flipH="1">
                <a:off x="7410559" y="4838144"/>
                <a:ext cx="409785" cy="422394"/>
                <a:chOff x="4720608" y="1360488"/>
                <a:chExt cx="206375" cy="212725"/>
              </a:xfrm>
              <a:solidFill>
                <a:schemeClr val="tx2"/>
              </a:solidFill>
            </p:grpSpPr>
            <p:sp>
              <p:nvSpPr>
                <p:cNvPr id="131" name="Freeform 58">
                  <a:extLst>
                    <a:ext uri="{FF2B5EF4-FFF2-40B4-BE49-F238E27FC236}">
                      <a16:creationId xmlns:a16="http://schemas.microsoft.com/office/drawing/2014/main" id="{5A5EF99F-973C-40B9-A0C4-19767607951A}"/>
                    </a:ext>
                  </a:extLst>
                </p:cNvPr>
                <p:cNvSpPr>
                  <a:spLocks/>
                </p:cNvSpPr>
                <p:nvPr userDrawn="1"/>
              </p:nvSpPr>
              <p:spPr bwMode="auto">
                <a:xfrm>
                  <a:off x="4720608" y="1360488"/>
                  <a:ext cx="34925" cy="115888"/>
                </a:xfrm>
                <a:custGeom>
                  <a:avLst/>
                  <a:gdLst>
                    <a:gd name="T0" fmla="*/ 61 w 65"/>
                    <a:gd name="T1" fmla="*/ 197 h 219"/>
                    <a:gd name="T2" fmla="*/ 61 w 65"/>
                    <a:gd name="T3" fmla="*/ 197 h 219"/>
                    <a:gd name="T4" fmla="*/ 27 w 65"/>
                    <a:gd name="T5" fmla="*/ 110 h 219"/>
                    <a:gd name="T6" fmla="*/ 61 w 65"/>
                    <a:gd name="T7" fmla="*/ 22 h 219"/>
                    <a:gd name="T8" fmla="*/ 61 w 65"/>
                    <a:gd name="T9" fmla="*/ 9 h 219"/>
                    <a:gd name="T10" fmla="*/ 55 w 65"/>
                    <a:gd name="T11" fmla="*/ 3 h 219"/>
                    <a:gd name="T12" fmla="*/ 49 w 65"/>
                    <a:gd name="T13" fmla="*/ 0 h 219"/>
                    <a:gd name="T14" fmla="*/ 49 w 65"/>
                    <a:gd name="T15" fmla="*/ 0 h 219"/>
                    <a:gd name="T16" fmla="*/ 42 w 65"/>
                    <a:gd name="T17" fmla="*/ 3 h 219"/>
                    <a:gd name="T18" fmla="*/ 42 w 65"/>
                    <a:gd name="T19" fmla="*/ 3 h 219"/>
                    <a:gd name="T20" fmla="*/ 0 w 65"/>
                    <a:gd name="T21" fmla="*/ 110 h 219"/>
                    <a:gd name="T22" fmla="*/ 42 w 65"/>
                    <a:gd name="T23" fmla="*/ 216 h 219"/>
                    <a:gd name="T24" fmla="*/ 49 w 65"/>
                    <a:gd name="T25" fmla="*/ 219 h 219"/>
                    <a:gd name="T26" fmla="*/ 55 w 65"/>
                    <a:gd name="T27" fmla="*/ 216 h 219"/>
                    <a:gd name="T28" fmla="*/ 55 w 65"/>
                    <a:gd name="T29" fmla="*/ 216 h 219"/>
                    <a:gd name="T30" fmla="*/ 61 w 65"/>
                    <a:gd name="T31" fmla="*/ 210 h 219"/>
                    <a:gd name="T32" fmla="*/ 61 w 65"/>
                    <a:gd name="T33" fmla="*/ 19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219">
                      <a:moveTo>
                        <a:pt x="61" y="197"/>
                      </a:moveTo>
                      <a:cubicBezTo>
                        <a:pt x="61" y="197"/>
                        <a:pt x="61" y="197"/>
                        <a:pt x="61" y="197"/>
                      </a:cubicBezTo>
                      <a:cubicBezTo>
                        <a:pt x="39" y="174"/>
                        <a:pt x="27" y="142"/>
                        <a:pt x="27" y="110"/>
                      </a:cubicBezTo>
                      <a:cubicBezTo>
                        <a:pt x="27" y="77"/>
                        <a:pt x="39" y="46"/>
                        <a:pt x="61" y="22"/>
                      </a:cubicBezTo>
                      <a:cubicBezTo>
                        <a:pt x="65" y="18"/>
                        <a:pt x="65" y="13"/>
                        <a:pt x="61" y="9"/>
                      </a:cubicBezTo>
                      <a:cubicBezTo>
                        <a:pt x="55" y="3"/>
                        <a:pt x="55" y="3"/>
                        <a:pt x="55" y="3"/>
                      </a:cubicBezTo>
                      <a:cubicBezTo>
                        <a:pt x="53" y="1"/>
                        <a:pt x="51" y="0"/>
                        <a:pt x="49" y="0"/>
                      </a:cubicBezTo>
                      <a:cubicBezTo>
                        <a:pt x="49" y="0"/>
                        <a:pt x="49" y="0"/>
                        <a:pt x="49" y="0"/>
                      </a:cubicBezTo>
                      <a:cubicBezTo>
                        <a:pt x="46" y="0"/>
                        <a:pt x="44" y="1"/>
                        <a:pt x="42" y="3"/>
                      </a:cubicBezTo>
                      <a:cubicBezTo>
                        <a:pt x="42" y="3"/>
                        <a:pt x="42" y="3"/>
                        <a:pt x="42" y="3"/>
                      </a:cubicBezTo>
                      <a:cubicBezTo>
                        <a:pt x="15" y="32"/>
                        <a:pt x="0" y="70"/>
                        <a:pt x="0" y="110"/>
                      </a:cubicBezTo>
                      <a:cubicBezTo>
                        <a:pt x="0" y="149"/>
                        <a:pt x="15" y="187"/>
                        <a:pt x="42" y="216"/>
                      </a:cubicBezTo>
                      <a:cubicBezTo>
                        <a:pt x="44" y="218"/>
                        <a:pt x="46" y="219"/>
                        <a:pt x="49" y="219"/>
                      </a:cubicBezTo>
                      <a:cubicBezTo>
                        <a:pt x="51" y="219"/>
                        <a:pt x="53" y="218"/>
                        <a:pt x="55" y="216"/>
                      </a:cubicBezTo>
                      <a:cubicBezTo>
                        <a:pt x="55" y="216"/>
                        <a:pt x="55" y="216"/>
                        <a:pt x="55" y="216"/>
                      </a:cubicBezTo>
                      <a:cubicBezTo>
                        <a:pt x="61" y="210"/>
                        <a:pt x="61" y="210"/>
                        <a:pt x="61" y="210"/>
                      </a:cubicBezTo>
                      <a:cubicBezTo>
                        <a:pt x="65" y="206"/>
                        <a:pt x="65" y="201"/>
                        <a:pt x="61" y="1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2" name="Freeform 59">
                  <a:extLst>
                    <a:ext uri="{FF2B5EF4-FFF2-40B4-BE49-F238E27FC236}">
                      <a16:creationId xmlns:a16="http://schemas.microsoft.com/office/drawing/2014/main" id="{8F749136-FA3E-C835-012D-61612AB4E9AA}"/>
                    </a:ext>
                  </a:extLst>
                </p:cNvPr>
                <p:cNvSpPr>
                  <a:spLocks/>
                </p:cNvSpPr>
                <p:nvPr userDrawn="1"/>
              </p:nvSpPr>
              <p:spPr bwMode="auto">
                <a:xfrm>
                  <a:off x="4749183" y="1381125"/>
                  <a:ext cx="30163" cy="74613"/>
                </a:xfrm>
                <a:custGeom>
                  <a:avLst/>
                  <a:gdLst>
                    <a:gd name="T0" fmla="*/ 35 w 57"/>
                    <a:gd name="T1" fmla="*/ 140 h 143"/>
                    <a:gd name="T2" fmla="*/ 41 w 57"/>
                    <a:gd name="T3" fmla="*/ 143 h 143"/>
                    <a:gd name="T4" fmla="*/ 47 w 57"/>
                    <a:gd name="T5" fmla="*/ 141 h 143"/>
                    <a:gd name="T6" fmla="*/ 48 w 57"/>
                    <a:gd name="T7" fmla="*/ 141 h 143"/>
                    <a:gd name="T8" fmla="*/ 54 w 57"/>
                    <a:gd name="T9" fmla="*/ 134 h 143"/>
                    <a:gd name="T10" fmla="*/ 54 w 57"/>
                    <a:gd name="T11" fmla="*/ 122 h 143"/>
                    <a:gd name="T12" fmla="*/ 54 w 57"/>
                    <a:gd name="T13" fmla="*/ 21 h 143"/>
                    <a:gd name="T14" fmla="*/ 54 w 57"/>
                    <a:gd name="T15" fmla="*/ 10 h 143"/>
                    <a:gd name="T16" fmla="*/ 54 w 57"/>
                    <a:gd name="T17" fmla="*/ 9 h 143"/>
                    <a:gd name="T18" fmla="*/ 48 w 57"/>
                    <a:gd name="T19" fmla="*/ 3 h 143"/>
                    <a:gd name="T20" fmla="*/ 41 w 57"/>
                    <a:gd name="T21" fmla="*/ 0 h 143"/>
                    <a:gd name="T22" fmla="*/ 35 w 57"/>
                    <a:gd name="T23" fmla="*/ 3 h 143"/>
                    <a:gd name="T24" fmla="*/ 35 w 57"/>
                    <a:gd name="T25" fmla="*/ 3 h 143"/>
                    <a:gd name="T26" fmla="*/ 35 w 57"/>
                    <a:gd name="T2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43">
                      <a:moveTo>
                        <a:pt x="35" y="140"/>
                      </a:moveTo>
                      <a:cubicBezTo>
                        <a:pt x="36" y="142"/>
                        <a:pt x="39" y="143"/>
                        <a:pt x="41" y="143"/>
                      </a:cubicBezTo>
                      <a:cubicBezTo>
                        <a:pt x="44" y="143"/>
                        <a:pt x="46" y="142"/>
                        <a:pt x="47" y="141"/>
                      </a:cubicBezTo>
                      <a:cubicBezTo>
                        <a:pt x="48" y="141"/>
                        <a:pt x="48" y="141"/>
                        <a:pt x="48" y="141"/>
                      </a:cubicBezTo>
                      <a:cubicBezTo>
                        <a:pt x="54" y="134"/>
                        <a:pt x="54" y="134"/>
                        <a:pt x="54" y="134"/>
                      </a:cubicBezTo>
                      <a:cubicBezTo>
                        <a:pt x="57" y="131"/>
                        <a:pt x="57" y="125"/>
                        <a:pt x="54" y="122"/>
                      </a:cubicBezTo>
                      <a:cubicBezTo>
                        <a:pt x="29" y="93"/>
                        <a:pt x="29" y="50"/>
                        <a:pt x="54" y="21"/>
                      </a:cubicBezTo>
                      <a:cubicBezTo>
                        <a:pt x="57" y="18"/>
                        <a:pt x="57" y="13"/>
                        <a:pt x="54" y="10"/>
                      </a:cubicBezTo>
                      <a:cubicBezTo>
                        <a:pt x="54" y="9"/>
                        <a:pt x="54" y="9"/>
                        <a:pt x="54" y="9"/>
                      </a:cubicBezTo>
                      <a:cubicBezTo>
                        <a:pt x="48" y="3"/>
                        <a:pt x="48" y="3"/>
                        <a:pt x="48" y="3"/>
                      </a:cubicBezTo>
                      <a:cubicBezTo>
                        <a:pt x="46" y="1"/>
                        <a:pt x="44" y="0"/>
                        <a:pt x="41" y="0"/>
                      </a:cubicBezTo>
                      <a:cubicBezTo>
                        <a:pt x="39" y="0"/>
                        <a:pt x="37" y="1"/>
                        <a:pt x="35" y="3"/>
                      </a:cubicBezTo>
                      <a:cubicBezTo>
                        <a:pt x="35" y="3"/>
                        <a:pt x="35" y="3"/>
                        <a:pt x="35" y="3"/>
                      </a:cubicBezTo>
                      <a:cubicBezTo>
                        <a:pt x="0" y="42"/>
                        <a:pt x="0" y="101"/>
                        <a:pt x="35" y="1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 name="Freeform 60">
                  <a:extLst>
                    <a:ext uri="{FF2B5EF4-FFF2-40B4-BE49-F238E27FC236}">
                      <a16:creationId xmlns:a16="http://schemas.microsoft.com/office/drawing/2014/main" id="{BC4BE294-BE64-7E8C-D9EE-5BB263DF424E}"/>
                    </a:ext>
                  </a:extLst>
                </p:cNvPr>
                <p:cNvSpPr>
                  <a:spLocks/>
                </p:cNvSpPr>
                <p:nvPr userDrawn="1"/>
              </p:nvSpPr>
              <p:spPr bwMode="auto">
                <a:xfrm>
                  <a:off x="4893645" y="1360488"/>
                  <a:ext cx="33338" cy="115888"/>
                </a:xfrm>
                <a:custGeom>
                  <a:avLst/>
                  <a:gdLst>
                    <a:gd name="T0" fmla="*/ 23 w 64"/>
                    <a:gd name="T1" fmla="*/ 3 h 219"/>
                    <a:gd name="T2" fmla="*/ 23 w 64"/>
                    <a:gd name="T3" fmla="*/ 3 h 219"/>
                    <a:gd name="T4" fmla="*/ 17 w 64"/>
                    <a:gd name="T5" fmla="*/ 0 h 219"/>
                    <a:gd name="T6" fmla="*/ 16 w 64"/>
                    <a:gd name="T7" fmla="*/ 0 h 219"/>
                    <a:gd name="T8" fmla="*/ 10 w 64"/>
                    <a:gd name="T9" fmla="*/ 3 h 219"/>
                    <a:gd name="T10" fmla="*/ 10 w 64"/>
                    <a:gd name="T11" fmla="*/ 3 h 219"/>
                    <a:gd name="T12" fmla="*/ 4 w 64"/>
                    <a:gd name="T13" fmla="*/ 9 h 219"/>
                    <a:gd name="T14" fmla="*/ 3 w 64"/>
                    <a:gd name="T15" fmla="*/ 22 h 219"/>
                    <a:gd name="T16" fmla="*/ 38 w 64"/>
                    <a:gd name="T17" fmla="*/ 110 h 219"/>
                    <a:gd name="T18" fmla="*/ 4 w 64"/>
                    <a:gd name="T19" fmla="*/ 197 h 219"/>
                    <a:gd name="T20" fmla="*/ 4 w 64"/>
                    <a:gd name="T21" fmla="*/ 210 h 219"/>
                    <a:gd name="T22" fmla="*/ 10 w 64"/>
                    <a:gd name="T23" fmla="*/ 216 h 219"/>
                    <a:gd name="T24" fmla="*/ 16 w 64"/>
                    <a:gd name="T25" fmla="*/ 219 h 219"/>
                    <a:gd name="T26" fmla="*/ 23 w 64"/>
                    <a:gd name="T27" fmla="*/ 216 h 219"/>
                    <a:gd name="T28" fmla="*/ 23 w 64"/>
                    <a:gd name="T29" fmla="*/ 216 h 219"/>
                    <a:gd name="T30" fmla="*/ 64 w 64"/>
                    <a:gd name="T31" fmla="*/ 110 h 219"/>
                    <a:gd name="T32" fmla="*/ 23 w 64"/>
                    <a:gd name="T33" fmla="*/ 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19">
                      <a:moveTo>
                        <a:pt x="23" y="3"/>
                      </a:moveTo>
                      <a:cubicBezTo>
                        <a:pt x="23" y="3"/>
                        <a:pt x="23" y="3"/>
                        <a:pt x="23" y="3"/>
                      </a:cubicBezTo>
                      <a:cubicBezTo>
                        <a:pt x="21" y="1"/>
                        <a:pt x="19" y="0"/>
                        <a:pt x="17" y="0"/>
                      </a:cubicBezTo>
                      <a:cubicBezTo>
                        <a:pt x="16" y="0"/>
                        <a:pt x="16" y="0"/>
                        <a:pt x="16" y="0"/>
                      </a:cubicBezTo>
                      <a:cubicBezTo>
                        <a:pt x="14" y="0"/>
                        <a:pt x="12" y="1"/>
                        <a:pt x="10" y="3"/>
                      </a:cubicBezTo>
                      <a:cubicBezTo>
                        <a:pt x="10" y="3"/>
                        <a:pt x="10" y="3"/>
                        <a:pt x="10" y="3"/>
                      </a:cubicBezTo>
                      <a:cubicBezTo>
                        <a:pt x="4" y="9"/>
                        <a:pt x="4" y="9"/>
                        <a:pt x="4" y="9"/>
                      </a:cubicBezTo>
                      <a:cubicBezTo>
                        <a:pt x="0" y="13"/>
                        <a:pt x="0" y="18"/>
                        <a:pt x="3" y="22"/>
                      </a:cubicBezTo>
                      <a:cubicBezTo>
                        <a:pt x="25" y="46"/>
                        <a:pt x="38" y="77"/>
                        <a:pt x="38" y="110"/>
                      </a:cubicBezTo>
                      <a:cubicBezTo>
                        <a:pt x="38" y="142"/>
                        <a:pt x="25" y="173"/>
                        <a:pt x="4" y="197"/>
                      </a:cubicBezTo>
                      <a:cubicBezTo>
                        <a:pt x="0" y="201"/>
                        <a:pt x="0" y="206"/>
                        <a:pt x="4" y="210"/>
                      </a:cubicBezTo>
                      <a:cubicBezTo>
                        <a:pt x="10" y="216"/>
                        <a:pt x="10" y="216"/>
                        <a:pt x="10" y="216"/>
                      </a:cubicBezTo>
                      <a:cubicBezTo>
                        <a:pt x="11" y="218"/>
                        <a:pt x="14" y="219"/>
                        <a:pt x="16" y="219"/>
                      </a:cubicBezTo>
                      <a:cubicBezTo>
                        <a:pt x="19" y="219"/>
                        <a:pt x="21" y="218"/>
                        <a:pt x="23" y="216"/>
                      </a:cubicBezTo>
                      <a:cubicBezTo>
                        <a:pt x="23" y="216"/>
                        <a:pt x="23" y="216"/>
                        <a:pt x="23" y="216"/>
                      </a:cubicBezTo>
                      <a:cubicBezTo>
                        <a:pt x="50" y="187"/>
                        <a:pt x="64" y="149"/>
                        <a:pt x="64" y="110"/>
                      </a:cubicBezTo>
                      <a:cubicBezTo>
                        <a:pt x="64" y="70"/>
                        <a:pt x="50" y="32"/>
                        <a:pt x="23"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4" name="Freeform 61">
                  <a:extLst>
                    <a:ext uri="{FF2B5EF4-FFF2-40B4-BE49-F238E27FC236}">
                      <a16:creationId xmlns:a16="http://schemas.microsoft.com/office/drawing/2014/main" id="{2AAA2F0E-C763-AC32-0CC9-8B75DB4C6AEB}"/>
                    </a:ext>
                  </a:extLst>
                </p:cNvPr>
                <p:cNvSpPr>
                  <a:spLocks/>
                </p:cNvSpPr>
                <p:nvPr userDrawn="1"/>
              </p:nvSpPr>
              <p:spPr bwMode="auto">
                <a:xfrm>
                  <a:off x="4868245" y="1381125"/>
                  <a:ext cx="31750" cy="74613"/>
                </a:xfrm>
                <a:custGeom>
                  <a:avLst/>
                  <a:gdLst>
                    <a:gd name="T0" fmla="*/ 4 w 58"/>
                    <a:gd name="T1" fmla="*/ 122 h 143"/>
                    <a:gd name="T2" fmla="*/ 4 w 58"/>
                    <a:gd name="T3" fmla="*/ 122 h 143"/>
                    <a:gd name="T4" fmla="*/ 4 w 58"/>
                    <a:gd name="T5" fmla="*/ 134 h 143"/>
                    <a:gd name="T6" fmla="*/ 10 w 58"/>
                    <a:gd name="T7" fmla="*/ 141 h 143"/>
                    <a:gd name="T8" fmla="*/ 16 w 58"/>
                    <a:gd name="T9" fmla="*/ 143 h 143"/>
                    <a:gd name="T10" fmla="*/ 23 w 58"/>
                    <a:gd name="T11" fmla="*/ 141 h 143"/>
                    <a:gd name="T12" fmla="*/ 23 w 58"/>
                    <a:gd name="T13" fmla="*/ 140 h 143"/>
                    <a:gd name="T14" fmla="*/ 23 w 58"/>
                    <a:gd name="T15" fmla="*/ 3 h 143"/>
                    <a:gd name="T16" fmla="*/ 17 w 58"/>
                    <a:gd name="T17" fmla="*/ 0 h 143"/>
                    <a:gd name="T18" fmla="*/ 16 w 58"/>
                    <a:gd name="T19" fmla="*/ 0 h 143"/>
                    <a:gd name="T20" fmla="*/ 10 w 58"/>
                    <a:gd name="T21" fmla="*/ 2 h 143"/>
                    <a:gd name="T22" fmla="*/ 10 w 58"/>
                    <a:gd name="T23" fmla="*/ 3 h 143"/>
                    <a:gd name="T24" fmla="*/ 4 w 58"/>
                    <a:gd name="T25" fmla="*/ 9 h 143"/>
                    <a:gd name="T26" fmla="*/ 4 w 58"/>
                    <a:gd name="T27" fmla="*/ 21 h 143"/>
                    <a:gd name="T28" fmla="*/ 4 w 58"/>
                    <a:gd name="T29"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43">
                      <a:moveTo>
                        <a:pt x="4" y="122"/>
                      </a:moveTo>
                      <a:cubicBezTo>
                        <a:pt x="4" y="122"/>
                        <a:pt x="4" y="122"/>
                        <a:pt x="4" y="122"/>
                      </a:cubicBezTo>
                      <a:cubicBezTo>
                        <a:pt x="0" y="125"/>
                        <a:pt x="1" y="131"/>
                        <a:pt x="4" y="134"/>
                      </a:cubicBezTo>
                      <a:cubicBezTo>
                        <a:pt x="10" y="141"/>
                        <a:pt x="10" y="141"/>
                        <a:pt x="10" y="141"/>
                      </a:cubicBezTo>
                      <a:cubicBezTo>
                        <a:pt x="12" y="142"/>
                        <a:pt x="14" y="143"/>
                        <a:pt x="16" y="143"/>
                      </a:cubicBezTo>
                      <a:cubicBezTo>
                        <a:pt x="19" y="143"/>
                        <a:pt x="21" y="142"/>
                        <a:pt x="23" y="141"/>
                      </a:cubicBezTo>
                      <a:cubicBezTo>
                        <a:pt x="23" y="141"/>
                        <a:pt x="23" y="141"/>
                        <a:pt x="23" y="140"/>
                      </a:cubicBezTo>
                      <a:cubicBezTo>
                        <a:pt x="58" y="101"/>
                        <a:pt x="58" y="42"/>
                        <a:pt x="23" y="3"/>
                      </a:cubicBezTo>
                      <a:cubicBezTo>
                        <a:pt x="22" y="1"/>
                        <a:pt x="19" y="0"/>
                        <a:pt x="17" y="0"/>
                      </a:cubicBezTo>
                      <a:cubicBezTo>
                        <a:pt x="17" y="0"/>
                        <a:pt x="17" y="0"/>
                        <a:pt x="16" y="0"/>
                      </a:cubicBezTo>
                      <a:cubicBezTo>
                        <a:pt x="14" y="0"/>
                        <a:pt x="12" y="1"/>
                        <a:pt x="10" y="2"/>
                      </a:cubicBezTo>
                      <a:cubicBezTo>
                        <a:pt x="10" y="2"/>
                        <a:pt x="10" y="3"/>
                        <a:pt x="10" y="3"/>
                      </a:cubicBezTo>
                      <a:cubicBezTo>
                        <a:pt x="4" y="9"/>
                        <a:pt x="4" y="9"/>
                        <a:pt x="4" y="9"/>
                      </a:cubicBezTo>
                      <a:cubicBezTo>
                        <a:pt x="1" y="12"/>
                        <a:pt x="0" y="18"/>
                        <a:pt x="4" y="21"/>
                      </a:cubicBezTo>
                      <a:cubicBezTo>
                        <a:pt x="29" y="50"/>
                        <a:pt x="29" y="93"/>
                        <a:pt x="4" y="1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5" name="Freeform 62">
                  <a:extLst>
                    <a:ext uri="{FF2B5EF4-FFF2-40B4-BE49-F238E27FC236}">
                      <a16:creationId xmlns:a16="http://schemas.microsoft.com/office/drawing/2014/main" id="{5106B920-94A6-3BA0-0B13-EE6147DE2CD2}"/>
                    </a:ext>
                  </a:extLst>
                </p:cNvPr>
                <p:cNvSpPr>
                  <a:spLocks noEditPoints="1"/>
                </p:cNvSpPr>
                <p:nvPr userDrawn="1"/>
              </p:nvSpPr>
              <p:spPr bwMode="auto">
                <a:xfrm>
                  <a:off x="4752358" y="1390650"/>
                  <a:ext cx="144463" cy="182563"/>
                </a:xfrm>
                <a:custGeom>
                  <a:avLst/>
                  <a:gdLst>
                    <a:gd name="T0" fmla="*/ 169 w 274"/>
                    <a:gd name="T1" fmla="*/ 90 h 346"/>
                    <a:gd name="T2" fmla="*/ 169 w 274"/>
                    <a:gd name="T3" fmla="*/ 89 h 346"/>
                    <a:gd name="T4" fmla="*/ 188 w 274"/>
                    <a:gd name="T5" fmla="*/ 51 h 346"/>
                    <a:gd name="T6" fmla="*/ 137 w 274"/>
                    <a:gd name="T7" fmla="*/ 0 h 346"/>
                    <a:gd name="T8" fmla="*/ 87 w 274"/>
                    <a:gd name="T9" fmla="*/ 51 h 346"/>
                    <a:gd name="T10" fmla="*/ 105 w 274"/>
                    <a:gd name="T11" fmla="*/ 90 h 346"/>
                    <a:gd name="T12" fmla="*/ 106 w 274"/>
                    <a:gd name="T13" fmla="*/ 90 h 346"/>
                    <a:gd name="T14" fmla="*/ 2 w 274"/>
                    <a:gd name="T15" fmla="*/ 330 h 346"/>
                    <a:gd name="T16" fmla="*/ 6 w 274"/>
                    <a:gd name="T17" fmla="*/ 340 h 346"/>
                    <a:gd name="T18" fmla="*/ 17 w 274"/>
                    <a:gd name="T19" fmla="*/ 345 h 346"/>
                    <a:gd name="T20" fmla="*/ 23 w 274"/>
                    <a:gd name="T21" fmla="*/ 345 h 346"/>
                    <a:gd name="T22" fmla="*/ 27 w 274"/>
                    <a:gd name="T23" fmla="*/ 341 h 346"/>
                    <a:gd name="T24" fmla="*/ 78 w 274"/>
                    <a:gd name="T25" fmla="*/ 223 h 346"/>
                    <a:gd name="T26" fmla="*/ 196 w 274"/>
                    <a:gd name="T27" fmla="*/ 223 h 346"/>
                    <a:gd name="T28" fmla="*/ 247 w 274"/>
                    <a:gd name="T29" fmla="*/ 341 h 346"/>
                    <a:gd name="T30" fmla="*/ 258 w 274"/>
                    <a:gd name="T31" fmla="*/ 345 h 346"/>
                    <a:gd name="T32" fmla="*/ 269 w 274"/>
                    <a:gd name="T33" fmla="*/ 340 h 346"/>
                    <a:gd name="T34" fmla="*/ 273 w 274"/>
                    <a:gd name="T35" fmla="*/ 330 h 346"/>
                    <a:gd name="T36" fmla="*/ 169 w 274"/>
                    <a:gd name="T37" fmla="*/ 90 h 346"/>
                    <a:gd name="T38" fmla="*/ 137 w 274"/>
                    <a:gd name="T39" fmla="*/ 28 h 346"/>
                    <a:gd name="T40" fmla="*/ 160 w 274"/>
                    <a:gd name="T41" fmla="*/ 51 h 346"/>
                    <a:gd name="T42" fmla="*/ 137 w 274"/>
                    <a:gd name="T43" fmla="*/ 74 h 346"/>
                    <a:gd name="T44" fmla="*/ 114 w 274"/>
                    <a:gd name="T45" fmla="*/ 51 h 346"/>
                    <a:gd name="T46" fmla="*/ 137 w 274"/>
                    <a:gd name="T47" fmla="*/ 28 h 346"/>
                    <a:gd name="T48" fmla="*/ 90 w 274"/>
                    <a:gd name="T49" fmla="*/ 196 h 346"/>
                    <a:gd name="T50" fmla="*/ 132 w 274"/>
                    <a:gd name="T51" fmla="*/ 101 h 346"/>
                    <a:gd name="T52" fmla="*/ 133 w 274"/>
                    <a:gd name="T53" fmla="*/ 101 h 346"/>
                    <a:gd name="T54" fmla="*/ 142 w 274"/>
                    <a:gd name="T55" fmla="*/ 101 h 346"/>
                    <a:gd name="T56" fmla="*/ 143 w 274"/>
                    <a:gd name="T57" fmla="*/ 101 h 346"/>
                    <a:gd name="T58" fmla="*/ 184 w 274"/>
                    <a:gd name="T59" fmla="*/ 196 h 346"/>
                    <a:gd name="T60" fmla="*/ 90 w 274"/>
                    <a:gd name="T61" fmla="*/ 19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346">
                      <a:moveTo>
                        <a:pt x="169" y="90"/>
                      </a:moveTo>
                      <a:cubicBezTo>
                        <a:pt x="169" y="89"/>
                        <a:pt x="169" y="89"/>
                        <a:pt x="169" y="89"/>
                      </a:cubicBezTo>
                      <a:cubicBezTo>
                        <a:pt x="181" y="80"/>
                        <a:pt x="188" y="66"/>
                        <a:pt x="188" y="51"/>
                      </a:cubicBezTo>
                      <a:cubicBezTo>
                        <a:pt x="188" y="23"/>
                        <a:pt x="165" y="0"/>
                        <a:pt x="137" y="0"/>
                      </a:cubicBezTo>
                      <a:cubicBezTo>
                        <a:pt x="109" y="0"/>
                        <a:pt x="87" y="23"/>
                        <a:pt x="87" y="51"/>
                      </a:cubicBezTo>
                      <a:cubicBezTo>
                        <a:pt x="87" y="66"/>
                        <a:pt x="94" y="80"/>
                        <a:pt x="105" y="90"/>
                      </a:cubicBezTo>
                      <a:cubicBezTo>
                        <a:pt x="106" y="90"/>
                        <a:pt x="106" y="90"/>
                        <a:pt x="106" y="90"/>
                      </a:cubicBezTo>
                      <a:cubicBezTo>
                        <a:pt x="2" y="330"/>
                        <a:pt x="2" y="330"/>
                        <a:pt x="2" y="330"/>
                      </a:cubicBezTo>
                      <a:cubicBezTo>
                        <a:pt x="0" y="334"/>
                        <a:pt x="2" y="338"/>
                        <a:pt x="6" y="340"/>
                      </a:cubicBezTo>
                      <a:cubicBezTo>
                        <a:pt x="17" y="345"/>
                        <a:pt x="17" y="345"/>
                        <a:pt x="17" y="345"/>
                      </a:cubicBezTo>
                      <a:cubicBezTo>
                        <a:pt x="19" y="346"/>
                        <a:pt x="21" y="346"/>
                        <a:pt x="23" y="345"/>
                      </a:cubicBezTo>
                      <a:cubicBezTo>
                        <a:pt x="25" y="344"/>
                        <a:pt x="27" y="343"/>
                        <a:pt x="27" y="341"/>
                      </a:cubicBezTo>
                      <a:cubicBezTo>
                        <a:pt x="78" y="223"/>
                        <a:pt x="78" y="223"/>
                        <a:pt x="78" y="223"/>
                      </a:cubicBezTo>
                      <a:cubicBezTo>
                        <a:pt x="196" y="223"/>
                        <a:pt x="196" y="223"/>
                        <a:pt x="196" y="223"/>
                      </a:cubicBezTo>
                      <a:cubicBezTo>
                        <a:pt x="247" y="341"/>
                        <a:pt x="247" y="341"/>
                        <a:pt x="247" y="341"/>
                      </a:cubicBezTo>
                      <a:cubicBezTo>
                        <a:pt x="249" y="345"/>
                        <a:pt x="254" y="346"/>
                        <a:pt x="258" y="345"/>
                      </a:cubicBezTo>
                      <a:cubicBezTo>
                        <a:pt x="269" y="340"/>
                        <a:pt x="269" y="340"/>
                        <a:pt x="269" y="340"/>
                      </a:cubicBezTo>
                      <a:cubicBezTo>
                        <a:pt x="273" y="338"/>
                        <a:pt x="274" y="334"/>
                        <a:pt x="273" y="330"/>
                      </a:cubicBezTo>
                      <a:lnTo>
                        <a:pt x="169" y="90"/>
                      </a:lnTo>
                      <a:close/>
                      <a:moveTo>
                        <a:pt x="137" y="28"/>
                      </a:moveTo>
                      <a:cubicBezTo>
                        <a:pt x="150" y="28"/>
                        <a:pt x="160" y="38"/>
                        <a:pt x="160" y="51"/>
                      </a:cubicBezTo>
                      <a:cubicBezTo>
                        <a:pt x="160" y="63"/>
                        <a:pt x="150" y="74"/>
                        <a:pt x="137" y="74"/>
                      </a:cubicBezTo>
                      <a:cubicBezTo>
                        <a:pt x="125" y="74"/>
                        <a:pt x="114" y="63"/>
                        <a:pt x="114" y="51"/>
                      </a:cubicBezTo>
                      <a:cubicBezTo>
                        <a:pt x="114" y="38"/>
                        <a:pt x="125" y="28"/>
                        <a:pt x="137" y="28"/>
                      </a:cubicBezTo>
                      <a:close/>
                      <a:moveTo>
                        <a:pt x="90" y="196"/>
                      </a:moveTo>
                      <a:cubicBezTo>
                        <a:pt x="132" y="101"/>
                        <a:pt x="132" y="101"/>
                        <a:pt x="132" y="101"/>
                      </a:cubicBezTo>
                      <a:cubicBezTo>
                        <a:pt x="133" y="101"/>
                        <a:pt x="133" y="101"/>
                        <a:pt x="133" y="101"/>
                      </a:cubicBezTo>
                      <a:cubicBezTo>
                        <a:pt x="136" y="101"/>
                        <a:pt x="139" y="101"/>
                        <a:pt x="142" y="101"/>
                      </a:cubicBezTo>
                      <a:cubicBezTo>
                        <a:pt x="143" y="101"/>
                        <a:pt x="143" y="101"/>
                        <a:pt x="143" y="101"/>
                      </a:cubicBezTo>
                      <a:cubicBezTo>
                        <a:pt x="184" y="196"/>
                        <a:pt x="184" y="196"/>
                        <a:pt x="184" y="196"/>
                      </a:cubicBezTo>
                      <a:lnTo>
                        <a:pt x="90" y="1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2" name="Group 81">
              <a:extLst>
                <a:ext uri="{FF2B5EF4-FFF2-40B4-BE49-F238E27FC236}">
                  <a16:creationId xmlns:a16="http://schemas.microsoft.com/office/drawing/2014/main" id="{D6B60999-A584-3234-F879-7F0E0FD9570E}"/>
                </a:ext>
              </a:extLst>
            </p:cNvPr>
            <p:cNvGrpSpPr/>
            <p:nvPr userDrawn="1"/>
          </p:nvGrpSpPr>
          <p:grpSpPr>
            <a:xfrm>
              <a:off x="11374084" y="5554526"/>
              <a:ext cx="1028151" cy="1028151"/>
              <a:chOff x="6276946" y="4598827"/>
              <a:chExt cx="864217" cy="864217"/>
            </a:xfrm>
            <a:solidFill>
              <a:schemeClr val="bg2"/>
            </a:solidFill>
          </p:grpSpPr>
          <p:pic>
            <p:nvPicPr>
              <p:cNvPr id="123" name="Graphic 11">
                <a:extLst>
                  <a:ext uri="{FF2B5EF4-FFF2-40B4-BE49-F238E27FC236}">
                    <a16:creationId xmlns:a16="http://schemas.microsoft.com/office/drawing/2014/main" id="{EDC155EB-DB65-B202-F7D9-6238B70FCCEA}"/>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76946" y="4598827"/>
                <a:ext cx="864217" cy="864217"/>
              </a:xfrm>
              <a:prstGeom prst="rect">
                <a:avLst/>
              </a:prstGeom>
            </p:spPr>
          </p:pic>
          <p:pic>
            <p:nvPicPr>
              <p:cNvPr id="124" name="Graphic 12">
                <a:extLst>
                  <a:ext uri="{FF2B5EF4-FFF2-40B4-BE49-F238E27FC236}">
                    <a16:creationId xmlns:a16="http://schemas.microsoft.com/office/drawing/2014/main" id="{E6A069F8-6016-F9D1-1770-659216BE881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61890" y="4683771"/>
                <a:ext cx="694328" cy="694328"/>
              </a:xfrm>
              <a:prstGeom prst="rect">
                <a:avLst/>
              </a:prstGeom>
            </p:spPr>
          </p:pic>
          <p:grpSp>
            <p:nvGrpSpPr>
              <p:cNvPr id="125" name="Group 124">
                <a:extLst>
                  <a:ext uri="{FF2B5EF4-FFF2-40B4-BE49-F238E27FC236}">
                    <a16:creationId xmlns:a16="http://schemas.microsoft.com/office/drawing/2014/main" id="{55A4B137-1BFC-DA11-EE7D-90F6B8A165F3}"/>
                  </a:ext>
                </a:extLst>
              </p:cNvPr>
              <p:cNvGrpSpPr/>
              <p:nvPr userDrawn="1"/>
            </p:nvGrpSpPr>
            <p:grpSpPr>
              <a:xfrm flipH="1">
                <a:off x="6489972" y="4841446"/>
                <a:ext cx="428696" cy="356197"/>
                <a:chOff x="4134820" y="1360488"/>
                <a:chExt cx="215900" cy="179388"/>
              </a:xfrm>
              <a:grpFill/>
            </p:grpSpPr>
            <p:sp>
              <p:nvSpPr>
                <p:cNvPr id="126" name="Freeform 42">
                  <a:extLst>
                    <a:ext uri="{FF2B5EF4-FFF2-40B4-BE49-F238E27FC236}">
                      <a16:creationId xmlns:a16="http://schemas.microsoft.com/office/drawing/2014/main" id="{B857A6BC-7F5B-89D3-CC36-7FF14825A421}"/>
                    </a:ext>
                  </a:extLst>
                </p:cNvPr>
                <p:cNvSpPr>
                  <a:spLocks noEditPoints="1"/>
                </p:cNvSpPr>
                <p:nvPr userDrawn="1"/>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7" name="Freeform 43">
                  <a:extLst>
                    <a:ext uri="{FF2B5EF4-FFF2-40B4-BE49-F238E27FC236}">
                      <a16:creationId xmlns:a16="http://schemas.microsoft.com/office/drawing/2014/main" id="{4B5DF5E4-B5FE-AA4E-5CE9-94C50DAC3541}"/>
                    </a:ext>
                  </a:extLst>
                </p:cNvPr>
                <p:cNvSpPr>
                  <a:spLocks noEditPoints="1"/>
                </p:cNvSpPr>
                <p:nvPr userDrawn="1"/>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3" name="Group 82">
              <a:extLst>
                <a:ext uri="{FF2B5EF4-FFF2-40B4-BE49-F238E27FC236}">
                  <a16:creationId xmlns:a16="http://schemas.microsoft.com/office/drawing/2014/main" id="{755F2A5F-C05A-FDC8-11E3-4B4305E5E0BF}"/>
                </a:ext>
              </a:extLst>
            </p:cNvPr>
            <p:cNvGrpSpPr/>
            <p:nvPr userDrawn="1"/>
          </p:nvGrpSpPr>
          <p:grpSpPr>
            <a:xfrm>
              <a:off x="9977412" y="-204782"/>
              <a:ext cx="2091337" cy="1728996"/>
              <a:chOff x="8074532" y="3432456"/>
              <a:chExt cx="2456131" cy="2030588"/>
            </a:xfrm>
          </p:grpSpPr>
          <p:pic>
            <p:nvPicPr>
              <p:cNvPr id="113" name="Graphic 17">
                <a:extLst>
                  <a:ext uri="{FF2B5EF4-FFF2-40B4-BE49-F238E27FC236}">
                    <a16:creationId xmlns:a16="http://schemas.microsoft.com/office/drawing/2014/main" id="{F383AD16-5C4F-E393-7268-6BFF2A399DCF}"/>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074532" y="4598827"/>
                <a:ext cx="864217" cy="864217"/>
              </a:xfrm>
              <a:prstGeom prst="rect">
                <a:avLst/>
              </a:prstGeom>
            </p:spPr>
          </p:pic>
          <p:grpSp>
            <p:nvGrpSpPr>
              <p:cNvPr id="114" name="Group 113">
                <a:extLst>
                  <a:ext uri="{FF2B5EF4-FFF2-40B4-BE49-F238E27FC236}">
                    <a16:creationId xmlns:a16="http://schemas.microsoft.com/office/drawing/2014/main" id="{E0F11A82-360F-3B2A-1DE2-0CD2F5C7746A}"/>
                  </a:ext>
                </a:extLst>
              </p:cNvPr>
              <p:cNvGrpSpPr/>
              <p:nvPr userDrawn="1"/>
            </p:nvGrpSpPr>
            <p:grpSpPr>
              <a:xfrm>
                <a:off x="8159476" y="3432456"/>
                <a:ext cx="2371187" cy="1945643"/>
                <a:chOff x="8159476" y="3432456"/>
                <a:chExt cx="2371187" cy="1945643"/>
              </a:xfrm>
              <a:solidFill>
                <a:schemeClr val="bg2"/>
              </a:solidFill>
            </p:grpSpPr>
            <p:pic>
              <p:nvPicPr>
                <p:cNvPr id="115" name="Graphic 25">
                  <a:extLst>
                    <a:ext uri="{FF2B5EF4-FFF2-40B4-BE49-F238E27FC236}">
                      <a16:creationId xmlns:a16="http://schemas.microsoft.com/office/drawing/2014/main" id="{3081E7AC-3A47-7039-14ED-BCC9A902836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59476" y="4683771"/>
                  <a:ext cx="694328" cy="694328"/>
                </a:xfrm>
                <a:prstGeom prst="rect">
                  <a:avLst/>
                </a:prstGeom>
              </p:spPr>
            </p:pic>
            <p:grpSp>
              <p:nvGrpSpPr>
                <p:cNvPr id="116" name="Group 115">
                  <a:extLst>
                    <a:ext uri="{FF2B5EF4-FFF2-40B4-BE49-F238E27FC236}">
                      <a16:creationId xmlns:a16="http://schemas.microsoft.com/office/drawing/2014/main" id="{D799E12B-5CD3-CB82-4690-F6505A3EBD83}"/>
                    </a:ext>
                  </a:extLst>
                </p:cNvPr>
                <p:cNvGrpSpPr/>
                <p:nvPr userDrawn="1"/>
              </p:nvGrpSpPr>
              <p:grpSpPr>
                <a:xfrm flipH="1">
                  <a:off x="10414776" y="3432456"/>
                  <a:ext cx="115887" cy="269875"/>
                  <a:chOff x="1802783" y="1304925"/>
                  <a:chExt cx="115887" cy="269875"/>
                </a:xfrm>
                <a:grpFill/>
              </p:grpSpPr>
              <p:sp>
                <p:nvSpPr>
                  <p:cNvPr id="120" name="Line 28">
                    <a:extLst>
                      <a:ext uri="{FF2B5EF4-FFF2-40B4-BE49-F238E27FC236}">
                        <a16:creationId xmlns:a16="http://schemas.microsoft.com/office/drawing/2014/main" id="{74BCF644-3CE6-5536-CD69-74223525D76A}"/>
                      </a:ext>
                    </a:extLst>
                  </p:cNvPr>
                  <p:cNvSpPr>
                    <a:spLocks noChangeShapeType="1"/>
                  </p:cNvSpPr>
                  <p:nvPr userDrawn="1"/>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1" name="Line 29">
                    <a:extLst>
                      <a:ext uri="{FF2B5EF4-FFF2-40B4-BE49-F238E27FC236}">
                        <a16:creationId xmlns:a16="http://schemas.microsoft.com/office/drawing/2014/main" id="{51B66D7C-9B79-0B3C-C8F3-16A2832E4752}"/>
                      </a:ext>
                    </a:extLst>
                  </p:cNvPr>
                  <p:cNvSpPr>
                    <a:spLocks noChangeShapeType="1"/>
                  </p:cNvSpPr>
                  <p:nvPr userDrawn="1"/>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2" name="Line 355">
                    <a:extLst>
                      <a:ext uri="{FF2B5EF4-FFF2-40B4-BE49-F238E27FC236}">
                        <a16:creationId xmlns:a16="http://schemas.microsoft.com/office/drawing/2014/main" id="{2490A217-1D9E-8F9F-75B9-52DCE17B25FA}"/>
                      </a:ext>
                    </a:extLst>
                  </p:cNvPr>
                  <p:cNvSpPr>
                    <a:spLocks noChangeShapeType="1"/>
                  </p:cNvSpPr>
                  <p:nvPr userDrawn="1"/>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E9F9C586-5BDD-691C-3E61-ABFF517AB7EA}"/>
                    </a:ext>
                  </a:extLst>
                </p:cNvPr>
                <p:cNvGrpSpPr/>
                <p:nvPr userDrawn="1"/>
              </p:nvGrpSpPr>
              <p:grpSpPr>
                <a:xfrm flipH="1">
                  <a:off x="8286353" y="4816094"/>
                  <a:ext cx="400332" cy="416092"/>
                  <a:chOff x="5317508" y="1349375"/>
                  <a:chExt cx="201613" cy="209550"/>
                </a:xfrm>
                <a:grpFill/>
              </p:grpSpPr>
              <p:sp>
                <p:nvSpPr>
                  <p:cNvPr id="118" name="Oval 117">
                    <a:extLst>
                      <a:ext uri="{FF2B5EF4-FFF2-40B4-BE49-F238E27FC236}">
                        <a16:creationId xmlns:a16="http://schemas.microsoft.com/office/drawing/2014/main" id="{EA7357C2-E6CD-B1B0-AC03-673659CDD92C}"/>
                      </a:ext>
                    </a:extLst>
                  </p:cNvPr>
                  <p:cNvSpPr>
                    <a:spLocks noChangeArrowheads="1"/>
                  </p:cNvSpPr>
                  <p:nvPr userDrawn="1"/>
                </p:nvSpPr>
                <p:spPr bwMode="auto">
                  <a:xfrm>
                    <a:off x="5347670" y="13779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9" name="Freeform 41">
                    <a:extLst>
                      <a:ext uri="{FF2B5EF4-FFF2-40B4-BE49-F238E27FC236}">
                        <a16:creationId xmlns:a16="http://schemas.microsoft.com/office/drawing/2014/main" id="{860B30FA-6339-E346-5746-C687EC0D5708}"/>
                      </a:ext>
                    </a:extLst>
                  </p:cNvPr>
                  <p:cNvSpPr>
                    <a:spLocks noEditPoints="1"/>
                  </p:cNvSpPr>
                  <p:nvPr userDrawn="1"/>
                </p:nvSpPr>
                <p:spPr bwMode="auto">
                  <a:xfrm>
                    <a:off x="5317508" y="1349375"/>
                    <a:ext cx="201613" cy="209550"/>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84" name="Group 83">
              <a:extLst>
                <a:ext uri="{FF2B5EF4-FFF2-40B4-BE49-F238E27FC236}">
                  <a16:creationId xmlns:a16="http://schemas.microsoft.com/office/drawing/2014/main" id="{2D8760F8-B904-1AAE-5E75-11B54834B054}"/>
                </a:ext>
              </a:extLst>
            </p:cNvPr>
            <p:cNvGrpSpPr/>
            <p:nvPr userDrawn="1"/>
          </p:nvGrpSpPr>
          <p:grpSpPr>
            <a:xfrm>
              <a:off x="9294818" y="5109545"/>
              <a:ext cx="864217" cy="864217"/>
              <a:chOff x="8973325" y="4598827"/>
              <a:chExt cx="864217" cy="864217"/>
            </a:xfrm>
          </p:grpSpPr>
          <p:pic>
            <p:nvPicPr>
              <p:cNvPr id="106" name="Graphic 47">
                <a:extLst>
                  <a:ext uri="{FF2B5EF4-FFF2-40B4-BE49-F238E27FC236}">
                    <a16:creationId xmlns:a16="http://schemas.microsoft.com/office/drawing/2014/main" id="{CD0712C9-C849-684C-665C-5621FD4E7734}"/>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973325" y="4598827"/>
                <a:ext cx="864217" cy="864217"/>
              </a:xfrm>
              <a:prstGeom prst="rect">
                <a:avLst/>
              </a:prstGeom>
            </p:spPr>
          </p:pic>
          <p:grpSp>
            <p:nvGrpSpPr>
              <p:cNvPr id="107" name="Group 106">
                <a:extLst>
                  <a:ext uri="{FF2B5EF4-FFF2-40B4-BE49-F238E27FC236}">
                    <a16:creationId xmlns:a16="http://schemas.microsoft.com/office/drawing/2014/main" id="{A95A791F-74D7-072D-B903-251467B7BCCB}"/>
                  </a:ext>
                </a:extLst>
              </p:cNvPr>
              <p:cNvGrpSpPr/>
              <p:nvPr userDrawn="1"/>
            </p:nvGrpSpPr>
            <p:grpSpPr>
              <a:xfrm>
                <a:off x="9058269" y="4683771"/>
                <a:ext cx="694328" cy="694328"/>
                <a:chOff x="9058269" y="4683771"/>
                <a:chExt cx="694328" cy="694328"/>
              </a:xfrm>
            </p:grpSpPr>
            <p:pic>
              <p:nvPicPr>
                <p:cNvPr id="108" name="Graphic 49">
                  <a:extLst>
                    <a:ext uri="{FF2B5EF4-FFF2-40B4-BE49-F238E27FC236}">
                      <a16:creationId xmlns:a16="http://schemas.microsoft.com/office/drawing/2014/main" id="{CBF9D817-1362-032A-01A2-A1E01DF01F3F}"/>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58269" y="4683771"/>
                  <a:ext cx="694328" cy="694328"/>
                </a:xfrm>
                <a:prstGeom prst="rect">
                  <a:avLst/>
                </a:prstGeom>
              </p:spPr>
            </p:pic>
            <p:grpSp>
              <p:nvGrpSpPr>
                <p:cNvPr id="109" name="Group 108">
                  <a:extLst>
                    <a:ext uri="{FF2B5EF4-FFF2-40B4-BE49-F238E27FC236}">
                      <a16:creationId xmlns:a16="http://schemas.microsoft.com/office/drawing/2014/main" id="{D067340C-C3E7-1E66-5176-86D96D014577}"/>
                    </a:ext>
                  </a:extLst>
                </p:cNvPr>
                <p:cNvGrpSpPr/>
                <p:nvPr userDrawn="1"/>
              </p:nvGrpSpPr>
              <p:grpSpPr>
                <a:xfrm>
                  <a:off x="9262984" y="4817530"/>
                  <a:ext cx="274241" cy="435001"/>
                  <a:chOff x="9262984" y="4817530"/>
                  <a:chExt cx="274241" cy="435001"/>
                </a:xfrm>
              </p:grpSpPr>
              <p:sp>
                <p:nvSpPr>
                  <p:cNvPr id="110" name="Freeform 37">
                    <a:extLst>
                      <a:ext uri="{FF2B5EF4-FFF2-40B4-BE49-F238E27FC236}">
                        <a16:creationId xmlns:a16="http://schemas.microsoft.com/office/drawing/2014/main" id="{E966CF1D-3E1C-2258-3509-480906D692BE}"/>
                      </a:ext>
                    </a:extLst>
                  </p:cNvPr>
                  <p:cNvSpPr>
                    <a:spLocks noEditPoints="1"/>
                  </p:cNvSpPr>
                  <p:nvPr userDrawn="1"/>
                </p:nvSpPr>
                <p:spPr bwMode="auto">
                  <a:xfrm flipH="1">
                    <a:off x="9262984" y="4817530"/>
                    <a:ext cx="274241" cy="435001"/>
                  </a:xfrm>
                  <a:custGeom>
                    <a:avLst/>
                    <a:gdLst>
                      <a:gd name="T0" fmla="*/ 221 w 260"/>
                      <a:gd name="T1" fmla="*/ 0 h 415"/>
                      <a:gd name="T2" fmla="*/ 40 w 260"/>
                      <a:gd name="T3" fmla="*/ 0 h 415"/>
                      <a:gd name="T4" fmla="*/ 0 w 260"/>
                      <a:gd name="T5" fmla="*/ 40 h 415"/>
                      <a:gd name="T6" fmla="*/ 0 w 260"/>
                      <a:gd name="T7" fmla="*/ 375 h 415"/>
                      <a:gd name="T8" fmla="*/ 40 w 260"/>
                      <a:gd name="T9" fmla="*/ 415 h 415"/>
                      <a:gd name="T10" fmla="*/ 221 w 260"/>
                      <a:gd name="T11" fmla="*/ 415 h 415"/>
                      <a:gd name="T12" fmla="*/ 260 w 260"/>
                      <a:gd name="T13" fmla="*/ 375 h 415"/>
                      <a:gd name="T14" fmla="*/ 260 w 260"/>
                      <a:gd name="T15" fmla="*/ 40 h 415"/>
                      <a:gd name="T16" fmla="*/ 221 w 260"/>
                      <a:gd name="T17" fmla="*/ 0 h 415"/>
                      <a:gd name="T18" fmla="*/ 233 w 260"/>
                      <a:gd name="T19" fmla="*/ 375 h 415"/>
                      <a:gd name="T20" fmla="*/ 221 w 260"/>
                      <a:gd name="T21" fmla="*/ 387 h 415"/>
                      <a:gd name="T22" fmla="*/ 40 w 260"/>
                      <a:gd name="T23" fmla="*/ 387 h 415"/>
                      <a:gd name="T24" fmla="*/ 28 w 260"/>
                      <a:gd name="T25" fmla="*/ 375 h 415"/>
                      <a:gd name="T26" fmla="*/ 28 w 260"/>
                      <a:gd name="T27" fmla="*/ 40 h 415"/>
                      <a:gd name="T28" fmla="*/ 40 w 260"/>
                      <a:gd name="T29" fmla="*/ 28 h 415"/>
                      <a:gd name="T30" fmla="*/ 221 w 260"/>
                      <a:gd name="T31" fmla="*/ 28 h 415"/>
                      <a:gd name="T32" fmla="*/ 233 w 260"/>
                      <a:gd name="T33" fmla="*/ 40 h 415"/>
                      <a:gd name="T34" fmla="*/ 233 w 260"/>
                      <a:gd name="T35" fmla="*/ 37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415">
                        <a:moveTo>
                          <a:pt x="221" y="0"/>
                        </a:moveTo>
                        <a:cubicBezTo>
                          <a:pt x="40" y="0"/>
                          <a:pt x="40" y="0"/>
                          <a:pt x="40" y="0"/>
                        </a:cubicBezTo>
                        <a:cubicBezTo>
                          <a:pt x="18" y="0"/>
                          <a:pt x="0" y="18"/>
                          <a:pt x="0" y="40"/>
                        </a:cubicBezTo>
                        <a:cubicBezTo>
                          <a:pt x="0" y="375"/>
                          <a:pt x="0" y="375"/>
                          <a:pt x="0" y="375"/>
                        </a:cubicBezTo>
                        <a:cubicBezTo>
                          <a:pt x="0" y="397"/>
                          <a:pt x="18" y="415"/>
                          <a:pt x="40" y="415"/>
                        </a:cubicBezTo>
                        <a:cubicBezTo>
                          <a:pt x="221" y="415"/>
                          <a:pt x="221" y="415"/>
                          <a:pt x="221" y="415"/>
                        </a:cubicBezTo>
                        <a:cubicBezTo>
                          <a:pt x="243" y="415"/>
                          <a:pt x="260" y="397"/>
                          <a:pt x="260" y="375"/>
                        </a:cubicBezTo>
                        <a:cubicBezTo>
                          <a:pt x="260" y="40"/>
                          <a:pt x="260" y="40"/>
                          <a:pt x="260" y="40"/>
                        </a:cubicBezTo>
                        <a:cubicBezTo>
                          <a:pt x="260" y="18"/>
                          <a:pt x="243" y="0"/>
                          <a:pt x="221" y="0"/>
                        </a:cubicBezTo>
                        <a:close/>
                        <a:moveTo>
                          <a:pt x="233" y="375"/>
                        </a:moveTo>
                        <a:cubicBezTo>
                          <a:pt x="233" y="382"/>
                          <a:pt x="227" y="387"/>
                          <a:pt x="221" y="387"/>
                        </a:cubicBezTo>
                        <a:cubicBezTo>
                          <a:pt x="40" y="387"/>
                          <a:pt x="40" y="387"/>
                          <a:pt x="40" y="387"/>
                        </a:cubicBezTo>
                        <a:cubicBezTo>
                          <a:pt x="34" y="387"/>
                          <a:pt x="28" y="382"/>
                          <a:pt x="28" y="375"/>
                        </a:cubicBezTo>
                        <a:cubicBezTo>
                          <a:pt x="28" y="40"/>
                          <a:pt x="28" y="40"/>
                          <a:pt x="28" y="40"/>
                        </a:cubicBezTo>
                        <a:cubicBezTo>
                          <a:pt x="28" y="33"/>
                          <a:pt x="34" y="28"/>
                          <a:pt x="40" y="28"/>
                        </a:cubicBezTo>
                        <a:cubicBezTo>
                          <a:pt x="221" y="28"/>
                          <a:pt x="221" y="28"/>
                          <a:pt x="221" y="28"/>
                        </a:cubicBezTo>
                        <a:cubicBezTo>
                          <a:pt x="227" y="28"/>
                          <a:pt x="233" y="33"/>
                          <a:pt x="233" y="40"/>
                        </a:cubicBezTo>
                        <a:lnTo>
                          <a:pt x="233" y="3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1" name="Freeform 38">
                    <a:extLst>
                      <a:ext uri="{FF2B5EF4-FFF2-40B4-BE49-F238E27FC236}">
                        <a16:creationId xmlns:a16="http://schemas.microsoft.com/office/drawing/2014/main" id="{CE9DA4DC-7FF7-A710-48A8-92AD92CB0550}"/>
                      </a:ext>
                    </a:extLst>
                  </p:cNvPr>
                  <p:cNvSpPr>
                    <a:spLocks noEditPoints="1"/>
                  </p:cNvSpPr>
                  <p:nvPr userDrawn="1"/>
                </p:nvSpPr>
                <p:spPr bwMode="auto">
                  <a:xfrm flipH="1">
                    <a:off x="9313419" y="4867965"/>
                    <a:ext cx="173371" cy="280545"/>
                  </a:xfrm>
                  <a:custGeom>
                    <a:avLst/>
                    <a:gdLst>
                      <a:gd name="T0" fmla="*/ 0 w 55"/>
                      <a:gd name="T1" fmla="*/ 89 h 89"/>
                      <a:gd name="T2" fmla="*/ 55 w 55"/>
                      <a:gd name="T3" fmla="*/ 89 h 89"/>
                      <a:gd name="T4" fmla="*/ 55 w 55"/>
                      <a:gd name="T5" fmla="*/ 0 h 89"/>
                      <a:gd name="T6" fmla="*/ 0 w 55"/>
                      <a:gd name="T7" fmla="*/ 0 h 89"/>
                      <a:gd name="T8" fmla="*/ 0 w 55"/>
                      <a:gd name="T9" fmla="*/ 89 h 89"/>
                      <a:gd name="T10" fmla="*/ 9 w 55"/>
                      <a:gd name="T11" fmla="*/ 9 h 89"/>
                      <a:gd name="T12" fmla="*/ 46 w 55"/>
                      <a:gd name="T13" fmla="*/ 9 h 89"/>
                      <a:gd name="T14" fmla="*/ 46 w 55"/>
                      <a:gd name="T15" fmla="*/ 80 h 89"/>
                      <a:gd name="T16" fmla="*/ 9 w 55"/>
                      <a:gd name="T17" fmla="*/ 80 h 89"/>
                      <a:gd name="T18" fmla="*/ 9 w 55"/>
                      <a:gd name="T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9">
                        <a:moveTo>
                          <a:pt x="0" y="89"/>
                        </a:moveTo>
                        <a:lnTo>
                          <a:pt x="55" y="89"/>
                        </a:lnTo>
                        <a:lnTo>
                          <a:pt x="55" y="0"/>
                        </a:lnTo>
                        <a:lnTo>
                          <a:pt x="0" y="0"/>
                        </a:lnTo>
                        <a:lnTo>
                          <a:pt x="0" y="89"/>
                        </a:lnTo>
                        <a:close/>
                        <a:moveTo>
                          <a:pt x="9" y="9"/>
                        </a:moveTo>
                        <a:lnTo>
                          <a:pt x="46" y="9"/>
                        </a:lnTo>
                        <a:lnTo>
                          <a:pt x="46" y="80"/>
                        </a:lnTo>
                        <a:lnTo>
                          <a:pt x="9" y="80"/>
                        </a:lnTo>
                        <a:lnTo>
                          <a:pt x="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2" name="Oval 111">
                    <a:extLst>
                      <a:ext uri="{FF2B5EF4-FFF2-40B4-BE49-F238E27FC236}">
                        <a16:creationId xmlns:a16="http://schemas.microsoft.com/office/drawing/2014/main" id="{C2687C0B-E814-7686-82A6-916C6636760B}"/>
                      </a:ext>
                    </a:extLst>
                  </p:cNvPr>
                  <p:cNvSpPr>
                    <a:spLocks noChangeArrowheads="1"/>
                  </p:cNvSpPr>
                  <p:nvPr userDrawn="1"/>
                </p:nvSpPr>
                <p:spPr bwMode="auto">
                  <a:xfrm flipH="1">
                    <a:off x="9376463" y="5161119"/>
                    <a:ext cx="47284" cy="4728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85" name="Group 84">
              <a:extLst>
                <a:ext uri="{FF2B5EF4-FFF2-40B4-BE49-F238E27FC236}">
                  <a16:creationId xmlns:a16="http://schemas.microsoft.com/office/drawing/2014/main" id="{EDA88641-05E5-B80E-42A3-BF37B96F38BE}"/>
                </a:ext>
              </a:extLst>
            </p:cNvPr>
            <p:cNvGrpSpPr/>
            <p:nvPr userDrawn="1"/>
          </p:nvGrpSpPr>
          <p:grpSpPr>
            <a:xfrm>
              <a:off x="12144485" y="3008368"/>
              <a:ext cx="1010037" cy="1010037"/>
              <a:chOff x="10770913" y="4598827"/>
              <a:chExt cx="864217" cy="864217"/>
            </a:xfrm>
          </p:grpSpPr>
          <p:pic>
            <p:nvPicPr>
              <p:cNvPr id="99" name="Graphic 55">
                <a:extLst>
                  <a:ext uri="{FF2B5EF4-FFF2-40B4-BE49-F238E27FC236}">
                    <a16:creationId xmlns:a16="http://schemas.microsoft.com/office/drawing/2014/main" id="{4E54072E-377B-E6BF-3745-9E99597101A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0913" y="4598827"/>
                <a:ext cx="864217" cy="864217"/>
              </a:xfrm>
              <a:prstGeom prst="rect">
                <a:avLst/>
              </a:prstGeom>
            </p:spPr>
          </p:pic>
          <p:pic>
            <p:nvPicPr>
              <p:cNvPr id="100" name="Graphic 56">
                <a:extLst>
                  <a:ext uri="{FF2B5EF4-FFF2-40B4-BE49-F238E27FC236}">
                    <a16:creationId xmlns:a16="http://schemas.microsoft.com/office/drawing/2014/main" id="{09CC54D3-82E5-F2F9-9233-942FDC581AE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55857" y="4683771"/>
                <a:ext cx="694328" cy="694328"/>
              </a:xfrm>
              <a:prstGeom prst="rect">
                <a:avLst/>
              </a:prstGeom>
            </p:spPr>
          </p:pic>
          <p:grpSp>
            <p:nvGrpSpPr>
              <p:cNvPr id="101" name="Group 100">
                <a:extLst>
                  <a:ext uri="{FF2B5EF4-FFF2-40B4-BE49-F238E27FC236}">
                    <a16:creationId xmlns:a16="http://schemas.microsoft.com/office/drawing/2014/main" id="{754C7AE3-3AF6-8063-3AEF-E65C6FC2E608}"/>
                  </a:ext>
                </a:extLst>
              </p:cNvPr>
              <p:cNvGrpSpPr/>
              <p:nvPr userDrawn="1"/>
            </p:nvGrpSpPr>
            <p:grpSpPr>
              <a:xfrm flipH="1">
                <a:off x="11008709" y="4817453"/>
                <a:ext cx="416090" cy="400329"/>
                <a:chOff x="7036770" y="1347788"/>
                <a:chExt cx="209550" cy="201612"/>
              </a:xfrm>
              <a:solidFill>
                <a:schemeClr val="tx2"/>
              </a:solidFill>
            </p:grpSpPr>
            <p:sp>
              <p:nvSpPr>
                <p:cNvPr id="102" name="Freeform 54">
                  <a:extLst>
                    <a:ext uri="{FF2B5EF4-FFF2-40B4-BE49-F238E27FC236}">
                      <a16:creationId xmlns:a16="http://schemas.microsoft.com/office/drawing/2014/main" id="{8628976B-CA9A-4F3E-51CE-40C72CD1FF81}"/>
                    </a:ext>
                  </a:extLst>
                </p:cNvPr>
                <p:cNvSpPr>
                  <a:spLocks noEditPoints="1"/>
                </p:cNvSpPr>
                <p:nvPr userDrawn="1"/>
              </p:nvSpPr>
              <p:spPr bwMode="auto">
                <a:xfrm>
                  <a:off x="7138370" y="1463675"/>
                  <a:ext cx="39688" cy="3968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 name="Freeform 55">
                  <a:extLst>
                    <a:ext uri="{FF2B5EF4-FFF2-40B4-BE49-F238E27FC236}">
                      <a16:creationId xmlns:a16="http://schemas.microsoft.com/office/drawing/2014/main" id="{9C71FBC4-C4B1-2ED8-15D4-7F2D56C6EB4C}"/>
                    </a:ext>
                  </a:extLst>
                </p:cNvPr>
                <p:cNvSpPr>
                  <a:spLocks noEditPoints="1"/>
                </p:cNvSpPr>
                <p:nvPr userDrawn="1"/>
              </p:nvSpPr>
              <p:spPr bwMode="auto">
                <a:xfrm>
                  <a:off x="7071695" y="1393825"/>
                  <a:ext cx="174625" cy="155575"/>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 name="Freeform 56">
                  <a:extLst>
                    <a:ext uri="{FF2B5EF4-FFF2-40B4-BE49-F238E27FC236}">
                      <a16:creationId xmlns:a16="http://schemas.microsoft.com/office/drawing/2014/main" id="{CCE22F16-2B19-35EB-7A54-E40E9C893694}"/>
                    </a:ext>
                  </a:extLst>
                </p:cNvPr>
                <p:cNvSpPr>
                  <a:spLocks/>
                </p:cNvSpPr>
                <p:nvPr userDrawn="1"/>
              </p:nvSpPr>
              <p:spPr bwMode="auto">
                <a:xfrm>
                  <a:off x="7036770" y="1347788"/>
                  <a:ext cx="84138" cy="7461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 name="Freeform 57">
                  <a:extLst>
                    <a:ext uri="{FF2B5EF4-FFF2-40B4-BE49-F238E27FC236}">
                      <a16:creationId xmlns:a16="http://schemas.microsoft.com/office/drawing/2014/main" id="{5798B420-84D7-B6E5-1D11-34E8870CFC66}"/>
                    </a:ext>
                  </a:extLst>
                </p:cNvPr>
                <p:cNvSpPr>
                  <a:spLocks/>
                </p:cNvSpPr>
                <p:nvPr userDrawn="1"/>
              </p:nvSpPr>
              <p:spPr bwMode="auto">
                <a:xfrm>
                  <a:off x="7065345" y="1376363"/>
                  <a:ext cx="57150" cy="50800"/>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6" name="Group 85">
              <a:extLst>
                <a:ext uri="{FF2B5EF4-FFF2-40B4-BE49-F238E27FC236}">
                  <a16:creationId xmlns:a16="http://schemas.microsoft.com/office/drawing/2014/main" id="{1BD07244-95EA-7EA9-B581-C8A2F9BBC5DB}"/>
                </a:ext>
              </a:extLst>
            </p:cNvPr>
            <p:cNvGrpSpPr/>
            <p:nvPr userDrawn="1"/>
          </p:nvGrpSpPr>
          <p:grpSpPr>
            <a:xfrm>
              <a:off x="12447736" y="5181361"/>
              <a:ext cx="783829" cy="783829"/>
              <a:chOff x="9872118" y="4598827"/>
              <a:chExt cx="864217" cy="864217"/>
            </a:xfrm>
          </p:grpSpPr>
          <p:pic>
            <p:nvPicPr>
              <p:cNvPr id="87" name="Graphic 63">
                <a:extLst>
                  <a:ext uri="{FF2B5EF4-FFF2-40B4-BE49-F238E27FC236}">
                    <a16:creationId xmlns:a16="http://schemas.microsoft.com/office/drawing/2014/main" id="{05B1BB06-F420-CB9A-CDC4-75FF21E813DC}"/>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72118" y="4598827"/>
                <a:ext cx="864217" cy="864217"/>
              </a:xfrm>
              <a:prstGeom prst="rect">
                <a:avLst/>
              </a:prstGeom>
            </p:spPr>
          </p:pic>
          <p:pic>
            <p:nvPicPr>
              <p:cNvPr id="88" name="Graphic 64">
                <a:extLst>
                  <a:ext uri="{FF2B5EF4-FFF2-40B4-BE49-F238E27FC236}">
                    <a16:creationId xmlns:a16="http://schemas.microsoft.com/office/drawing/2014/main" id="{08831A79-1F23-6C0A-741A-88D33A822A3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57062" y="4683771"/>
                <a:ext cx="694328" cy="694328"/>
              </a:xfrm>
              <a:prstGeom prst="rect">
                <a:avLst/>
              </a:prstGeom>
            </p:spPr>
          </p:pic>
          <p:grpSp>
            <p:nvGrpSpPr>
              <p:cNvPr id="89" name="Group 88">
                <a:extLst>
                  <a:ext uri="{FF2B5EF4-FFF2-40B4-BE49-F238E27FC236}">
                    <a16:creationId xmlns:a16="http://schemas.microsoft.com/office/drawing/2014/main" id="{E573004E-99FC-DAA9-5BAD-CF926FA44EB5}"/>
                  </a:ext>
                </a:extLst>
              </p:cNvPr>
              <p:cNvGrpSpPr/>
              <p:nvPr userDrawn="1"/>
            </p:nvGrpSpPr>
            <p:grpSpPr>
              <a:xfrm flipH="1">
                <a:off x="10094911" y="4794143"/>
                <a:ext cx="412939" cy="419239"/>
                <a:chOff x="6452570" y="1336675"/>
                <a:chExt cx="207963" cy="211138"/>
              </a:xfrm>
              <a:solidFill>
                <a:schemeClr val="bg1"/>
              </a:solidFill>
            </p:grpSpPr>
            <p:sp>
              <p:nvSpPr>
                <p:cNvPr id="90" name="Freeform 45">
                  <a:extLst>
                    <a:ext uri="{FF2B5EF4-FFF2-40B4-BE49-F238E27FC236}">
                      <a16:creationId xmlns:a16="http://schemas.microsoft.com/office/drawing/2014/main" id="{8559D40B-9C4B-1710-BC07-750A9BBC7399}"/>
                    </a:ext>
                  </a:extLst>
                </p:cNvPr>
                <p:cNvSpPr>
                  <a:spLocks/>
                </p:cNvSpPr>
                <p:nvPr userDrawn="1"/>
              </p:nvSpPr>
              <p:spPr bwMode="auto">
                <a:xfrm>
                  <a:off x="654305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1" name="Freeform 46">
                  <a:extLst>
                    <a:ext uri="{FF2B5EF4-FFF2-40B4-BE49-F238E27FC236}">
                      <a16:creationId xmlns:a16="http://schemas.microsoft.com/office/drawing/2014/main" id="{C38E74E2-EB5E-86EF-8493-BD4662D9D164}"/>
                    </a:ext>
                  </a:extLst>
                </p:cNvPr>
                <p:cNvSpPr>
                  <a:spLocks/>
                </p:cNvSpPr>
                <p:nvPr userDrawn="1"/>
              </p:nvSpPr>
              <p:spPr bwMode="auto">
                <a:xfrm>
                  <a:off x="654305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 name="Freeform 47">
                  <a:extLst>
                    <a:ext uri="{FF2B5EF4-FFF2-40B4-BE49-F238E27FC236}">
                      <a16:creationId xmlns:a16="http://schemas.microsoft.com/office/drawing/2014/main" id="{B3201A37-88A2-03FC-E63A-AE846FA31E28}"/>
                    </a:ext>
                  </a:extLst>
                </p:cNvPr>
                <p:cNvSpPr>
                  <a:spLocks/>
                </p:cNvSpPr>
                <p:nvPr userDrawn="1"/>
              </p:nvSpPr>
              <p:spPr bwMode="auto">
                <a:xfrm>
                  <a:off x="657480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3" name="Freeform 48">
                  <a:extLst>
                    <a:ext uri="{FF2B5EF4-FFF2-40B4-BE49-F238E27FC236}">
                      <a16:creationId xmlns:a16="http://schemas.microsoft.com/office/drawing/2014/main" id="{ABB93242-DA85-8F83-2130-246CBC5594FE}"/>
                    </a:ext>
                  </a:extLst>
                </p:cNvPr>
                <p:cNvSpPr>
                  <a:spLocks/>
                </p:cNvSpPr>
                <p:nvPr userDrawn="1"/>
              </p:nvSpPr>
              <p:spPr bwMode="auto">
                <a:xfrm>
                  <a:off x="654305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4" name="Freeform 49">
                  <a:extLst>
                    <a:ext uri="{FF2B5EF4-FFF2-40B4-BE49-F238E27FC236}">
                      <a16:creationId xmlns:a16="http://schemas.microsoft.com/office/drawing/2014/main" id="{1B6C5364-B6ED-F46C-75D3-B8044BD99BDC}"/>
                    </a:ext>
                  </a:extLst>
                </p:cNvPr>
                <p:cNvSpPr>
                  <a:spLocks/>
                </p:cNvSpPr>
                <p:nvPr userDrawn="1"/>
              </p:nvSpPr>
              <p:spPr bwMode="auto">
                <a:xfrm>
                  <a:off x="657480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5" name="Freeform 50">
                  <a:extLst>
                    <a:ext uri="{FF2B5EF4-FFF2-40B4-BE49-F238E27FC236}">
                      <a16:creationId xmlns:a16="http://schemas.microsoft.com/office/drawing/2014/main" id="{6483D145-9AF7-AB58-C749-360A8486C3C1}"/>
                    </a:ext>
                  </a:extLst>
                </p:cNvPr>
                <p:cNvSpPr>
                  <a:spLocks/>
                </p:cNvSpPr>
                <p:nvPr userDrawn="1"/>
              </p:nvSpPr>
              <p:spPr bwMode="auto">
                <a:xfrm>
                  <a:off x="657480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6" name="Freeform 51">
                  <a:extLst>
                    <a:ext uri="{FF2B5EF4-FFF2-40B4-BE49-F238E27FC236}">
                      <a16:creationId xmlns:a16="http://schemas.microsoft.com/office/drawing/2014/main" id="{0D778953-67DE-03A8-87EA-0B17B5C1B3B4}"/>
                    </a:ext>
                  </a:extLst>
                </p:cNvPr>
                <p:cNvSpPr>
                  <a:spLocks noEditPoints="1"/>
                </p:cNvSpPr>
                <p:nvPr userDrawn="1"/>
              </p:nvSpPr>
              <p:spPr bwMode="auto">
                <a:xfrm>
                  <a:off x="6474795" y="1368425"/>
                  <a:ext cx="185738" cy="179388"/>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7" name="Freeform 52">
                  <a:extLst>
                    <a:ext uri="{FF2B5EF4-FFF2-40B4-BE49-F238E27FC236}">
                      <a16:creationId xmlns:a16="http://schemas.microsoft.com/office/drawing/2014/main" id="{3B95D23E-ADF7-1D59-4C45-DD80F7C0D068}"/>
                    </a:ext>
                  </a:extLst>
                </p:cNvPr>
                <p:cNvSpPr>
                  <a:spLocks/>
                </p:cNvSpPr>
                <p:nvPr userDrawn="1"/>
              </p:nvSpPr>
              <p:spPr bwMode="auto">
                <a:xfrm>
                  <a:off x="6452570" y="1336675"/>
                  <a:ext cx="88900" cy="6985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8" name="Freeform 53">
                  <a:extLst>
                    <a:ext uri="{FF2B5EF4-FFF2-40B4-BE49-F238E27FC236}">
                      <a16:creationId xmlns:a16="http://schemas.microsoft.com/office/drawing/2014/main" id="{532A6D22-E3C7-7EB3-0810-383347EFA630}"/>
                    </a:ext>
                  </a:extLst>
                </p:cNvPr>
                <p:cNvSpPr>
                  <a:spLocks/>
                </p:cNvSpPr>
                <p:nvPr userDrawn="1"/>
              </p:nvSpPr>
              <p:spPr bwMode="auto">
                <a:xfrm>
                  <a:off x="6481145" y="1365250"/>
                  <a:ext cx="58738" cy="49213"/>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1" name="Rectangle 226">
            <a:extLst>
              <a:ext uri="{FF2B5EF4-FFF2-40B4-BE49-F238E27FC236}">
                <a16:creationId xmlns:a16="http://schemas.microsoft.com/office/drawing/2014/main" id="{7543CAAA-6F25-49A2-B44A-0CDA9741E0E6}"/>
              </a:ext>
            </a:extLst>
          </p:cNvPr>
          <p:cNvSpPr>
            <a:spLocks noGrp="1" noChangeArrowheads="1"/>
          </p:cNvSpPr>
          <p:nvPr>
            <p:ph type="title" hasCustomPrompt="1"/>
          </p:nvPr>
        </p:nvSpPr>
        <p:spPr bwMode="auto">
          <a:xfrm>
            <a:off x="5402732" y="431801"/>
            <a:ext cx="6196032" cy="888999"/>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35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OVERVIEW</a:t>
            </a:r>
          </a:p>
        </p:txBody>
      </p:sp>
      <p:sp>
        <p:nvSpPr>
          <p:cNvPr id="25" name="Text Placeholder 45">
            <a:extLst>
              <a:ext uri="{FF2B5EF4-FFF2-40B4-BE49-F238E27FC236}">
                <a16:creationId xmlns:a16="http://schemas.microsoft.com/office/drawing/2014/main" id="{94593C39-015D-4277-AF05-46464E652DDF}"/>
              </a:ext>
            </a:extLst>
          </p:cNvPr>
          <p:cNvSpPr>
            <a:spLocks noGrp="1"/>
          </p:cNvSpPr>
          <p:nvPr>
            <p:ph type="body" sz="quarter" idx="10" hasCustomPrompt="1"/>
          </p:nvPr>
        </p:nvSpPr>
        <p:spPr>
          <a:xfrm>
            <a:off x="5402730" y="1470212"/>
            <a:ext cx="6196032" cy="4800935"/>
          </a:xfrm>
        </p:spPr>
        <p:txBody>
          <a:bodyPr/>
          <a:lstStyle>
            <a:lvl1pPr marL="0" indent="0">
              <a:spcBef>
                <a:spcPts val="1200"/>
              </a:spcBef>
              <a:buNone/>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Line item one</a:t>
            </a:r>
          </a:p>
          <a:p>
            <a:pPr lvl="0"/>
            <a:r>
              <a:rPr lang="en-US"/>
              <a:t>Line item two</a:t>
            </a:r>
          </a:p>
          <a:p>
            <a:pPr lvl="0"/>
            <a:r>
              <a:rPr lang="en-US"/>
              <a:t>Line item three</a:t>
            </a:r>
          </a:p>
          <a:p>
            <a:pPr lvl="0"/>
            <a:r>
              <a:rPr lang="en-US"/>
              <a:t>Line item four</a:t>
            </a:r>
          </a:p>
          <a:p>
            <a:pPr lvl="0"/>
            <a:r>
              <a:rPr lang="en-US"/>
              <a:t>Line item five</a:t>
            </a:r>
          </a:p>
          <a:p>
            <a:pPr lvl="0"/>
            <a:r>
              <a:rPr lang="en-US"/>
              <a:t>Line item six</a:t>
            </a:r>
          </a:p>
        </p:txBody>
      </p:sp>
    </p:spTree>
    <p:extLst>
      <p:ext uri="{BB962C8B-B14F-4D97-AF65-F5344CB8AC3E}">
        <p14:creationId xmlns:p14="http://schemas.microsoft.com/office/powerpoint/2010/main" val="38115579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Industrial Large Headline">
    <p:spTree>
      <p:nvGrpSpPr>
        <p:cNvPr id="1" name=""/>
        <p:cNvGrpSpPr/>
        <p:nvPr/>
      </p:nvGrpSpPr>
      <p:grpSpPr>
        <a:xfrm>
          <a:off x="0" y="0"/>
          <a:ext cx="0" cy="0"/>
          <a:chOff x="0" y="0"/>
          <a:chExt cx="0" cy="0"/>
        </a:xfrm>
      </p:grpSpPr>
      <p:pic>
        <p:nvPicPr>
          <p:cNvPr id="21" name="Picture Placeholder 4" descr="A picture containing building, indoor, toy, train&#10;&#10;Description automatically generated">
            <a:extLst>
              <a:ext uri="{FF2B5EF4-FFF2-40B4-BE49-F238E27FC236}">
                <a16:creationId xmlns:a16="http://schemas.microsoft.com/office/drawing/2014/main" id="{73837969-8D79-4D54-80F4-F540E95773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23" name="Rectangle 22">
            <a:extLst>
              <a:ext uri="{FF2B5EF4-FFF2-40B4-BE49-F238E27FC236}">
                <a16:creationId xmlns:a16="http://schemas.microsoft.com/office/drawing/2014/main" id="{20C6F7F7-17BF-482B-BA80-F24629A4A24E}"/>
              </a:ext>
            </a:extLst>
          </p:cNvPr>
          <p:cNvSpPr/>
          <p:nvPr userDrawn="1"/>
        </p:nvSpPr>
        <p:spPr>
          <a:xfrm rot="10800000">
            <a:off x="0" y="79514"/>
            <a:ext cx="4196372"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183140B-A247-4A2B-9D4E-348839DEB103}"/>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D784AD3-2BA5-4E85-98B2-D09F1825163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INTERNAL</a:t>
            </a:r>
          </a:p>
        </p:txBody>
      </p:sp>
      <p:grpSp>
        <p:nvGrpSpPr>
          <p:cNvPr id="25" name="Group 24">
            <a:extLst>
              <a:ext uri="{FF2B5EF4-FFF2-40B4-BE49-F238E27FC236}">
                <a16:creationId xmlns:a16="http://schemas.microsoft.com/office/drawing/2014/main" id="{80B958C5-2B3E-473E-8744-054A7F5304DE}"/>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7C1EB4B-5A45-4466-8072-0645AC92A32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E6AE65A-B4E9-4A34-9C1D-11C90F15FB75}"/>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9E3FC99-0BDE-4CA4-8495-6D512122D32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4576331F-C76A-4EB4-91BB-E020D9D8E24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9AC83E4E-604E-456C-8274-6BBEB5FB5DD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53413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go Slide Vert">
    <p:spTree>
      <p:nvGrpSpPr>
        <p:cNvPr id="1" name=""/>
        <p:cNvGrpSpPr/>
        <p:nvPr/>
      </p:nvGrpSpPr>
      <p:grpSpPr>
        <a:xfrm>
          <a:off x="0" y="0"/>
          <a:ext cx="0" cy="0"/>
          <a:chOff x="0" y="0"/>
          <a:chExt cx="0" cy="0"/>
        </a:xfrm>
      </p:grpSpPr>
      <p:pic>
        <p:nvPicPr>
          <p:cNvPr id="45" name="Graphic 44">
            <a:extLst>
              <a:ext uri="{FF2B5EF4-FFF2-40B4-BE49-F238E27FC236}">
                <a16:creationId xmlns:a16="http://schemas.microsoft.com/office/drawing/2014/main" id="{D06403FE-A5C1-4F8C-9DB3-87AD5BC911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2853" y="1750077"/>
            <a:ext cx="11226294" cy="2461612"/>
          </a:xfrm>
          <a:prstGeom prst="rect">
            <a:avLst/>
          </a:prstGeom>
        </p:spPr>
      </p:pic>
      <p:sp>
        <p:nvSpPr>
          <p:cNvPr id="2" name="Rectangle 1">
            <a:extLst>
              <a:ext uri="{FF2B5EF4-FFF2-40B4-BE49-F238E27FC236}">
                <a16:creationId xmlns:a16="http://schemas.microsoft.com/office/drawing/2014/main" id="{5F1EFAB0-BF7B-486F-9F35-82AD1ED04BF1}"/>
              </a:ext>
            </a:extLst>
          </p:cNvPr>
          <p:cNvSpPr/>
          <p:nvPr userDrawn="1"/>
        </p:nvSpPr>
        <p:spPr>
          <a:xfrm>
            <a:off x="0" y="0"/>
            <a:ext cx="12192000" cy="61066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CB4EE5C-CBF1-48C2-9111-7AF141DC059D}"/>
              </a:ext>
            </a:extLst>
          </p:cNvPr>
          <p:cNvGrpSpPr/>
          <p:nvPr userDrawn="1"/>
        </p:nvGrpSpPr>
        <p:grpSpPr>
          <a:xfrm>
            <a:off x="3751325" y="1373534"/>
            <a:ext cx="4689351" cy="1689100"/>
            <a:chOff x="271463" y="2852738"/>
            <a:chExt cx="3190876" cy="1149350"/>
          </a:xfrm>
        </p:grpSpPr>
        <p:sp>
          <p:nvSpPr>
            <p:cNvPr id="40" name="Freeform 6">
              <a:extLst>
                <a:ext uri="{FF2B5EF4-FFF2-40B4-BE49-F238E27FC236}">
                  <a16:creationId xmlns:a16="http://schemas.microsoft.com/office/drawing/2014/main" id="{80DC613D-8F28-4356-9AE2-4B01CAD6F54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5389CD5-8A7A-4E07-8890-BA09512461C6}"/>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7CD6AE5-1C17-4916-ABDE-B2D11320C0A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985F11E2-F842-41CA-9AF1-5287558B506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0E5ECB3-F85C-46BC-B46B-3B8A9FE93BC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981DB8D8-7921-42FD-BC22-C65AD4B022CA}"/>
              </a:ext>
            </a:extLst>
          </p:cNvPr>
          <p:cNvGrpSpPr/>
          <p:nvPr userDrawn="1"/>
        </p:nvGrpSpPr>
        <p:grpSpPr>
          <a:xfrm>
            <a:off x="3364707" y="3905597"/>
            <a:ext cx="5462587" cy="1034628"/>
            <a:chOff x="4252913" y="4551363"/>
            <a:chExt cx="7040562" cy="1333500"/>
          </a:xfrm>
        </p:grpSpPr>
        <p:sp>
          <p:nvSpPr>
            <p:cNvPr id="5" name="Rectangle 12">
              <a:extLst>
                <a:ext uri="{FF2B5EF4-FFF2-40B4-BE49-F238E27FC236}">
                  <a16:creationId xmlns:a16="http://schemas.microsoft.com/office/drawing/2014/main" id="{00CC96BC-4DA8-479D-87E6-C4E04952DE55}"/>
                </a:ext>
              </a:extLst>
            </p:cNvPr>
            <p:cNvSpPr>
              <a:spLocks noChangeArrowheads="1"/>
            </p:cNvSpPr>
            <p:nvPr userDrawn="1"/>
          </p:nvSpPr>
          <p:spPr bwMode="auto">
            <a:xfrm>
              <a:off x="4252913"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 name="Rectangle 13">
              <a:extLst>
                <a:ext uri="{FF2B5EF4-FFF2-40B4-BE49-F238E27FC236}">
                  <a16:creationId xmlns:a16="http://schemas.microsoft.com/office/drawing/2014/main" id="{6D87A060-163D-464D-9776-AB1C8145BC00}"/>
                </a:ext>
              </a:extLst>
            </p:cNvPr>
            <p:cNvSpPr>
              <a:spLocks noChangeArrowheads="1"/>
            </p:cNvSpPr>
            <p:nvPr userDrawn="1"/>
          </p:nvSpPr>
          <p:spPr bwMode="auto">
            <a:xfrm>
              <a:off x="11264900"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 name="Freeform 14">
              <a:extLst>
                <a:ext uri="{FF2B5EF4-FFF2-40B4-BE49-F238E27FC236}">
                  <a16:creationId xmlns:a16="http://schemas.microsoft.com/office/drawing/2014/main" id="{178870DD-1F10-460E-BF01-C0295B1366F8}"/>
                </a:ext>
              </a:extLst>
            </p:cNvPr>
            <p:cNvSpPr>
              <a:spLocks/>
            </p:cNvSpPr>
            <p:nvPr userDrawn="1"/>
          </p:nvSpPr>
          <p:spPr bwMode="auto">
            <a:xfrm>
              <a:off x="4714875" y="4765676"/>
              <a:ext cx="250825" cy="396875"/>
            </a:xfrm>
            <a:custGeom>
              <a:avLst/>
              <a:gdLst>
                <a:gd name="T0" fmla="*/ 88 w 158"/>
                <a:gd name="T1" fmla="*/ 0 h 250"/>
                <a:gd name="T2" fmla="*/ 114 w 158"/>
                <a:gd name="T3" fmla="*/ 3 h 250"/>
                <a:gd name="T4" fmla="*/ 137 w 158"/>
                <a:gd name="T5" fmla="*/ 10 h 250"/>
                <a:gd name="T6" fmla="*/ 156 w 158"/>
                <a:gd name="T7" fmla="*/ 26 h 250"/>
                <a:gd name="T8" fmla="*/ 130 w 158"/>
                <a:gd name="T9" fmla="*/ 52 h 250"/>
                <a:gd name="T10" fmla="*/ 114 w 158"/>
                <a:gd name="T11" fmla="*/ 35 h 250"/>
                <a:gd name="T12" fmla="*/ 88 w 158"/>
                <a:gd name="T13" fmla="*/ 31 h 250"/>
                <a:gd name="T14" fmla="*/ 65 w 158"/>
                <a:gd name="T15" fmla="*/ 33 h 250"/>
                <a:gd name="T16" fmla="*/ 51 w 158"/>
                <a:gd name="T17" fmla="*/ 42 h 250"/>
                <a:gd name="T18" fmla="*/ 44 w 158"/>
                <a:gd name="T19" fmla="*/ 54 h 250"/>
                <a:gd name="T20" fmla="*/ 41 w 158"/>
                <a:gd name="T21" fmla="*/ 66 h 250"/>
                <a:gd name="T22" fmla="*/ 46 w 158"/>
                <a:gd name="T23" fmla="*/ 84 h 250"/>
                <a:gd name="T24" fmla="*/ 55 w 158"/>
                <a:gd name="T25" fmla="*/ 94 h 250"/>
                <a:gd name="T26" fmla="*/ 72 w 158"/>
                <a:gd name="T27" fmla="*/ 103 h 250"/>
                <a:gd name="T28" fmla="*/ 90 w 158"/>
                <a:gd name="T29" fmla="*/ 110 h 250"/>
                <a:gd name="T30" fmla="*/ 109 w 158"/>
                <a:gd name="T31" fmla="*/ 115 h 250"/>
                <a:gd name="T32" fmla="*/ 128 w 158"/>
                <a:gd name="T33" fmla="*/ 124 h 250"/>
                <a:gd name="T34" fmla="*/ 144 w 158"/>
                <a:gd name="T35" fmla="*/ 136 h 250"/>
                <a:gd name="T36" fmla="*/ 156 w 158"/>
                <a:gd name="T37" fmla="*/ 152 h 250"/>
                <a:gd name="T38" fmla="*/ 158 w 158"/>
                <a:gd name="T39" fmla="*/ 178 h 250"/>
                <a:gd name="T40" fmla="*/ 156 w 158"/>
                <a:gd name="T41" fmla="*/ 203 h 250"/>
                <a:gd name="T42" fmla="*/ 144 w 158"/>
                <a:gd name="T43" fmla="*/ 222 h 250"/>
                <a:gd name="T44" fmla="*/ 125 w 158"/>
                <a:gd name="T45" fmla="*/ 238 h 250"/>
                <a:gd name="T46" fmla="*/ 102 w 158"/>
                <a:gd name="T47" fmla="*/ 248 h 250"/>
                <a:gd name="T48" fmla="*/ 76 w 158"/>
                <a:gd name="T49" fmla="*/ 250 h 250"/>
                <a:gd name="T50" fmla="*/ 46 w 158"/>
                <a:gd name="T51" fmla="*/ 248 h 250"/>
                <a:gd name="T52" fmla="*/ 21 w 158"/>
                <a:gd name="T53" fmla="*/ 236 h 250"/>
                <a:gd name="T54" fmla="*/ 0 w 158"/>
                <a:gd name="T55" fmla="*/ 217 h 250"/>
                <a:gd name="T56" fmla="*/ 28 w 158"/>
                <a:gd name="T57" fmla="*/ 194 h 250"/>
                <a:gd name="T58" fmla="*/ 41 w 158"/>
                <a:gd name="T59" fmla="*/ 210 h 250"/>
                <a:gd name="T60" fmla="*/ 58 w 158"/>
                <a:gd name="T61" fmla="*/ 217 h 250"/>
                <a:gd name="T62" fmla="*/ 76 w 158"/>
                <a:gd name="T63" fmla="*/ 220 h 250"/>
                <a:gd name="T64" fmla="*/ 93 w 158"/>
                <a:gd name="T65" fmla="*/ 217 h 250"/>
                <a:gd name="T66" fmla="*/ 109 w 158"/>
                <a:gd name="T67" fmla="*/ 210 h 250"/>
                <a:gd name="T68" fmla="*/ 121 w 158"/>
                <a:gd name="T69" fmla="*/ 199 h 250"/>
                <a:gd name="T70" fmla="*/ 125 w 158"/>
                <a:gd name="T71" fmla="*/ 180 h 250"/>
                <a:gd name="T72" fmla="*/ 121 w 158"/>
                <a:gd name="T73" fmla="*/ 166 h 250"/>
                <a:gd name="T74" fmla="*/ 109 w 158"/>
                <a:gd name="T75" fmla="*/ 154 h 250"/>
                <a:gd name="T76" fmla="*/ 95 w 158"/>
                <a:gd name="T77" fmla="*/ 147 h 250"/>
                <a:gd name="T78" fmla="*/ 76 w 158"/>
                <a:gd name="T79" fmla="*/ 140 h 250"/>
                <a:gd name="T80" fmla="*/ 55 w 158"/>
                <a:gd name="T81" fmla="*/ 133 h 250"/>
                <a:gd name="T82" fmla="*/ 37 w 158"/>
                <a:gd name="T83" fmla="*/ 126 h 250"/>
                <a:gd name="T84" fmla="*/ 23 w 158"/>
                <a:gd name="T85" fmla="*/ 112 h 250"/>
                <a:gd name="T86" fmla="*/ 11 w 158"/>
                <a:gd name="T87" fmla="*/ 94 h 250"/>
                <a:gd name="T88" fmla="*/ 7 w 158"/>
                <a:gd name="T89" fmla="*/ 66 h 250"/>
                <a:gd name="T90" fmla="*/ 9 w 158"/>
                <a:gd name="T91" fmla="*/ 49 h 250"/>
                <a:gd name="T92" fmla="*/ 18 w 158"/>
                <a:gd name="T93" fmla="*/ 31 h 250"/>
                <a:gd name="T94" fmla="*/ 35 w 158"/>
                <a:gd name="T95" fmla="*/ 14 h 250"/>
                <a:gd name="T96" fmla="*/ 58 w 158"/>
                <a:gd name="T97" fmla="*/ 3 h 250"/>
                <a:gd name="T98" fmla="*/ 88 w 158"/>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50">
                  <a:moveTo>
                    <a:pt x="88" y="0"/>
                  </a:moveTo>
                  <a:lnTo>
                    <a:pt x="114" y="3"/>
                  </a:lnTo>
                  <a:lnTo>
                    <a:pt x="137" y="10"/>
                  </a:lnTo>
                  <a:lnTo>
                    <a:pt x="156" y="26"/>
                  </a:lnTo>
                  <a:lnTo>
                    <a:pt x="130" y="52"/>
                  </a:lnTo>
                  <a:lnTo>
                    <a:pt x="114" y="35"/>
                  </a:lnTo>
                  <a:lnTo>
                    <a:pt x="88" y="31"/>
                  </a:lnTo>
                  <a:lnTo>
                    <a:pt x="65" y="33"/>
                  </a:lnTo>
                  <a:lnTo>
                    <a:pt x="51" y="42"/>
                  </a:lnTo>
                  <a:lnTo>
                    <a:pt x="44" y="54"/>
                  </a:lnTo>
                  <a:lnTo>
                    <a:pt x="41" y="66"/>
                  </a:lnTo>
                  <a:lnTo>
                    <a:pt x="46" y="84"/>
                  </a:lnTo>
                  <a:lnTo>
                    <a:pt x="55" y="94"/>
                  </a:lnTo>
                  <a:lnTo>
                    <a:pt x="72" y="103"/>
                  </a:lnTo>
                  <a:lnTo>
                    <a:pt x="90" y="110"/>
                  </a:lnTo>
                  <a:lnTo>
                    <a:pt x="109" y="115"/>
                  </a:lnTo>
                  <a:lnTo>
                    <a:pt x="128" y="124"/>
                  </a:lnTo>
                  <a:lnTo>
                    <a:pt x="144" y="136"/>
                  </a:lnTo>
                  <a:lnTo>
                    <a:pt x="156" y="152"/>
                  </a:lnTo>
                  <a:lnTo>
                    <a:pt x="158" y="178"/>
                  </a:lnTo>
                  <a:lnTo>
                    <a:pt x="156" y="203"/>
                  </a:lnTo>
                  <a:lnTo>
                    <a:pt x="144" y="222"/>
                  </a:lnTo>
                  <a:lnTo>
                    <a:pt x="125" y="238"/>
                  </a:lnTo>
                  <a:lnTo>
                    <a:pt x="102" y="248"/>
                  </a:lnTo>
                  <a:lnTo>
                    <a:pt x="76" y="250"/>
                  </a:lnTo>
                  <a:lnTo>
                    <a:pt x="46" y="248"/>
                  </a:lnTo>
                  <a:lnTo>
                    <a:pt x="21" y="236"/>
                  </a:lnTo>
                  <a:lnTo>
                    <a:pt x="0" y="217"/>
                  </a:lnTo>
                  <a:lnTo>
                    <a:pt x="28" y="194"/>
                  </a:lnTo>
                  <a:lnTo>
                    <a:pt x="41" y="210"/>
                  </a:lnTo>
                  <a:lnTo>
                    <a:pt x="58" y="217"/>
                  </a:lnTo>
                  <a:lnTo>
                    <a:pt x="76" y="220"/>
                  </a:lnTo>
                  <a:lnTo>
                    <a:pt x="93" y="217"/>
                  </a:lnTo>
                  <a:lnTo>
                    <a:pt x="109" y="210"/>
                  </a:lnTo>
                  <a:lnTo>
                    <a:pt x="121" y="199"/>
                  </a:lnTo>
                  <a:lnTo>
                    <a:pt x="125" y="180"/>
                  </a:lnTo>
                  <a:lnTo>
                    <a:pt x="121" y="166"/>
                  </a:lnTo>
                  <a:lnTo>
                    <a:pt x="109" y="154"/>
                  </a:lnTo>
                  <a:lnTo>
                    <a:pt x="95" y="147"/>
                  </a:lnTo>
                  <a:lnTo>
                    <a:pt x="76" y="140"/>
                  </a:lnTo>
                  <a:lnTo>
                    <a:pt x="55" y="133"/>
                  </a:lnTo>
                  <a:lnTo>
                    <a:pt x="37" y="126"/>
                  </a:lnTo>
                  <a:lnTo>
                    <a:pt x="23" y="112"/>
                  </a:lnTo>
                  <a:lnTo>
                    <a:pt x="11" y="94"/>
                  </a:lnTo>
                  <a:lnTo>
                    <a:pt x="7" y="66"/>
                  </a:lnTo>
                  <a:lnTo>
                    <a:pt x="9" y="49"/>
                  </a:lnTo>
                  <a:lnTo>
                    <a:pt x="18" y="31"/>
                  </a:lnTo>
                  <a:lnTo>
                    <a:pt x="35" y="14"/>
                  </a:lnTo>
                  <a:lnTo>
                    <a:pt x="58" y="3"/>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 name="Freeform 15">
              <a:extLst>
                <a:ext uri="{FF2B5EF4-FFF2-40B4-BE49-F238E27FC236}">
                  <a16:creationId xmlns:a16="http://schemas.microsoft.com/office/drawing/2014/main" id="{F79E3EF8-75A2-4972-91E3-048106FE4E33}"/>
                </a:ext>
              </a:extLst>
            </p:cNvPr>
            <p:cNvSpPr>
              <a:spLocks/>
            </p:cNvSpPr>
            <p:nvPr userDrawn="1"/>
          </p:nvSpPr>
          <p:spPr bwMode="auto">
            <a:xfrm>
              <a:off x="5043488" y="4773613"/>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3 h 240"/>
                <a:gd name="T10" fmla="*/ 146 w 160"/>
                <a:gd name="T11" fmla="*/ 103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3"/>
                  </a:lnTo>
                  <a:lnTo>
                    <a:pt x="146" y="103"/>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16">
              <a:extLst>
                <a:ext uri="{FF2B5EF4-FFF2-40B4-BE49-F238E27FC236}">
                  <a16:creationId xmlns:a16="http://schemas.microsoft.com/office/drawing/2014/main" id="{67DD1A5C-D1B9-46AF-924C-131E9060ABBA}"/>
                </a:ext>
              </a:extLst>
            </p:cNvPr>
            <p:cNvSpPr>
              <a:spLocks/>
            </p:cNvSpPr>
            <p:nvPr userDrawn="1"/>
          </p:nvSpPr>
          <p:spPr bwMode="auto">
            <a:xfrm>
              <a:off x="5335588" y="4765676"/>
              <a:ext cx="339725" cy="396875"/>
            </a:xfrm>
            <a:custGeom>
              <a:avLst/>
              <a:gdLst>
                <a:gd name="T0" fmla="*/ 125 w 214"/>
                <a:gd name="T1" fmla="*/ 0 h 250"/>
                <a:gd name="T2" fmla="*/ 156 w 214"/>
                <a:gd name="T3" fmla="*/ 3 h 250"/>
                <a:gd name="T4" fmla="*/ 186 w 214"/>
                <a:gd name="T5" fmla="*/ 17 h 250"/>
                <a:gd name="T6" fmla="*/ 209 w 214"/>
                <a:gd name="T7" fmla="*/ 38 h 250"/>
                <a:gd name="T8" fmla="*/ 181 w 214"/>
                <a:gd name="T9" fmla="*/ 56 h 250"/>
                <a:gd name="T10" fmla="*/ 165 w 214"/>
                <a:gd name="T11" fmla="*/ 42 h 250"/>
                <a:gd name="T12" fmla="*/ 146 w 214"/>
                <a:gd name="T13" fmla="*/ 33 h 250"/>
                <a:gd name="T14" fmla="*/ 123 w 214"/>
                <a:gd name="T15" fmla="*/ 31 h 250"/>
                <a:gd name="T16" fmla="*/ 95 w 214"/>
                <a:gd name="T17" fmla="*/ 35 h 250"/>
                <a:gd name="T18" fmla="*/ 69 w 214"/>
                <a:gd name="T19" fmla="*/ 49 h 250"/>
                <a:gd name="T20" fmla="*/ 51 w 214"/>
                <a:gd name="T21" fmla="*/ 70 h 250"/>
                <a:gd name="T22" fmla="*/ 39 w 214"/>
                <a:gd name="T23" fmla="*/ 96 h 250"/>
                <a:gd name="T24" fmla="*/ 34 w 214"/>
                <a:gd name="T25" fmla="*/ 126 h 250"/>
                <a:gd name="T26" fmla="*/ 39 w 214"/>
                <a:gd name="T27" fmla="*/ 157 h 250"/>
                <a:gd name="T28" fmla="*/ 51 w 214"/>
                <a:gd name="T29" fmla="*/ 182 h 250"/>
                <a:gd name="T30" fmla="*/ 69 w 214"/>
                <a:gd name="T31" fmla="*/ 201 h 250"/>
                <a:gd name="T32" fmla="*/ 93 w 214"/>
                <a:gd name="T33" fmla="*/ 215 h 250"/>
                <a:gd name="T34" fmla="*/ 123 w 214"/>
                <a:gd name="T35" fmla="*/ 220 h 250"/>
                <a:gd name="T36" fmla="*/ 149 w 214"/>
                <a:gd name="T37" fmla="*/ 217 h 250"/>
                <a:gd name="T38" fmla="*/ 169 w 214"/>
                <a:gd name="T39" fmla="*/ 206 h 250"/>
                <a:gd name="T40" fmla="*/ 186 w 214"/>
                <a:gd name="T41" fmla="*/ 189 h 250"/>
                <a:gd name="T42" fmla="*/ 214 w 214"/>
                <a:gd name="T43" fmla="*/ 208 h 250"/>
                <a:gd name="T44" fmla="*/ 207 w 214"/>
                <a:gd name="T45" fmla="*/ 217 h 250"/>
                <a:gd name="T46" fmla="*/ 195 w 214"/>
                <a:gd name="T47" fmla="*/ 229 h 250"/>
                <a:gd name="T48" fmla="*/ 176 w 214"/>
                <a:gd name="T49" fmla="*/ 238 h 250"/>
                <a:gd name="T50" fmla="*/ 153 w 214"/>
                <a:gd name="T51" fmla="*/ 248 h 250"/>
                <a:gd name="T52" fmla="*/ 123 w 214"/>
                <a:gd name="T53" fmla="*/ 250 h 250"/>
                <a:gd name="T54" fmla="*/ 88 w 214"/>
                <a:gd name="T55" fmla="*/ 245 h 250"/>
                <a:gd name="T56" fmla="*/ 58 w 214"/>
                <a:gd name="T57" fmla="*/ 231 h 250"/>
                <a:gd name="T58" fmla="*/ 32 w 214"/>
                <a:gd name="T59" fmla="*/ 213 h 250"/>
                <a:gd name="T60" fmla="*/ 16 w 214"/>
                <a:gd name="T61" fmla="*/ 187 h 250"/>
                <a:gd name="T62" fmla="*/ 4 w 214"/>
                <a:gd name="T63" fmla="*/ 157 h 250"/>
                <a:gd name="T64" fmla="*/ 0 w 214"/>
                <a:gd name="T65" fmla="*/ 126 h 250"/>
                <a:gd name="T66" fmla="*/ 7 w 214"/>
                <a:gd name="T67" fmla="*/ 84 h 250"/>
                <a:gd name="T68" fmla="*/ 23 w 214"/>
                <a:gd name="T69" fmla="*/ 49 h 250"/>
                <a:gd name="T70" fmla="*/ 48 w 214"/>
                <a:gd name="T71" fmla="*/ 24 h 250"/>
                <a:gd name="T72" fmla="*/ 83 w 214"/>
                <a:gd name="T73" fmla="*/ 5 h 250"/>
                <a:gd name="T74" fmla="*/ 125 w 214"/>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50">
                  <a:moveTo>
                    <a:pt x="125" y="0"/>
                  </a:moveTo>
                  <a:lnTo>
                    <a:pt x="156" y="3"/>
                  </a:lnTo>
                  <a:lnTo>
                    <a:pt x="186" y="17"/>
                  </a:lnTo>
                  <a:lnTo>
                    <a:pt x="209" y="38"/>
                  </a:lnTo>
                  <a:lnTo>
                    <a:pt x="181" y="56"/>
                  </a:lnTo>
                  <a:lnTo>
                    <a:pt x="165" y="42"/>
                  </a:lnTo>
                  <a:lnTo>
                    <a:pt x="146" y="33"/>
                  </a:lnTo>
                  <a:lnTo>
                    <a:pt x="123" y="31"/>
                  </a:lnTo>
                  <a:lnTo>
                    <a:pt x="95" y="35"/>
                  </a:lnTo>
                  <a:lnTo>
                    <a:pt x="69" y="49"/>
                  </a:lnTo>
                  <a:lnTo>
                    <a:pt x="51" y="70"/>
                  </a:lnTo>
                  <a:lnTo>
                    <a:pt x="39" y="96"/>
                  </a:lnTo>
                  <a:lnTo>
                    <a:pt x="34" y="126"/>
                  </a:lnTo>
                  <a:lnTo>
                    <a:pt x="39" y="157"/>
                  </a:lnTo>
                  <a:lnTo>
                    <a:pt x="51" y="182"/>
                  </a:lnTo>
                  <a:lnTo>
                    <a:pt x="69" y="201"/>
                  </a:lnTo>
                  <a:lnTo>
                    <a:pt x="93" y="215"/>
                  </a:lnTo>
                  <a:lnTo>
                    <a:pt x="123" y="220"/>
                  </a:lnTo>
                  <a:lnTo>
                    <a:pt x="149" y="217"/>
                  </a:lnTo>
                  <a:lnTo>
                    <a:pt x="169" y="206"/>
                  </a:lnTo>
                  <a:lnTo>
                    <a:pt x="186" y="189"/>
                  </a:lnTo>
                  <a:lnTo>
                    <a:pt x="214" y="208"/>
                  </a:lnTo>
                  <a:lnTo>
                    <a:pt x="207" y="217"/>
                  </a:lnTo>
                  <a:lnTo>
                    <a:pt x="195" y="229"/>
                  </a:lnTo>
                  <a:lnTo>
                    <a:pt x="176" y="238"/>
                  </a:lnTo>
                  <a:lnTo>
                    <a:pt x="153" y="248"/>
                  </a:lnTo>
                  <a:lnTo>
                    <a:pt x="123" y="250"/>
                  </a:lnTo>
                  <a:lnTo>
                    <a:pt x="88" y="245"/>
                  </a:lnTo>
                  <a:lnTo>
                    <a:pt x="58" y="231"/>
                  </a:lnTo>
                  <a:lnTo>
                    <a:pt x="32" y="213"/>
                  </a:lnTo>
                  <a:lnTo>
                    <a:pt x="16" y="187"/>
                  </a:lnTo>
                  <a:lnTo>
                    <a:pt x="4" y="157"/>
                  </a:lnTo>
                  <a:lnTo>
                    <a:pt x="0" y="126"/>
                  </a:lnTo>
                  <a:lnTo>
                    <a:pt x="7" y="84"/>
                  </a:lnTo>
                  <a:lnTo>
                    <a:pt x="23" y="49"/>
                  </a:lnTo>
                  <a:lnTo>
                    <a:pt x="48" y="24"/>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17">
              <a:extLst>
                <a:ext uri="{FF2B5EF4-FFF2-40B4-BE49-F238E27FC236}">
                  <a16:creationId xmlns:a16="http://schemas.microsoft.com/office/drawing/2014/main" id="{8DD091C3-AD23-4B73-B114-AAB4BAB7A46B}"/>
                </a:ext>
              </a:extLst>
            </p:cNvPr>
            <p:cNvSpPr>
              <a:spLocks/>
            </p:cNvSpPr>
            <p:nvPr userDrawn="1"/>
          </p:nvSpPr>
          <p:spPr bwMode="auto">
            <a:xfrm>
              <a:off x="5719763" y="4773613"/>
              <a:ext cx="290513" cy="388938"/>
            </a:xfrm>
            <a:custGeom>
              <a:avLst/>
              <a:gdLst>
                <a:gd name="T0" fmla="*/ 0 w 183"/>
                <a:gd name="T1" fmla="*/ 0 h 245"/>
                <a:gd name="T2" fmla="*/ 32 w 183"/>
                <a:gd name="T3" fmla="*/ 0 h 245"/>
                <a:gd name="T4" fmla="*/ 32 w 183"/>
                <a:gd name="T5" fmla="*/ 147 h 245"/>
                <a:gd name="T6" fmla="*/ 35 w 183"/>
                <a:gd name="T7" fmla="*/ 166 h 245"/>
                <a:gd name="T8" fmla="*/ 39 w 183"/>
                <a:gd name="T9" fmla="*/ 184 h 245"/>
                <a:gd name="T10" fmla="*/ 51 w 183"/>
                <a:gd name="T11" fmla="*/ 201 h 245"/>
                <a:gd name="T12" fmla="*/ 67 w 183"/>
                <a:gd name="T13" fmla="*/ 212 h 245"/>
                <a:gd name="T14" fmla="*/ 93 w 183"/>
                <a:gd name="T15" fmla="*/ 215 h 245"/>
                <a:gd name="T16" fmla="*/ 116 w 183"/>
                <a:gd name="T17" fmla="*/ 212 h 245"/>
                <a:gd name="T18" fmla="*/ 132 w 183"/>
                <a:gd name="T19" fmla="*/ 201 h 245"/>
                <a:gd name="T20" fmla="*/ 144 w 183"/>
                <a:gd name="T21" fmla="*/ 184 h 245"/>
                <a:gd name="T22" fmla="*/ 151 w 183"/>
                <a:gd name="T23" fmla="*/ 166 h 245"/>
                <a:gd name="T24" fmla="*/ 151 w 183"/>
                <a:gd name="T25" fmla="*/ 147 h 245"/>
                <a:gd name="T26" fmla="*/ 151 w 183"/>
                <a:gd name="T27" fmla="*/ 0 h 245"/>
                <a:gd name="T28" fmla="*/ 183 w 183"/>
                <a:gd name="T29" fmla="*/ 0 h 245"/>
                <a:gd name="T30" fmla="*/ 183 w 183"/>
                <a:gd name="T31" fmla="*/ 152 h 245"/>
                <a:gd name="T32" fmla="*/ 179 w 183"/>
                <a:gd name="T33" fmla="*/ 184 h 245"/>
                <a:gd name="T34" fmla="*/ 167 w 183"/>
                <a:gd name="T35" fmla="*/ 210 h 245"/>
                <a:gd name="T36" fmla="*/ 146 w 183"/>
                <a:gd name="T37" fmla="*/ 229 h 245"/>
                <a:gd name="T38" fmla="*/ 121 w 183"/>
                <a:gd name="T39" fmla="*/ 240 h 245"/>
                <a:gd name="T40" fmla="*/ 93 w 183"/>
                <a:gd name="T41" fmla="*/ 245 h 245"/>
                <a:gd name="T42" fmla="*/ 62 w 183"/>
                <a:gd name="T43" fmla="*/ 240 h 245"/>
                <a:gd name="T44" fmla="*/ 37 w 183"/>
                <a:gd name="T45" fmla="*/ 229 h 245"/>
                <a:gd name="T46" fmla="*/ 16 w 183"/>
                <a:gd name="T47" fmla="*/ 210 h 245"/>
                <a:gd name="T48" fmla="*/ 4 w 183"/>
                <a:gd name="T49" fmla="*/ 184 h 245"/>
                <a:gd name="T50" fmla="*/ 0 w 183"/>
                <a:gd name="T51" fmla="*/ 152 h 245"/>
                <a:gd name="T52" fmla="*/ 0 w 183"/>
                <a:gd name="T5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5">
                  <a:moveTo>
                    <a:pt x="0" y="0"/>
                  </a:moveTo>
                  <a:lnTo>
                    <a:pt x="32" y="0"/>
                  </a:lnTo>
                  <a:lnTo>
                    <a:pt x="32" y="147"/>
                  </a:lnTo>
                  <a:lnTo>
                    <a:pt x="35" y="166"/>
                  </a:lnTo>
                  <a:lnTo>
                    <a:pt x="39" y="184"/>
                  </a:lnTo>
                  <a:lnTo>
                    <a:pt x="51" y="201"/>
                  </a:lnTo>
                  <a:lnTo>
                    <a:pt x="67" y="212"/>
                  </a:lnTo>
                  <a:lnTo>
                    <a:pt x="93" y="215"/>
                  </a:lnTo>
                  <a:lnTo>
                    <a:pt x="116" y="212"/>
                  </a:lnTo>
                  <a:lnTo>
                    <a:pt x="132" y="201"/>
                  </a:lnTo>
                  <a:lnTo>
                    <a:pt x="144" y="184"/>
                  </a:lnTo>
                  <a:lnTo>
                    <a:pt x="151" y="166"/>
                  </a:lnTo>
                  <a:lnTo>
                    <a:pt x="151" y="147"/>
                  </a:lnTo>
                  <a:lnTo>
                    <a:pt x="151" y="0"/>
                  </a:lnTo>
                  <a:lnTo>
                    <a:pt x="183" y="0"/>
                  </a:lnTo>
                  <a:lnTo>
                    <a:pt x="183" y="152"/>
                  </a:lnTo>
                  <a:lnTo>
                    <a:pt x="179" y="184"/>
                  </a:lnTo>
                  <a:lnTo>
                    <a:pt x="167" y="210"/>
                  </a:lnTo>
                  <a:lnTo>
                    <a:pt x="146" y="229"/>
                  </a:lnTo>
                  <a:lnTo>
                    <a:pt x="121" y="240"/>
                  </a:lnTo>
                  <a:lnTo>
                    <a:pt x="93" y="245"/>
                  </a:lnTo>
                  <a:lnTo>
                    <a:pt x="62" y="240"/>
                  </a:lnTo>
                  <a:lnTo>
                    <a:pt x="37" y="229"/>
                  </a:lnTo>
                  <a:lnTo>
                    <a:pt x="16" y="210"/>
                  </a:lnTo>
                  <a:lnTo>
                    <a:pt x="4" y="184"/>
                  </a:lnTo>
                  <a:lnTo>
                    <a:pt x="0" y="15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8">
              <a:extLst>
                <a:ext uri="{FF2B5EF4-FFF2-40B4-BE49-F238E27FC236}">
                  <a16:creationId xmlns:a16="http://schemas.microsoft.com/office/drawing/2014/main" id="{10EEE44F-F515-49DE-81E8-EF93A352EB88}"/>
                </a:ext>
              </a:extLst>
            </p:cNvPr>
            <p:cNvSpPr>
              <a:spLocks noEditPoints="1"/>
            </p:cNvSpPr>
            <p:nvPr userDrawn="1"/>
          </p:nvSpPr>
          <p:spPr bwMode="auto">
            <a:xfrm>
              <a:off x="6103938" y="4773613"/>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3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10 h 240"/>
                <a:gd name="T48" fmla="*/ 125 w 170"/>
                <a:gd name="T49" fmla="*/ 124 h 240"/>
                <a:gd name="T50" fmla="*/ 102 w 170"/>
                <a:gd name="T51" fmla="*/ 131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3"/>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10"/>
                  </a:lnTo>
                  <a:lnTo>
                    <a:pt x="125" y="124"/>
                  </a:lnTo>
                  <a:lnTo>
                    <a:pt x="102" y="131"/>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19">
              <a:extLst>
                <a:ext uri="{FF2B5EF4-FFF2-40B4-BE49-F238E27FC236}">
                  <a16:creationId xmlns:a16="http://schemas.microsoft.com/office/drawing/2014/main" id="{2348254D-B6B2-402C-86F4-3FEFA3F11BB7}"/>
                </a:ext>
              </a:extLst>
            </p:cNvPr>
            <p:cNvSpPr>
              <a:spLocks/>
            </p:cNvSpPr>
            <p:nvPr userDrawn="1"/>
          </p:nvSpPr>
          <p:spPr bwMode="auto">
            <a:xfrm>
              <a:off x="6427788" y="4773613"/>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3 h 240"/>
                <a:gd name="T10" fmla="*/ 147 w 161"/>
                <a:gd name="T11" fmla="*/ 103 h 240"/>
                <a:gd name="T12" fmla="*/ 147 w 161"/>
                <a:gd name="T13" fmla="*/ 133 h 240"/>
                <a:gd name="T14" fmla="*/ 33 w 161"/>
                <a:gd name="T15" fmla="*/ 133 h 240"/>
                <a:gd name="T16" fmla="*/ 33 w 161"/>
                <a:gd name="T17" fmla="*/ 210 h 240"/>
                <a:gd name="T18" fmla="*/ 161 w 161"/>
                <a:gd name="T19" fmla="*/ 210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3"/>
                  </a:lnTo>
                  <a:lnTo>
                    <a:pt x="147" y="103"/>
                  </a:lnTo>
                  <a:lnTo>
                    <a:pt x="147" y="133"/>
                  </a:lnTo>
                  <a:lnTo>
                    <a:pt x="33" y="133"/>
                  </a:lnTo>
                  <a:lnTo>
                    <a:pt x="33" y="210"/>
                  </a:lnTo>
                  <a:lnTo>
                    <a:pt x="161" y="210"/>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0">
              <a:extLst>
                <a:ext uri="{FF2B5EF4-FFF2-40B4-BE49-F238E27FC236}">
                  <a16:creationId xmlns:a16="http://schemas.microsoft.com/office/drawing/2014/main" id="{08DE6A05-C7BC-441B-ACBB-A718E14E94E7}"/>
                </a:ext>
              </a:extLst>
            </p:cNvPr>
            <p:cNvSpPr>
              <a:spLocks/>
            </p:cNvSpPr>
            <p:nvPr userDrawn="1"/>
          </p:nvSpPr>
          <p:spPr bwMode="auto">
            <a:xfrm>
              <a:off x="6883400" y="4765676"/>
              <a:ext cx="334963" cy="396875"/>
            </a:xfrm>
            <a:custGeom>
              <a:avLst/>
              <a:gdLst>
                <a:gd name="T0" fmla="*/ 123 w 211"/>
                <a:gd name="T1" fmla="*/ 0 h 250"/>
                <a:gd name="T2" fmla="*/ 156 w 211"/>
                <a:gd name="T3" fmla="*/ 3 h 250"/>
                <a:gd name="T4" fmla="*/ 184 w 211"/>
                <a:gd name="T5" fmla="*/ 17 h 250"/>
                <a:gd name="T6" fmla="*/ 207 w 211"/>
                <a:gd name="T7" fmla="*/ 38 h 250"/>
                <a:gd name="T8" fmla="*/ 181 w 211"/>
                <a:gd name="T9" fmla="*/ 56 h 250"/>
                <a:gd name="T10" fmla="*/ 165 w 211"/>
                <a:gd name="T11" fmla="*/ 42 h 250"/>
                <a:gd name="T12" fmla="*/ 144 w 211"/>
                <a:gd name="T13" fmla="*/ 33 h 250"/>
                <a:gd name="T14" fmla="*/ 123 w 211"/>
                <a:gd name="T15" fmla="*/ 31 h 250"/>
                <a:gd name="T16" fmla="*/ 93 w 211"/>
                <a:gd name="T17" fmla="*/ 35 h 250"/>
                <a:gd name="T18" fmla="*/ 67 w 211"/>
                <a:gd name="T19" fmla="*/ 49 h 250"/>
                <a:gd name="T20" fmla="*/ 49 w 211"/>
                <a:gd name="T21" fmla="*/ 70 h 250"/>
                <a:gd name="T22" fmla="*/ 37 w 211"/>
                <a:gd name="T23" fmla="*/ 96 h 250"/>
                <a:gd name="T24" fmla="*/ 35 w 211"/>
                <a:gd name="T25" fmla="*/ 126 h 250"/>
                <a:gd name="T26" fmla="*/ 37 w 211"/>
                <a:gd name="T27" fmla="*/ 157 h 250"/>
                <a:gd name="T28" fmla="*/ 49 w 211"/>
                <a:gd name="T29" fmla="*/ 182 h 250"/>
                <a:gd name="T30" fmla="*/ 67 w 211"/>
                <a:gd name="T31" fmla="*/ 201 h 250"/>
                <a:gd name="T32" fmla="*/ 93 w 211"/>
                <a:gd name="T33" fmla="*/ 215 h 250"/>
                <a:gd name="T34" fmla="*/ 123 w 211"/>
                <a:gd name="T35" fmla="*/ 220 h 250"/>
                <a:gd name="T36" fmla="*/ 149 w 211"/>
                <a:gd name="T37" fmla="*/ 217 h 250"/>
                <a:gd name="T38" fmla="*/ 170 w 211"/>
                <a:gd name="T39" fmla="*/ 206 h 250"/>
                <a:gd name="T40" fmla="*/ 186 w 211"/>
                <a:gd name="T41" fmla="*/ 189 h 250"/>
                <a:gd name="T42" fmla="*/ 211 w 211"/>
                <a:gd name="T43" fmla="*/ 208 h 250"/>
                <a:gd name="T44" fmla="*/ 205 w 211"/>
                <a:gd name="T45" fmla="*/ 217 h 250"/>
                <a:gd name="T46" fmla="*/ 193 w 211"/>
                <a:gd name="T47" fmla="*/ 229 h 250"/>
                <a:gd name="T48" fmla="*/ 174 w 211"/>
                <a:gd name="T49" fmla="*/ 238 h 250"/>
                <a:gd name="T50" fmla="*/ 151 w 211"/>
                <a:gd name="T51" fmla="*/ 248 h 250"/>
                <a:gd name="T52" fmla="*/ 121 w 211"/>
                <a:gd name="T53" fmla="*/ 250 h 250"/>
                <a:gd name="T54" fmla="*/ 86 w 211"/>
                <a:gd name="T55" fmla="*/ 245 h 250"/>
                <a:gd name="T56" fmla="*/ 56 w 211"/>
                <a:gd name="T57" fmla="*/ 231 h 250"/>
                <a:gd name="T58" fmla="*/ 32 w 211"/>
                <a:gd name="T59" fmla="*/ 213 h 250"/>
                <a:gd name="T60" fmla="*/ 14 w 211"/>
                <a:gd name="T61" fmla="*/ 187 h 250"/>
                <a:gd name="T62" fmla="*/ 2 w 211"/>
                <a:gd name="T63" fmla="*/ 157 h 250"/>
                <a:gd name="T64" fmla="*/ 0 w 211"/>
                <a:gd name="T65" fmla="*/ 126 h 250"/>
                <a:gd name="T66" fmla="*/ 4 w 211"/>
                <a:gd name="T67" fmla="*/ 84 h 250"/>
                <a:gd name="T68" fmla="*/ 21 w 211"/>
                <a:gd name="T69" fmla="*/ 49 h 250"/>
                <a:gd name="T70" fmla="*/ 49 w 211"/>
                <a:gd name="T71" fmla="*/ 24 h 250"/>
                <a:gd name="T72" fmla="*/ 83 w 211"/>
                <a:gd name="T73" fmla="*/ 5 h 250"/>
                <a:gd name="T74" fmla="*/ 123 w 211"/>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50">
                  <a:moveTo>
                    <a:pt x="123" y="0"/>
                  </a:moveTo>
                  <a:lnTo>
                    <a:pt x="156" y="3"/>
                  </a:lnTo>
                  <a:lnTo>
                    <a:pt x="184" y="17"/>
                  </a:lnTo>
                  <a:lnTo>
                    <a:pt x="207" y="38"/>
                  </a:lnTo>
                  <a:lnTo>
                    <a:pt x="181" y="56"/>
                  </a:lnTo>
                  <a:lnTo>
                    <a:pt x="165" y="42"/>
                  </a:lnTo>
                  <a:lnTo>
                    <a:pt x="144" y="33"/>
                  </a:lnTo>
                  <a:lnTo>
                    <a:pt x="123" y="31"/>
                  </a:lnTo>
                  <a:lnTo>
                    <a:pt x="93" y="35"/>
                  </a:lnTo>
                  <a:lnTo>
                    <a:pt x="67" y="49"/>
                  </a:lnTo>
                  <a:lnTo>
                    <a:pt x="49" y="70"/>
                  </a:lnTo>
                  <a:lnTo>
                    <a:pt x="37" y="96"/>
                  </a:lnTo>
                  <a:lnTo>
                    <a:pt x="35" y="126"/>
                  </a:lnTo>
                  <a:lnTo>
                    <a:pt x="37" y="157"/>
                  </a:lnTo>
                  <a:lnTo>
                    <a:pt x="49" y="182"/>
                  </a:lnTo>
                  <a:lnTo>
                    <a:pt x="67" y="201"/>
                  </a:lnTo>
                  <a:lnTo>
                    <a:pt x="93" y="215"/>
                  </a:lnTo>
                  <a:lnTo>
                    <a:pt x="123" y="220"/>
                  </a:lnTo>
                  <a:lnTo>
                    <a:pt x="149" y="217"/>
                  </a:lnTo>
                  <a:lnTo>
                    <a:pt x="170" y="206"/>
                  </a:lnTo>
                  <a:lnTo>
                    <a:pt x="186" y="189"/>
                  </a:lnTo>
                  <a:lnTo>
                    <a:pt x="211" y="208"/>
                  </a:lnTo>
                  <a:lnTo>
                    <a:pt x="205" y="217"/>
                  </a:lnTo>
                  <a:lnTo>
                    <a:pt x="193" y="229"/>
                  </a:lnTo>
                  <a:lnTo>
                    <a:pt x="174" y="238"/>
                  </a:lnTo>
                  <a:lnTo>
                    <a:pt x="151" y="248"/>
                  </a:lnTo>
                  <a:lnTo>
                    <a:pt x="121" y="250"/>
                  </a:lnTo>
                  <a:lnTo>
                    <a:pt x="86" y="245"/>
                  </a:lnTo>
                  <a:lnTo>
                    <a:pt x="56" y="231"/>
                  </a:lnTo>
                  <a:lnTo>
                    <a:pt x="32" y="213"/>
                  </a:lnTo>
                  <a:lnTo>
                    <a:pt x="14" y="187"/>
                  </a:lnTo>
                  <a:lnTo>
                    <a:pt x="2" y="157"/>
                  </a:lnTo>
                  <a:lnTo>
                    <a:pt x="0" y="126"/>
                  </a:lnTo>
                  <a:lnTo>
                    <a:pt x="4" y="84"/>
                  </a:lnTo>
                  <a:lnTo>
                    <a:pt x="21" y="49"/>
                  </a:lnTo>
                  <a:lnTo>
                    <a:pt x="49" y="24"/>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4" name="Freeform 21">
              <a:extLst>
                <a:ext uri="{FF2B5EF4-FFF2-40B4-BE49-F238E27FC236}">
                  <a16:creationId xmlns:a16="http://schemas.microsoft.com/office/drawing/2014/main" id="{3263EE2E-385D-4439-9F23-2DD8CC79C0F5}"/>
                </a:ext>
              </a:extLst>
            </p:cNvPr>
            <p:cNvSpPr>
              <a:spLocks noEditPoints="1"/>
            </p:cNvSpPr>
            <p:nvPr userDrawn="1"/>
          </p:nvSpPr>
          <p:spPr bwMode="auto">
            <a:xfrm>
              <a:off x="7248525" y="4765676"/>
              <a:ext cx="395288" cy="396875"/>
            </a:xfrm>
            <a:custGeom>
              <a:avLst/>
              <a:gdLst>
                <a:gd name="T0" fmla="*/ 123 w 249"/>
                <a:gd name="T1" fmla="*/ 31 h 250"/>
                <a:gd name="T2" fmla="*/ 93 w 249"/>
                <a:gd name="T3" fmla="*/ 35 h 250"/>
                <a:gd name="T4" fmla="*/ 70 w 249"/>
                <a:gd name="T5" fmla="*/ 49 h 250"/>
                <a:gd name="T6" fmla="*/ 49 w 249"/>
                <a:gd name="T7" fmla="*/ 68 h 250"/>
                <a:gd name="T8" fmla="*/ 37 w 249"/>
                <a:gd name="T9" fmla="*/ 96 h 250"/>
                <a:gd name="T10" fmla="*/ 35 w 249"/>
                <a:gd name="T11" fmla="*/ 124 h 250"/>
                <a:gd name="T12" fmla="*/ 37 w 249"/>
                <a:gd name="T13" fmla="*/ 154 h 250"/>
                <a:gd name="T14" fmla="*/ 49 w 249"/>
                <a:gd name="T15" fmla="*/ 182 h 250"/>
                <a:gd name="T16" fmla="*/ 70 w 249"/>
                <a:gd name="T17" fmla="*/ 201 h 250"/>
                <a:gd name="T18" fmla="*/ 93 w 249"/>
                <a:gd name="T19" fmla="*/ 215 h 250"/>
                <a:gd name="T20" fmla="*/ 123 w 249"/>
                <a:gd name="T21" fmla="*/ 220 h 250"/>
                <a:gd name="T22" fmla="*/ 154 w 249"/>
                <a:gd name="T23" fmla="*/ 215 h 250"/>
                <a:gd name="T24" fmla="*/ 179 w 249"/>
                <a:gd name="T25" fmla="*/ 201 h 250"/>
                <a:gd name="T26" fmla="*/ 198 w 249"/>
                <a:gd name="T27" fmla="*/ 182 h 250"/>
                <a:gd name="T28" fmla="*/ 210 w 249"/>
                <a:gd name="T29" fmla="*/ 154 h 250"/>
                <a:gd name="T30" fmla="*/ 214 w 249"/>
                <a:gd name="T31" fmla="*/ 124 h 250"/>
                <a:gd name="T32" fmla="*/ 210 w 249"/>
                <a:gd name="T33" fmla="*/ 96 h 250"/>
                <a:gd name="T34" fmla="*/ 198 w 249"/>
                <a:gd name="T35" fmla="*/ 68 h 250"/>
                <a:gd name="T36" fmla="*/ 179 w 249"/>
                <a:gd name="T37" fmla="*/ 49 h 250"/>
                <a:gd name="T38" fmla="*/ 154 w 249"/>
                <a:gd name="T39" fmla="*/ 35 h 250"/>
                <a:gd name="T40" fmla="*/ 123 w 249"/>
                <a:gd name="T41" fmla="*/ 31 h 250"/>
                <a:gd name="T42" fmla="*/ 123 w 249"/>
                <a:gd name="T43" fmla="*/ 0 h 250"/>
                <a:gd name="T44" fmla="*/ 165 w 249"/>
                <a:gd name="T45" fmla="*/ 5 h 250"/>
                <a:gd name="T46" fmla="*/ 200 w 249"/>
                <a:gd name="T47" fmla="*/ 24 h 250"/>
                <a:gd name="T48" fmla="*/ 226 w 249"/>
                <a:gd name="T49" fmla="*/ 49 h 250"/>
                <a:gd name="T50" fmla="*/ 242 w 249"/>
                <a:gd name="T51" fmla="*/ 84 h 250"/>
                <a:gd name="T52" fmla="*/ 249 w 249"/>
                <a:gd name="T53" fmla="*/ 124 h 250"/>
                <a:gd name="T54" fmla="*/ 242 w 249"/>
                <a:gd name="T55" fmla="*/ 166 h 250"/>
                <a:gd name="T56" fmla="*/ 226 w 249"/>
                <a:gd name="T57" fmla="*/ 201 h 250"/>
                <a:gd name="T58" fmla="*/ 200 w 249"/>
                <a:gd name="T59" fmla="*/ 227 h 250"/>
                <a:gd name="T60" fmla="*/ 165 w 249"/>
                <a:gd name="T61" fmla="*/ 245 h 250"/>
                <a:gd name="T62" fmla="*/ 123 w 249"/>
                <a:gd name="T63" fmla="*/ 250 h 250"/>
                <a:gd name="T64" fmla="*/ 84 w 249"/>
                <a:gd name="T65" fmla="*/ 245 h 250"/>
                <a:gd name="T66" fmla="*/ 49 w 249"/>
                <a:gd name="T67" fmla="*/ 227 h 250"/>
                <a:gd name="T68" fmla="*/ 23 w 249"/>
                <a:gd name="T69" fmla="*/ 201 h 250"/>
                <a:gd name="T70" fmla="*/ 5 w 249"/>
                <a:gd name="T71" fmla="*/ 166 h 250"/>
                <a:gd name="T72" fmla="*/ 0 w 249"/>
                <a:gd name="T73" fmla="*/ 124 h 250"/>
                <a:gd name="T74" fmla="*/ 5 w 249"/>
                <a:gd name="T75" fmla="*/ 84 h 250"/>
                <a:gd name="T76" fmla="*/ 23 w 249"/>
                <a:gd name="T77" fmla="*/ 49 h 250"/>
                <a:gd name="T78" fmla="*/ 49 w 249"/>
                <a:gd name="T79" fmla="*/ 24 h 250"/>
                <a:gd name="T80" fmla="*/ 84 w 249"/>
                <a:gd name="T81" fmla="*/ 5 h 250"/>
                <a:gd name="T82" fmla="*/ 123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3" y="31"/>
                  </a:moveTo>
                  <a:lnTo>
                    <a:pt x="93" y="35"/>
                  </a:lnTo>
                  <a:lnTo>
                    <a:pt x="70" y="49"/>
                  </a:lnTo>
                  <a:lnTo>
                    <a:pt x="49" y="68"/>
                  </a:lnTo>
                  <a:lnTo>
                    <a:pt x="37" y="96"/>
                  </a:lnTo>
                  <a:lnTo>
                    <a:pt x="35" y="124"/>
                  </a:lnTo>
                  <a:lnTo>
                    <a:pt x="37" y="154"/>
                  </a:lnTo>
                  <a:lnTo>
                    <a:pt x="49" y="182"/>
                  </a:lnTo>
                  <a:lnTo>
                    <a:pt x="70" y="201"/>
                  </a:lnTo>
                  <a:lnTo>
                    <a:pt x="93" y="215"/>
                  </a:lnTo>
                  <a:lnTo>
                    <a:pt x="123" y="220"/>
                  </a:lnTo>
                  <a:lnTo>
                    <a:pt x="154" y="215"/>
                  </a:lnTo>
                  <a:lnTo>
                    <a:pt x="179" y="201"/>
                  </a:lnTo>
                  <a:lnTo>
                    <a:pt x="198" y="182"/>
                  </a:lnTo>
                  <a:lnTo>
                    <a:pt x="210" y="154"/>
                  </a:lnTo>
                  <a:lnTo>
                    <a:pt x="214" y="124"/>
                  </a:lnTo>
                  <a:lnTo>
                    <a:pt x="210" y="96"/>
                  </a:lnTo>
                  <a:lnTo>
                    <a:pt x="198" y="68"/>
                  </a:lnTo>
                  <a:lnTo>
                    <a:pt x="179" y="49"/>
                  </a:lnTo>
                  <a:lnTo>
                    <a:pt x="154" y="35"/>
                  </a:lnTo>
                  <a:lnTo>
                    <a:pt x="123" y="31"/>
                  </a:lnTo>
                  <a:close/>
                  <a:moveTo>
                    <a:pt x="123" y="0"/>
                  </a:moveTo>
                  <a:lnTo>
                    <a:pt x="165" y="5"/>
                  </a:lnTo>
                  <a:lnTo>
                    <a:pt x="200" y="24"/>
                  </a:lnTo>
                  <a:lnTo>
                    <a:pt x="226" y="49"/>
                  </a:lnTo>
                  <a:lnTo>
                    <a:pt x="242" y="84"/>
                  </a:lnTo>
                  <a:lnTo>
                    <a:pt x="249" y="124"/>
                  </a:lnTo>
                  <a:lnTo>
                    <a:pt x="242" y="166"/>
                  </a:lnTo>
                  <a:lnTo>
                    <a:pt x="226" y="201"/>
                  </a:lnTo>
                  <a:lnTo>
                    <a:pt x="200" y="227"/>
                  </a:lnTo>
                  <a:lnTo>
                    <a:pt x="165" y="245"/>
                  </a:lnTo>
                  <a:lnTo>
                    <a:pt x="123" y="250"/>
                  </a:lnTo>
                  <a:lnTo>
                    <a:pt x="84" y="245"/>
                  </a:lnTo>
                  <a:lnTo>
                    <a:pt x="49" y="227"/>
                  </a:lnTo>
                  <a:lnTo>
                    <a:pt x="23" y="201"/>
                  </a:lnTo>
                  <a:lnTo>
                    <a:pt x="5" y="166"/>
                  </a:lnTo>
                  <a:lnTo>
                    <a:pt x="0" y="124"/>
                  </a:lnTo>
                  <a:lnTo>
                    <a:pt x="5" y="84"/>
                  </a:lnTo>
                  <a:lnTo>
                    <a:pt x="23" y="49"/>
                  </a:lnTo>
                  <a:lnTo>
                    <a:pt x="49" y="24"/>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5" name="Freeform 22">
              <a:extLst>
                <a:ext uri="{FF2B5EF4-FFF2-40B4-BE49-F238E27FC236}">
                  <a16:creationId xmlns:a16="http://schemas.microsoft.com/office/drawing/2014/main" id="{1C444F54-FE98-4D3F-B2BF-9E943561A1B3}"/>
                </a:ext>
              </a:extLst>
            </p:cNvPr>
            <p:cNvSpPr>
              <a:spLocks/>
            </p:cNvSpPr>
            <p:nvPr userDrawn="1"/>
          </p:nvSpPr>
          <p:spPr bwMode="auto">
            <a:xfrm>
              <a:off x="7718425" y="4773613"/>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6" name="Freeform 23">
              <a:extLst>
                <a:ext uri="{FF2B5EF4-FFF2-40B4-BE49-F238E27FC236}">
                  <a16:creationId xmlns:a16="http://schemas.microsoft.com/office/drawing/2014/main" id="{70DE95AC-6559-4209-B4BF-3F7A0F99FD05}"/>
                </a:ext>
              </a:extLst>
            </p:cNvPr>
            <p:cNvSpPr>
              <a:spLocks/>
            </p:cNvSpPr>
            <p:nvPr userDrawn="1"/>
          </p:nvSpPr>
          <p:spPr bwMode="auto">
            <a:xfrm>
              <a:off x="8131175"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7" name="Freeform 24">
              <a:extLst>
                <a:ext uri="{FF2B5EF4-FFF2-40B4-BE49-F238E27FC236}">
                  <a16:creationId xmlns:a16="http://schemas.microsoft.com/office/drawing/2014/main" id="{0B3D8A17-9A89-406F-BDDA-692E691C5197}"/>
                </a:ext>
              </a:extLst>
            </p:cNvPr>
            <p:cNvSpPr>
              <a:spLocks/>
            </p:cNvSpPr>
            <p:nvPr userDrawn="1"/>
          </p:nvSpPr>
          <p:spPr bwMode="auto">
            <a:xfrm>
              <a:off x="8559800" y="4773613"/>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3 h 240"/>
                <a:gd name="T10" fmla="*/ 145 w 159"/>
                <a:gd name="T11" fmla="*/ 103 h 240"/>
                <a:gd name="T12" fmla="*/ 145 w 159"/>
                <a:gd name="T13" fmla="*/ 133 h 240"/>
                <a:gd name="T14" fmla="*/ 31 w 159"/>
                <a:gd name="T15" fmla="*/ 133 h 240"/>
                <a:gd name="T16" fmla="*/ 31 w 159"/>
                <a:gd name="T17" fmla="*/ 210 h 240"/>
                <a:gd name="T18" fmla="*/ 159 w 159"/>
                <a:gd name="T19" fmla="*/ 210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3"/>
                  </a:lnTo>
                  <a:lnTo>
                    <a:pt x="145" y="103"/>
                  </a:lnTo>
                  <a:lnTo>
                    <a:pt x="145" y="133"/>
                  </a:lnTo>
                  <a:lnTo>
                    <a:pt x="31" y="133"/>
                  </a:lnTo>
                  <a:lnTo>
                    <a:pt x="31" y="210"/>
                  </a:lnTo>
                  <a:lnTo>
                    <a:pt x="159" y="210"/>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8" name="Freeform 25">
              <a:extLst>
                <a:ext uri="{FF2B5EF4-FFF2-40B4-BE49-F238E27FC236}">
                  <a16:creationId xmlns:a16="http://schemas.microsoft.com/office/drawing/2014/main" id="{6D59C8B4-43F1-48C7-90E9-E42FCC626BD3}"/>
                </a:ext>
              </a:extLst>
            </p:cNvPr>
            <p:cNvSpPr>
              <a:spLocks/>
            </p:cNvSpPr>
            <p:nvPr userDrawn="1"/>
          </p:nvSpPr>
          <p:spPr bwMode="auto">
            <a:xfrm>
              <a:off x="8863013" y="4765676"/>
              <a:ext cx="336550" cy="396875"/>
            </a:xfrm>
            <a:custGeom>
              <a:avLst/>
              <a:gdLst>
                <a:gd name="T0" fmla="*/ 123 w 212"/>
                <a:gd name="T1" fmla="*/ 0 h 250"/>
                <a:gd name="T2" fmla="*/ 156 w 212"/>
                <a:gd name="T3" fmla="*/ 3 h 250"/>
                <a:gd name="T4" fmla="*/ 184 w 212"/>
                <a:gd name="T5" fmla="*/ 17 h 250"/>
                <a:gd name="T6" fmla="*/ 207 w 212"/>
                <a:gd name="T7" fmla="*/ 38 h 250"/>
                <a:gd name="T8" fmla="*/ 179 w 212"/>
                <a:gd name="T9" fmla="*/ 56 h 250"/>
                <a:gd name="T10" fmla="*/ 165 w 212"/>
                <a:gd name="T11" fmla="*/ 42 h 250"/>
                <a:gd name="T12" fmla="*/ 144 w 212"/>
                <a:gd name="T13" fmla="*/ 33 h 250"/>
                <a:gd name="T14" fmla="*/ 123 w 212"/>
                <a:gd name="T15" fmla="*/ 31 h 250"/>
                <a:gd name="T16" fmla="*/ 93 w 212"/>
                <a:gd name="T17" fmla="*/ 35 h 250"/>
                <a:gd name="T18" fmla="*/ 68 w 212"/>
                <a:gd name="T19" fmla="*/ 49 h 250"/>
                <a:gd name="T20" fmla="*/ 49 w 212"/>
                <a:gd name="T21" fmla="*/ 70 h 250"/>
                <a:gd name="T22" fmla="*/ 37 w 212"/>
                <a:gd name="T23" fmla="*/ 96 h 250"/>
                <a:gd name="T24" fmla="*/ 33 w 212"/>
                <a:gd name="T25" fmla="*/ 126 h 250"/>
                <a:gd name="T26" fmla="*/ 37 w 212"/>
                <a:gd name="T27" fmla="*/ 157 h 250"/>
                <a:gd name="T28" fmla="*/ 49 w 212"/>
                <a:gd name="T29" fmla="*/ 182 h 250"/>
                <a:gd name="T30" fmla="*/ 68 w 212"/>
                <a:gd name="T31" fmla="*/ 201 h 250"/>
                <a:gd name="T32" fmla="*/ 93 w 212"/>
                <a:gd name="T33" fmla="*/ 215 h 250"/>
                <a:gd name="T34" fmla="*/ 123 w 212"/>
                <a:gd name="T35" fmla="*/ 220 h 250"/>
                <a:gd name="T36" fmla="*/ 147 w 212"/>
                <a:gd name="T37" fmla="*/ 217 h 250"/>
                <a:gd name="T38" fmla="*/ 168 w 212"/>
                <a:gd name="T39" fmla="*/ 206 h 250"/>
                <a:gd name="T40" fmla="*/ 184 w 212"/>
                <a:gd name="T41" fmla="*/ 189 h 250"/>
                <a:gd name="T42" fmla="*/ 212 w 212"/>
                <a:gd name="T43" fmla="*/ 208 h 250"/>
                <a:gd name="T44" fmla="*/ 205 w 212"/>
                <a:gd name="T45" fmla="*/ 217 h 250"/>
                <a:gd name="T46" fmla="*/ 193 w 212"/>
                <a:gd name="T47" fmla="*/ 229 h 250"/>
                <a:gd name="T48" fmla="*/ 175 w 212"/>
                <a:gd name="T49" fmla="*/ 238 h 250"/>
                <a:gd name="T50" fmla="*/ 151 w 212"/>
                <a:gd name="T51" fmla="*/ 248 h 250"/>
                <a:gd name="T52" fmla="*/ 121 w 212"/>
                <a:gd name="T53" fmla="*/ 250 h 250"/>
                <a:gd name="T54" fmla="*/ 86 w 212"/>
                <a:gd name="T55" fmla="*/ 245 h 250"/>
                <a:gd name="T56" fmla="*/ 56 w 212"/>
                <a:gd name="T57" fmla="*/ 231 h 250"/>
                <a:gd name="T58" fmla="*/ 33 w 212"/>
                <a:gd name="T59" fmla="*/ 213 h 250"/>
                <a:gd name="T60" fmla="*/ 14 w 212"/>
                <a:gd name="T61" fmla="*/ 187 h 250"/>
                <a:gd name="T62" fmla="*/ 2 w 212"/>
                <a:gd name="T63" fmla="*/ 157 h 250"/>
                <a:gd name="T64" fmla="*/ 0 w 212"/>
                <a:gd name="T65" fmla="*/ 126 h 250"/>
                <a:gd name="T66" fmla="*/ 5 w 212"/>
                <a:gd name="T67" fmla="*/ 84 h 250"/>
                <a:gd name="T68" fmla="*/ 21 w 212"/>
                <a:gd name="T69" fmla="*/ 49 h 250"/>
                <a:gd name="T70" fmla="*/ 49 w 212"/>
                <a:gd name="T71" fmla="*/ 24 h 250"/>
                <a:gd name="T72" fmla="*/ 82 w 212"/>
                <a:gd name="T73" fmla="*/ 5 h 250"/>
                <a:gd name="T74" fmla="*/ 123 w 212"/>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23" y="0"/>
                  </a:moveTo>
                  <a:lnTo>
                    <a:pt x="156" y="3"/>
                  </a:lnTo>
                  <a:lnTo>
                    <a:pt x="184" y="17"/>
                  </a:lnTo>
                  <a:lnTo>
                    <a:pt x="207" y="38"/>
                  </a:lnTo>
                  <a:lnTo>
                    <a:pt x="179" y="56"/>
                  </a:lnTo>
                  <a:lnTo>
                    <a:pt x="165" y="42"/>
                  </a:lnTo>
                  <a:lnTo>
                    <a:pt x="144" y="33"/>
                  </a:lnTo>
                  <a:lnTo>
                    <a:pt x="123" y="31"/>
                  </a:lnTo>
                  <a:lnTo>
                    <a:pt x="93" y="35"/>
                  </a:lnTo>
                  <a:lnTo>
                    <a:pt x="68" y="49"/>
                  </a:lnTo>
                  <a:lnTo>
                    <a:pt x="49" y="70"/>
                  </a:lnTo>
                  <a:lnTo>
                    <a:pt x="37" y="96"/>
                  </a:lnTo>
                  <a:lnTo>
                    <a:pt x="33" y="126"/>
                  </a:lnTo>
                  <a:lnTo>
                    <a:pt x="37" y="157"/>
                  </a:lnTo>
                  <a:lnTo>
                    <a:pt x="49" y="182"/>
                  </a:lnTo>
                  <a:lnTo>
                    <a:pt x="68" y="201"/>
                  </a:lnTo>
                  <a:lnTo>
                    <a:pt x="93" y="215"/>
                  </a:lnTo>
                  <a:lnTo>
                    <a:pt x="123" y="220"/>
                  </a:lnTo>
                  <a:lnTo>
                    <a:pt x="147" y="217"/>
                  </a:lnTo>
                  <a:lnTo>
                    <a:pt x="168" y="206"/>
                  </a:lnTo>
                  <a:lnTo>
                    <a:pt x="184" y="189"/>
                  </a:lnTo>
                  <a:lnTo>
                    <a:pt x="212" y="208"/>
                  </a:lnTo>
                  <a:lnTo>
                    <a:pt x="205" y="217"/>
                  </a:lnTo>
                  <a:lnTo>
                    <a:pt x="193" y="229"/>
                  </a:lnTo>
                  <a:lnTo>
                    <a:pt x="175" y="238"/>
                  </a:lnTo>
                  <a:lnTo>
                    <a:pt x="151" y="248"/>
                  </a:lnTo>
                  <a:lnTo>
                    <a:pt x="121" y="250"/>
                  </a:lnTo>
                  <a:lnTo>
                    <a:pt x="86" y="245"/>
                  </a:lnTo>
                  <a:lnTo>
                    <a:pt x="56" y="231"/>
                  </a:lnTo>
                  <a:lnTo>
                    <a:pt x="33" y="213"/>
                  </a:lnTo>
                  <a:lnTo>
                    <a:pt x="14" y="187"/>
                  </a:lnTo>
                  <a:lnTo>
                    <a:pt x="2" y="157"/>
                  </a:lnTo>
                  <a:lnTo>
                    <a:pt x="0" y="126"/>
                  </a:lnTo>
                  <a:lnTo>
                    <a:pt x="5" y="84"/>
                  </a:lnTo>
                  <a:lnTo>
                    <a:pt x="21" y="49"/>
                  </a:lnTo>
                  <a:lnTo>
                    <a:pt x="49" y="24"/>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9" name="Freeform 26">
              <a:extLst>
                <a:ext uri="{FF2B5EF4-FFF2-40B4-BE49-F238E27FC236}">
                  <a16:creationId xmlns:a16="http://schemas.microsoft.com/office/drawing/2014/main" id="{8FE9DE02-D405-481D-AA4A-5BF5156FCC21}"/>
                </a:ext>
              </a:extLst>
            </p:cNvPr>
            <p:cNvSpPr>
              <a:spLocks/>
            </p:cNvSpPr>
            <p:nvPr userDrawn="1"/>
          </p:nvSpPr>
          <p:spPr bwMode="auto">
            <a:xfrm>
              <a:off x="9218613" y="4773613"/>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Rectangle 27">
              <a:extLst>
                <a:ext uri="{FF2B5EF4-FFF2-40B4-BE49-F238E27FC236}">
                  <a16:creationId xmlns:a16="http://schemas.microsoft.com/office/drawing/2014/main" id="{50A1FC23-1C8C-446C-AFEF-919D11344FC7}"/>
                </a:ext>
              </a:extLst>
            </p:cNvPr>
            <p:cNvSpPr>
              <a:spLocks noChangeArrowheads="1"/>
            </p:cNvSpPr>
            <p:nvPr userDrawn="1"/>
          </p:nvSpPr>
          <p:spPr bwMode="auto">
            <a:xfrm>
              <a:off x="9569450" y="4773613"/>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28">
              <a:extLst>
                <a:ext uri="{FF2B5EF4-FFF2-40B4-BE49-F238E27FC236}">
                  <a16:creationId xmlns:a16="http://schemas.microsoft.com/office/drawing/2014/main" id="{BFE1875A-2710-49EB-9C82-3A8C2D77CDAB}"/>
                </a:ext>
              </a:extLst>
            </p:cNvPr>
            <p:cNvSpPr>
              <a:spLocks noEditPoints="1"/>
            </p:cNvSpPr>
            <p:nvPr userDrawn="1"/>
          </p:nvSpPr>
          <p:spPr bwMode="auto">
            <a:xfrm>
              <a:off x="9683750" y="4765676"/>
              <a:ext cx="395288" cy="396875"/>
            </a:xfrm>
            <a:custGeom>
              <a:avLst/>
              <a:gdLst>
                <a:gd name="T0" fmla="*/ 125 w 249"/>
                <a:gd name="T1" fmla="*/ 31 h 250"/>
                <a:gd name="T2" fmla="*/ 95 w 249"/>
                <a:gd name="T3" fmla="*/ 35 h 250"/>
                <a:gd name="T4" fmla="*/ 70 w 249"/>
                <a:gd name="T5" fmla="*/ 49 h 250"/>
                <a:gd name="T6" fmla="*/ 51 w 249"/>
                <a:gd name="T7" fmla="*/ 68 h 250"/>
                <a:gd name="T8" fmla="*/ 39 w 249"/>
                <a:gd name="T9" fmla="*/ 96 h 250"/>
                <a:gd name="T10" fmla="*/ 35 w 249"/>
                <a:gd name="T11" fmla="*/ 124 h 250"/>
                <a:gd name="T12" fmla="*/ 39 w 249"/>
                <a:gd name="T13" fmla="*/ 154 h 250"/>
                <a:gd name="T14" fmla="*/ 51 w 249"/>
                <a:gd name="T15" fmla="*/ 182 h 250"/>
                <a:gd name="T16" fmla="*/ 70 w 249"/>
                <a:gd name="T17" fmla="*/ 201 h 250"/>
                <a:gd name="T18" fmla="*/ 95 w 249"/>
                <a:gd name="T19" fmla="*/ 215 h 250"/>
                <a:gd name="T20" fmla="*/ 125 w 249"/>
                <a:gd name="T21" fmla="*/ 220 h 250"/>
                <a:gd name="T22" fmla="*/ 156 w 249"/>
                <a:gd name="T23" fmla="*/ 215 h 250"/>
                <a:gd name="T24" fmla="*/ 179 w 249"/>
                <a:gd name="T25" fmla="*/ 201 h 250"/>
                <a:gd name="T26" fmla="*/ 198 w 249"/>
                <a:gd name="T27" fmla="*/ 182 h 250"/>
                <a:gd name="T28" fmla="*/ 212 w 249"/>
                <a:gd name="T29" fmla="*/ 154 h 250"/>
                <a:gd name="T30" fmla="*/ 214 w 249"/>
                <a:gd name="T31" fmla="*/ 124 h 250"/>
                <a:gd name="T32" fmla="*/ 212 w 249"/>
                <a:gd name="T33" fmla="*/ 96 h 250"/>
                <a:gd name="T34" fmla="*/ 198 w 249"/>
                <a:gd name="T35" fmla="*/ 68 h 250"/>
                <a:gd name="T36" fmla="*/ 179 w 249"/>
                <a:gd name="T37" fmla="*/ 49 h 250"/>
                <a:gd name="T38" fmla="*/ 156 w 249"/>
                <a:gd name="T39" fmla="*/ 35 h 250"/>
                <a:gd name="T40" fmla="*/ 125 w 249"/>
                <a:gd name="T41" fmla="*/ 31 h 250"/>
                <a:gd name="T42" fmla="*/ 125 w 249"/>
                <a:gd name="T43" fmla="*/ 0 h 250"/>
                <a:gd name="T44" fmla="*/ 165 w 249"/>
                <a:gd name="T45" fmla="*/ 5 h 250"/>
                <a:gd name="T46" fmla="*/ 200 w 249"/>
                <a:gd name="T47" fmla="*/ 24 h 250"/>
                <a:gd name="T48" fmla="*/ 226 w 249"/>
                <a:gd name="T49" fmla="*/ 49 h 250"/>
                <a:gd name="T50" fmla="*/ 244 w 249"/>
                <a:gd name="T51" fmla="*/ 84 h 250"/>
                <a:gd name="T52" fmla="*/ 249 w 249"/>
                <a:gd name="T53" fmla="*/ 124 h 250"/>
                <a:gd name="T54" fmla="*/ 244 w 249"/>
                <a:gd name="T55" fmla="*/ 166 h 250"/>
                <a:gd name="T56" fmla="*/ 226 w 249"/>
                <a:gd name="T57" fmla="*/ 201 h 250"/>
                <a:gd name="T58" fmla="*/ 200 w 249"/>
                <a:gd name="T59" fmla="*/ 227 h 250"/>
                <a:gd name="T60" fmla="*/ 165 w 249"/>
                <a:gd name="T61" fmla="*/ 245 h 250"/>
                <a:gd name="T62" fmla="*/ 125 w 249"/>
                <a:gd name="T63" fmla="*/ 250 h 250"/>
                <a:gd name="T64" fmla="*/ 84 w 249"/>
                <a:gd name="T65" fmla="*/ 245 h 250"/>
                <a:gd name="T66" fmla="*/ 49 w 249"/>
                <a:gd name="T67" fmla="*/ 227 h 250"/>
                <a:gd name="T68" fmla="*/ 23 w 249"/>
                <a:gd name="T69" fmla="*/ 201 h 250"/>
                <a:gd name="T70" fmla="*/ 7 w 249"/>
                <a:gd name="T71" fmla="*/ 166 h 250"/>
                <a:gd name="T72" fmla="*/ 0 w 249"/>
                <a:gd name="T73" fmla="*/ 124 h 250"/>
                <a:gd name="T74" fmla="*/ 7 w 249"/>
                <a:gd name="T75" fmla="*/ 84 h 250"/>
                <a:gd name="T76" fmla="*/ 23 w 249"/>
                <a:gd name="T77" fmla="*/ 49 h 250"/>
                <a:gd name="T78" fmla="*/ 49 w 249"/>
                <a:gd name="T79" fmla="*/ 24 h 250"/>
                <a:gd name="T80" fmla="*/ 84 w 249"/>
                <a:gd name="T81" fmla="*/ 5 h 250"/>
                <a:gd name="T82" fmla="*/ 125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5" y="31"/>
                  </a:moveTo>
                  <a:lnTo>
                    <a:pt x="95" y="35"/>
                  </a:lnTo>
                  <a:lnTo>
                    <a:pt x="70" y="49"/>
                  </a:lnTo>
                  <a:lnTo>
                    <a:pt x="51" y="68"/>
                  </a:lnTo>
                  <a:lnTo>
                    <a:pt x="39" y="96"/>
                  </a:lnTo>
                  <a:lnTo>
                    <a:pt x="35" y="124"/>
                  </a:lnTo>
                  <a:lnTo>
                    <a:pt x="39" y="154"/>
                  </a:lnTo>
                  <a:lnTo>
                    <a:pt x="51" y="182"/>
                  </a:lnTo>
                  <a:lnTo>
                    <a:pt x="70" y="201"/>
                  </a:lnTo>
                  <a:lnTo>
                    <a:pt x="95" y="215"/>
                  </a:lnTo>
                  <a:lnTo>
                    <a:pt x="125" y="220"/>
                  </a:lnTo>
                  <a:lnTo>
                    <a:pt x="156" y="215"/>
                  </a:lnTo>
                  <a:lnTo>
                    <a:pt x="179" y="201"/>
                  </a:lnTo>
                  <a:lnTo>
                    <a:pt x="198" y="182"/>
                  </a:lnTo>
                  <a:lnTo>
                    <a:pt x="212" y="154"/>
                  </a:lnTo>
                  <a:lnTo>
                    <a:pt x="214" y="124"/>
                  </a:lnTo>
                  <a:lnTo>
                    <a:pt x="212" y="96"/>
                  </a:lnTo>
                  <a:lnTo>
                    <a:pt x="198" y="68"/>
                  </a:lnTo>
                  <a:lnTo>
                    <a:pt x="179" y="49"/>
                  </a:lnTo>
                  <a:lnTo>
                    <a:pt x="156" y="35"/>
                  </a:lnTo>
                  <a:lnTo>
                    <a:pt x="125" y="31"/>
                  </a:lnTo>
                  <a:close/>
                  <a:moveTo>
                    <a:pt x="125" y="0"/>
                  </a:moveTo>
                  <a:lnTo>
                    <a:pt x="165" y="5"/>
                  </a:lnTo>
                  <a:lnTo>
                    <a:pt x="200" y="24"/>
                  </a:lnTo>
                  <a:lnTo>
                    <a:pt x="226" y="49"/>
                  </a:lnTo>
                  <a:lnTo>
                    <a:pt x="244" y="84"/>
                  </a:lnTo>
                  <a:lnTo>
                    <a:pt x="249" y="124"/>
                  </a:lnTo>
                  <a:lnTo>
                    <a:pt x="244" y="166"/>
                  </a:lnTo>
                  <a:lnTo>
                    <a:pt x="226" y="201"/>
                  </a:lnTo>
                  <a:lnTo>
                    <a:pt x="200" y="227"/>
                  </a:lnTo>
                  <a:lnTo>
                    <a:pt x="165" y="245"/>
                  </a:lnTo>
                  <a:lnTo>
                    <a:pt x="125" y="250"/>
                  </a:lnTo>
                  <a:lnTo>
                    <a:pt x="84" y="245"/>
                  </a:lnTo>
                  <a:lnTo>
                    <a:pt x="49" y="227"/>
                  </a:lnTo>
                  <a:lnTo>
                    <a:pt x="23" y="201"/>
                  </a:lnTo>
                  <a:lnTo>
                    <a:pt x="7" y="166"/>
                  </a:lnTo>
                  <a:lnTo>
                    <a:pt x="0" y="124"/>
                  </a:lnTo>
                  <a:lnTo>
                    <a:pt x="7" y="84"/>
                  </a:lnTo>
                  <a:lnTo>
                    <a:pt x="23" y="49"/>
                  </a:lnTo>
                  <a:lnTo>
                    <a:pt x="49" y="24"/>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2" name="Freeform 29">
              <a:extLst>
                <a:ext uri="{FF2B5EF4-FFF2-40B4-BE49-F238E27FC236}">
                  <a16:creationId xmlns:a16="http://schemas.microsoft.com/office/drawing/2014/main" id="{BD9A8FB5-2923-47CF-A7A5-7F30C4118785}"/>
                </a:ext>
              </a:extLst>
            </p:cNvPr>
            <p:cNvSpPr>
              <a:spLocks/>
            </p:cNvSpPr>
            <p:nvPr userDrawn="1"/>
          </p:nvSpPr>
          <p:spPr bwMode="auto">
            <a:xfrm>
              <a:off x="10152063"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3" name="Freeform 30">
              <a:extLst>
                <a:ext uri="{FF2B5EF4-FFF2-40B4-BE49-F238E27FC236}">
                  <a16:creationId xmlns:a16="http://schemas.microsoft.com/office/drawing/2014/main" id="{D006FE11-4B75-4368-8A6D-A2465F9FD365}"/>
                </a:ext>
              </a:extLst>
            </p:cNvPr>
            <p:cNvSpPr>
              <a:spLocks/>
            </p:cNvSpPr>
            <p:nvPr userDrawn="1"/>
          </p:nvSpPr>
          <p:spPr bwMode="auto">
            <a:xfrm>
              <a:off x="10547350" y="4765676"/>
              <a:ext cx="252413" cy="396875"/>
            </a:xfrm>
            <a:custGeom>
              <a:avLst/>
              <a:gdLst>
                <a:gd name="T0" fmla="*/ 89 w 159"/>
                <a:gd name="T1" fmla="*/ 0 h 250"/>
                <a:gd name="T2" fmla="*/ 114 w 159"/>
                <a:gd name="T3" fmla="*/ 3 h 250"/>
                <a:gd name="T4" fmla="*/ 138 w 159"/>
                <a:gd name="T5" fmla="*/ 10 h 250"/>
                <a:gd name="T6" fmla="*/ 156 w 159"/>
                <a:gd name="T7" fmla="*/ 26 h 250"/>
                <a:gd name="T8" fmla="*/ 131 w 159"/>
                <a:gd name="T9" fmla="*/ 52 h 250"/>
                <a:gd name="T10" fmla="*/ 114 w 159"/>
                <a:gd name="T11" fmla="*/ 35 h 250"/>
                <a:gd name="T12" fmla="*/ 89 w 159"/>
                <a:gd name="T13" fmla="*/ 31 h 250"/>
                <a:gd name="T14" fmla="*/ 66 w 159"/>
                <a:gd name="T15" fmla="*/ 33 h 250"/>
                <a:gd name="T16" fmla="*/ 52 w 159"/>
                <a:gd name="T17" fmla="*/ 42 h 250"/>
                <a:gd name="T18" fmla="*/ 45 w 159"/>
                <a:gd name="T19" fmla="*/ 54 h 250"/>
                <a:gd name="T20" fmla="*/ 42 w 159"/>
                <a:gd name="T21" fmla="*/ 66 h 250"/>
                <a:gd name="T22" fmla="*/ 47 w 159"/>
                <a:gd name="T23" fmla="*/ 84 h 250"/>
                <a:gd name="T24" fmla="*/ 56 w 159"/>
                <a:gd name="T25" fmla="*/ 94 h 250"/>
                <a:gd name="T26" fmla="*/ 73 w 159"/>
                <a:gd name="T27" fmla="*/ 103 h 250"/>
                <a:gd name="T28" fmla="*/ 91 w 159"/>
                <a:gd name="T29" fmla="*/ 110 h 250"/>
                <a:gd name="T30" fmla="*/ 110 w 159"/>
                <a:gd name="T31" fmla="*/ 115 h 250"/>
                <a:gd name="T32" fmla="*/ 128 w 159"/>
                <a:gd name="T33" fmla="*/ 124 h 250"/>
                <a:gd name="T34" fmla="*/ 145 w 159"/>
                <a:gd name="T35" fmla="*/ 136 h 250"/>
                <a:gd name="T36" fmla="*/ 156 w 159"/>
                <a:gd name="T37" fmla="*/ 152 h 250"/>
                <a:gd name="T38" fmla="*/ 159 w 159"/>
                <a:gd name="T39" fmla="*/ 178 h 250"/>
                <a:gd name="T40" fmla="*/ 156 w 159"/>
                <a:gd name="T41" fmla="*/ 203 h 250"/>
                <a:gd name="T42" fmla="*/ 145 w 159"/>
                <a:gd name="T43" fmla="*/ 222 h 250"/>
                <a:gd name="T44" fmla="*/ 126 w 159"/>
                <a:gd name="T45" fmla="*/ 238 h 250"/>
                <a:gd name="T46" fmla="*/ 103 w 159"/>
                <a:gd name="T47" fmla="*/ 248 h 250"/>
                <a:gd name="T48" fmla="*/ 77 w 159"/>
                <a:gd name="T49" fmla="*/ 250 h 250"/>
                <a:gd name="T50" fmla="*/ 47 w 159"/>
                <a:gd name="T51" fmla="*/ 248 h 250"/>
                <a:gd name="T52" fmla="*/ 21 w 159"/>
                <a:gd name="T53" fmla="*/ 236 h 250"/>
                <a:gd name="T54" fmla="*/ 0 w 159"/>
                <a:gd name="T55" fmla="*/ 217 h 250"/>
                <a:gd name="T56" fmla="*/ 26 w 159"/>
                <a:gd name="T57" fmla="*/ 194 h 250"/>
                <a:gd name="T58" fmla="*/ 40 w 159"/>
                <a:gd name="T59" fmla="*/ 210 h 250"/>
                <a:gd name="T60" fmla="*/ 59 w 159"/>
                <a:gd name="T61" fmla="*/ 217 h 250"/>
                <a:gd name="T62" fmla="*/ 77 w 159"/>
                <a:gd name="T63" fmla="*/ 220 h 250"/>
                <a:gd name="T64" fmla="*/ 93 w 159"/>
                <a:gd name="T65" fmla="*/ 217 h 250"/>
                <a:gd name="T66" fmla="*/ 110 w 159"/>
                <a:gd name="T67" fmla="*/ 210 h 250"/>
                <a:gd name="T68" fmla="*/ 121 w 159"/>
                <a:gd name="T69" fmla="*/ 199 h 250"/>
                <a:gd name="T70" fmla="*/ 126 w 159"/>
                <a:gd name="T71" fmla="*/ 180 h 250"/>
                <a:gd name="T72" fmla="*/ 121 w 159"/>
                <a:gd name="T73" fmla="*/ 166 h 250"/>
                <a:gd name="T74" fmla="*/ 110 w 159"/>
                <a:gd name="T75" fmla="*/ 154 h 250"/>
                <a:gd name="T76" fmla="*/ 96 w 159"/>
                <a:gd name="T77" fmla="*/ 147 h 250"/>
                <a:gd name="T78" fmla="*/ 77 w 159"/>
                <a:gd name="T79" fmla="*/ 140 h 250"/>
                <a:gd name="T80" fmla="*/ 56 w 159"/>
                <a:gd name="T81" fmla="*/ 133 h 250"/>
                <a:gd name="T82" fmla="*/ 38 w 159"/>
                <a:gd name="T83" fmla="*/ 126 h 250"/>
                <a:gd name="T84" fmla="*/ 21 w 159"/>
                <a:gd name="T85" fmla="*/ 112 h 250"/>
                <a:gd name="T86" fmla="*/ 12 w 159"/>
                <a:gd name="T87" fmla="*/ 94 h 250"/>
                <a:gd name="T88" fmla="*/ 7 w 159"/>
                <a:gd name="T89" fmla="*/ 66 h 250"/>
                <a:gd name="T90" fmla="*/ 10 w 159"/>
                <a:gd name="T91" fmla="*/ 49 h 250"/>
                <a:gd name="T92" fmla="*/ 19 w 159"/>
                <a:gd name="T93" fmla="*/ 31 h 250"/>
                <a:gd name="T94" fmla="*/ 35 w 159"/>
                <a:gd name="T95" fmla="*/ 14 h 250"/>
                <a:gd name="T96" fmla="*/ 59 w 159"/>
                <a:gd name="T97" fmla="*/ 3 h 250"/>
                <a:gd name="T98" fmla="*/ 89 w 159"/>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50">
                  <a:moveTo>
                    <a:pt x="89" y="0"/>
                  </a:moveTo>
                  <a:lnTo>
                    <a:pt x="114" y="3"/>
                  </a:lnTo>
                  <a:lnTo>
                    <a:pt x="138" y="10"/>
                  </a:lnTo>
                  <a:lnTo>
                    <a:pt x="156" y="26"/>
                  </a:lnTo>
                  <a:lnTo>
                    <a:pt x="131" y="52"/>
                  </a:lnTo>
                  <a:lnTo>
                    <a:pt x="114" y="35"/>
                  </a:lnTo>
                  <a:lnTo>
                    <a:pt x="89" y="31"/>
                  </a:lnTo>
                  <a:lnTo>
                    <a:pt x="66" y="33"/>
                  </a:lnTo>
                  <a:lnTo>
                    <a:pt x="52" y="42"/>
                  </a:lnTo>
                  <a:lnTo>
                    <a:pt x="45" y="54"/>
                  </a:lnTo>
                  <a:lnTo>
                    <a:pt x="42" y="66"/>
                  </a:lnTo>
                  <a:lnTo>
                    <a:pt x="47" y="84"/>
                  </a:lnTo>
                  <a:lnTo>
                    <a:pt x="56" y="94"/>
                  </a:lnTo>
                  <a:lnTo>
                    <a:pt x="73" y="103"/>
                  </a:lnTo>
                  <a:lnTo>
                    <a:pt x="91" y="110"/>
                  </a:lnTo>
                  <a:lnTo>
                    <a:pt x="110" y="115"/>
                  </a:lnTo>
                  <a:lnTo>
                    <a:pt x="128" y="124"/>
                  </a:lnTo>
                  <a:lnTo>
                    <a:pt x="145" y="136"/>
                  </a:lnTo>
                  <a:lnTo>
                    <a:pt x="156" y="152"/>
                  </a:lnTo>
                  <a:lnTo>
                    <a:pt x="159" y="178"/>
                  </a:lnTo>
                  <a:lnTo>
                    <a:pt x="156" y="203"/>
                  </a:lnTo>
                  <a:lnTo>
                    <a:pt x="145" y="222"/>
                  </a:lnTo>
                  <a:lnTo>
                    <a:pt x="126" y="238"/>
                  </a:lnTo>
                  <a:lnTo>
                    <a:pt x="103" y="248"/>
                  </a:lnTo>
                  <a:lnTo>
                    <a:pt x="77" y="250"/>
                  </a:lnTo>
                  <a:lnTo>
                    <a:pt x="47" y="248"/>
                  </a:lnTo>
                  <a:lnTo>
                    <a:pt x="21" y="236"/>
                  </a:lnTo>
                  <a:lnTo>
                    <a:pt x="0" y="217"/>
                  </a:lnTo>
                  <a:lnTo>
                    <a:pt x="26" y="194"/>
                  </a:lnTo>
                  <a:lnTo>
                    <a:pt x="40" y="210"/>
                  </a:lnTo>
                  <a:lnTo>
                    <a:pt x="59" y="217"/>
                  </a:lnTo>
                  <a:lnTo>
                    <a:pt x="77" y="220"/>
                  </a:lnTo>
                  <a:lnTo>
                    <a:pt x="93" y="217"/>
                  </a:lnTo>
                  <a:lnTo>
                    <a:pt x="110" y="210"/>
                  </a:lnTo>
                  <a:lnTo>
                    <a:pt x="121" y="199"/>
                  </a:lnTo>
                  <a:lnTo>
                    <a:pt x="126" y="180"/>
                  </a:lnTo>
                  <a:lnTo>
                    <a:pt x="121" y="166"/>
                  </a:lnTo>
                  <a:lnTo>
                    <a:pt x="110" y="154"/>
                  </a:lnTo>
                  <a:lnTo>
                    <a:pt x="96" y="147"/>
                  </a:lnTo>
                  <a:lnTo>
                    <a:pt x="77" y="140"/>
                  </a:lnTo>
                  <a:lnTo>
                    <a:pt x="56" y="133"/>
                  </a:lnTo>
                  <a:lnTo>
                    <a:pt x="38" y="126"/>
                  </a:lnTo>
                  <a:lnTo>
                    <a:pt x="21" y="112"/>
                  </a:lnTo>
                  <a:lnTo>
                    <a:pt x="12" y="94"/>
                  </a:lnTo>
                  <a:lnTo>
                    <a:pt x="7" y="66"/>
                  </a:lnTo>
                  <a:lnTo>
                    <a:pt x="10" y="49"/>
                  </a:lnTo>
                  <a:lnTo>
                    <a:pt x="19" y="31"/>
                  </a:lnTo>
                  <a:lnTo>
                    <a:pt x="35" y="14"/>
                  </a:lnTo>
                  <a:lnTo>
                    <a:pt x="59" y="3"/>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4" name="Freeform 31">
              <a:extLst>
                <a:ext uri="{FF2B5EF4-FFF2-40B4-BE49-F238E27FC236}">
                  <a16:creationId xmlns:a16="http://schemas.microsoft.com/office/drawing/2014/main" id="{65C9CAA0-65C0-41DF-87AB-707836166A19}"/>
                </a:ext>
              </a:extLst>
            </p:cNvPr>
            <p:cNvSpPr>
              <a:spLocks/>
            </p:cNvSpPr>
            <p:nvPr userDrawn="1"/>
          </p:nvSpPr>
          <p:spPr bwMode="auto">
            <a:xfrm>
              <a:off x="4743450" y="5280026"/>
              <a:ext cx="239713" cy="382588"/>
            </a:xfrm>
            <a:custGeom>
              <a:avLst/>
              <a:gdLst>
                <a:gd name="T0" fmla="*/ 0 w 151"/>
                <a:gd name="T1" fmla="*/ 0 h 241"/>
                <a:gd name="T2" fmla="*/ 151 w 151"/>
                <a:gd name="T3" fmla="*/ 0 h 241"/>
                <a:gd name="T4" fmla="*/ 151 w 151"/>
                <a:gd name="T5" fmla="*/ 31 h 241"/>
                <a:gd name="T6" fmla="*/ 33 w 151"/>
                <a:gd name="T7" fmla="*/ 31 h 241"/>
                <a:gd name="T8" fmla="*/ 33 w 151"/>
                <a:gd name="T9" fmla="*/ 105 h 241"/>
                <a:gd name="T10" fmla="*/ 142 w 151"/>
                <a:gd name="T11" fmla="*/ 105 h 241"/>
                <a:gd name="T12" fmla="*/ 142 w 151"/>
                <a:gd name="T13" fmla="*/ 136 h 241"/>
                <a:gd name="T14" fmla="*/ 33 w 151"/>
                <a:gd name="T15" fmla="*/ 136 h 241"/>
                <a:gd name="T16" fmla="*/ 33 w 151"/>
                <a:gd name="T17" fmla="*/ 241 h 241"/>
                <a:gd name="T18" fmla="*/ 0 w 151"/>
                <a:gd name="T19" fmla="*/ 241 h 241"/>
                <a:gd name="T20" fmla="*/ 0 w 151"/>
                <a:gd name="T2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1">
                  <a:moveTo>
                    <a:pt x="0" y="0"/>
                  </a:moveTo>
                  <a:lnTo>
                    <a:pt x="151" y="0"/>
                  </a:lnTo>
                  <a:lnTo>
                    <a:pt x="151" y="31"/>
                  </a:lnTo>
                  <a:lnTo>
                    <a:pt x="33" y="31"/>
                  </a:lnTo>
                  <a:lnTo>
                    <a:pt x="33" y="105"/>
                  </a:lnTo>
                  <a:lnTo>
                    <a:pt x="142" y="105"/>
                  </a:lnTo>
                  <a:lnTo>
                    <a:pt x="142" y="136"/>
                  </a:lnTo>
                  <a:lnTo>
                    <a:pt x="33" y="136"/>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5" name="Freeform 32">
              <a:extLst>
                <a:ext uri="{FF2B5EF4-FFF2-40B4-BE49-F238E27FC236}">
                  <a16:creationId xmlns:a16="http://schemas.microsoft.com/office/drawing/2014/main" id="{B60FBEDB-2491-45C7-B661-CAAAD5CA1903}"/>
                </a:ext>
              </a:extLst>
            </p:cNvPr>
            <p:cNvSpPr>
              <a:spLocks noEditPoints="1"/>
            </p:cNvSpPr>
            <p:nvPr userDrawn="1"/>
          </p:nvSpPr>
          <p:spPr bwMode="auto">
            <a:xfrm>
              <a:off x="5021263" y="5268913"/>
              <a:ext cx="395288" cy="400050"/>
            </a:xfrm>
            <a:custGeom>
              <a:avLst/>
              <a:gdLst>
                <a:gd name="T0" fmla="*/ 125 w 249"/>
                <a:gd name="T1" fmla="*/ 33 h 252"/>
                <a:gd name="T2" fmla="*/ 95 w 249"/>
                <a:gd name="T3" fmla="*/ 38 h 252"/>
                <a:gd name="T4" fmla="*/ 70 w 249"/>
                <a:gd name="T5" fmla="*/ 49 h 252"/>
                <a:gd name="T6" fmla="*/ 51 w 249"/>
                <a:gd name="T7" fmla="*/ 70 h 252"/>
                <a:gd name="T8" fmla="*/ 39 w 249"/>
                <a:gd name="T9" fmla="*/ 98 h 252"/>
                <a:gd name="T10" fmla="*/ 35 w 249"/>
                <a:gd name="T11" fmla="*/ 126 h 252"/>
                <a:gd name="T12" fmla="*/ 39 w 249"/>
                <a:gd name="T13" fmla="*/ 157 h 252"/>
                <a:gd name="T14" fmla="*/ 51 w 249"/>
                <a:gd name="T15" fmla="*/ 182 h 252"/>
                <a:gd name="T16" fmla="*/ 70 w 249"/>
                <a:gd name="T17" fmla="*/ 203 h 252"/>
                <a:gd name="T18" fmla="*/ 95 w 249"/>
                <a:gd name="T19" fmla="*/ 217 h 252"/>
                <a:gd name="T20" fmla="*/ 125 w 249"/>
                <a:gd name="T21" fmla="*/ 222 h 252"/>
                <a:gd name="T22" fmla="*/ 156 w 249"/>
                <a:gd name="T23" fmla="*/ 217 h 252"/>
                <a:gd name="T24" fmla="*/ 179 w 249"/>
                <a:gd name="T25" fmla="*/ 203 h 252"/>
                <a:gd name="T26" fmla="*/ 200 w 249"/>
                <a:gd name="T27" fmla="*/ 182 h 252"/>
                <a:gd name="T28" fmla="*/ 212 w 249"/>
                <a:gd name="T29" fmla="*/ 157 h 252"/>
                <a:gd name="T30" fmla="*/ 214 w 249"/>
                <a:gd name="T31" fmla="*/ 126 h 252"/>
                <a:gd name="T32" fmla="*/ 212 w 249"/>
                <a:gd name="T33" fmla="*/ 98 h 252"/>
                <a:gd name="T34" fmla="*/ 200 w 249"/>
                <a:gd name="T35" fmla="*/ 70 h 252"/>
                <a:gd name="T36" fmla="*/ 179 w 249"/>
                <a:gd name="T37" fmla="*/ 49 h 252"/>
                <a:gd name="T38" fmla="*/ 156 w 249"/>
                <a:gd name="T39" fmla="*/ 38 h 252"/>
                <a:gd name="T40" fmla="*/ 125 w 249"/>
                <a:gd name="T41" fmla="*/ 33 h 252"/>
                <a:gd name="T42" fmla="*/ 125 w 249"/>
                <a:gd name="T43" fmla="*/ 0 h 252"/>
                <a:gd name="T44" fmla="*/ 165 w 249"/>
                <a:gd name="T45" fmla="*/ 7 h 252"/>
                <a:gd name="T46" fmla="*/ 200 w 249"/>
                <a:gd name="T47" fmla="*/ 26 h 252"/>
                <a:gd name="T48" fmla="*/ 226 w 249"/>
                <a:gd name="T49" fmla="*/ 52 h 252"/>
                <a:gd name="T50" fmla="*/ 244 w 249"/>
                <a:gd name="T51" fmla="*/ 87 h 252"/>
                <a:gd name="T52" fmla="*/ 249 w 249"/>
                <a:gd name="T53" fmla="*/ 126 h 252"/>
                <a:gd name="T54" fmla="*/ 244 w 249"/>
                <a:gd name="T55" fmla="*/ 168 h 252"/>
                <a:gd name="T56" fmla="*/ 226 w 249"/>
                <a:gd name="T57" fmla="*/ 203 h 252"/>
                <a:gd name="T58" fmla="*/ 200 w 249"/>
                <a:gd name="T59" fmla="*/ 229 h 252"/>
                <a:gd name="T60" fmla="*/ 165 w 249"/>
                <a:gd name="T61" fmla="*/ 248 h 252"/>
                <a:gd name="T62" fmla="*/ 125 w 249"/>
                <a:gd name="T63" fmla="*/ 252 h 252"/>
                <a:gd name="T64" fmla="*/ 84 w 249"/>
                <a:gd name="T65" fmla="*/ 248 h 252"/>
                <a:gd name="T66" fmla="*/ 49 w 249"/>
                <a:gd name="T67" fmla="*/ 229 h 252"/>
                <a:gd name="T68" fmla="*/ 23 w 249"/>
                <a:gd name="T69" fmla="*/ 203 h 252"/>
                <a:gd name="T70" fmla="*/ 7 w 249"/>
                <a:gd name="T71" fmla="*/ 168 h 252"/>
                <a:gd name="T72" fmla="*/ 0 w 249"/>
                <a:gd name="T73" fmla="*/ 126 h 252"/>
                <a:gd name="T74" fmla="*/ 7 w 249"/>
                <a:gd name="T75" fmla="*/ 87 h 252"/>
                <a:gd name="T76" fmla="*/ 23 w 249"/>
                <a:gd name="T77" fmla="*/ 52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8"/>
                  </a:lnTo>
                  <a:lnTo>
                    <a:pt x="70" y="49"/>
                  </a:lnTo>
                  <a:lnTo>
                    <a:pt x="51" y="70"/>
                  </a:lnTo>
                  <a:lnTo>
                    <a:pt x="39" y="98"/>
                  </a:lnTo>
                  <a:lnTo>
                    <a:pt x="35" y="126"/>
                  </a:lnTo>
                  <a:lnTo>
                    <a:pt x="39" y="157"/>
                  </a:lnTo>
                  <a:lnTo>
                    <a:pt x="51" y="182"/>
                  </a:lnTo>
                  <a:lnTo>
                    <a:pt x="70" y="203"/>
                  </a:lnTo>
                  <a:lnTo>
                    <a:pt x="95" y="217"/>
                  </a:lnTo>
                  <a:lnTo>
                    <a:pt x="125" y="222"/>
                  </a:lnTo>
                  <a:lnTo>
                    <a:pt x="156" y="217"/>
                  </a:lnTo>
                  <a:lnTo>
                    <a:pt x="179" y="203"/>
                  </a:lnTo>
                  <a:lnTo>
                    <a:pt x="200" y="182"/>
                  </a:lnTo>
                  <a:lnTo>
                    <a:pt x="212" y="157"/>
                  </a:lnTo>
                  <a:lnTo>
                    <a:pt x="214" y="126"/>
                  </a:lnTo>
                  <a:lnTo>
                    <a:pt x="212" y="98"/>
                  </a:lnTo>
                  <a:lnTo>
                    <a:pt x="200" y="70"/>
                  </a:lnTo>
                  <a:lnTo>
                    <a:pt x="179" y="49"/>
                  </a:lnTo>
                  <a:lnTo>
                    <a:pt x="156" y="38"/>
                  </a:lnTo>
                  <a:lnTo>
                    <a:pt x="125" y="33"/>
                  </a:lnTo>
                  <a:close/>
                  <a:moveTo>
                    <a:pt x="125" y="0"/>
                  </a:moveTo>
                  <a:lnTo>
                    <a:pt x="165" y="7"/>
                  </a:lnTo>
                  <a:lnTo>
                    <a:pt x="200" y="26"/>
                  </a:lnTo>
                  <a:lnTo>
                    <a:pt x="226" y="52"/>
                  </a:lnTo>
                  <a:lnTo>
                    <a:pt x="244" y="87"/>
                  </a:lnTo>
                  <a:lnTo>
                    <a:pt x="249" y="126"/>
                  </a:lnTo>
                  <a:lnTo>
                    <a:pt x="244" y="168"/>
                  </a:lnTo>
                  <a:lnTo>
                    <a:pt x="226" y="203"/>
                  </a:lnTo>
                  <a:lnTo>
                    <a:pt x="200" y="229"/>
                  </a:lnTo>
                  <a:lnTo>
                    <a:pt x="165" y="248"/>
                  </a:lnTo>
                  <a:lnTo>
                    <a:pt x="125" y="252"/>
                  </a:lnTo>
                  <a:lnTo>
                    <a:pt x="84" y="248"/>
                  </a:lnTo>
                  <a:lnTo>
                    <a:pt x="49" y="229"/>
                  </a:lnTo>
                  <a:lnTo>
                    <a:pt x="23" y="203"/>
                  </a:lnTo>
                  <a:lnTo>
                    <a:pt x="7" y="168"/>
                  </a:lnTo>
                  <a:lnTo>
                    <a:pt x="0" y="126"/>
                  </a:lnTo>
                  <a:lnTo>
                    <a:pt x="7" y="87"/>
                  </a:lnTo>
                  <a:lnTo>
                    <a:pt x="23" y="52"/>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33">
              <a:extLst>
                <a:ext uri="{FF2B5EF4-FFF2-40B4-BE49-F238E27FC236}">
                  <a16:creationId xmlns:a16="http://schemas.microsoft.com/office/drawing/2014/main" id="{C7394692-1D5B-4A3A-BE52-4CB6852F469D}"/>
                </a:ext>
              </a:extLst>
            </p:cNvPr>
            <p:cNvSpPr>
              <a:spLocks noEditPoints="1"/>
            </p:cNvSpPr>
            <p:nvPr userDrawn="1"/>
          </p:nvSpPr>
          <p:spPr bwMode="auto">
            <a:xfrm>
              <a:off x="5483225" y="5280026"/>
              <a:ext cx="269875" cy="382588"/>
            </a:xfrm>
            <a:custGeom>
              <a:avLst/>
              <a:gdLst>
                <a:gd name="T0" fmla="*/ 32 w 170"/>
                <a:gd name="T1" fmla="*/ 28 h 241"/>
                <a:gd name="T2" fmla="*/ 32 w 170"/>
                <a:gd name="T3" fmla="*/ 105 h 241"/>
                <a:gd name="T4" fmla="*/ 74 w 170"/>
                <a:gd name="T5" fmla="*/ 105 h 241"/>
                <a:gd name="T6" fmla="*/ 90 w 170"/>
                <a:gd name="T7" fmla="*/ 105 h 241"/>
                <a:gd name="T8" fmla="*/ 104 w 170"/>
                <a:gd name="T9" fmla="*/ 101 h 241"/>
                <a:gd name="T10" fmla="*/ 116 w 170"/>
                <a:gd name="T11" fmla="*/ 96 h 241"/>
                <a:gd name="T12" fmla="*/ 123 w 170"/>
                <a:gd name="T13" fmla="*/ 84 h 241"/>
                <a:gd name="T14" fmla="*/ 125 w 170"/>
                <a:gd name="T15" fmla="*/ 68 h 241"/>
                <a:gd name="T16" fmla="*/ 123 w 170"/>
                <a:gd name="T17" fmla="*/ 52 h 241"/>
                <a:gd name="T18" fmla="*/ 116 w 170"/>
                <a:gd name="T19" fmla="*/ 40 h 241"/>
                <a:gd name="T20" fmla="*/ 104 w 170"/>
                <a:gd name="T21" fmla="*/ 33 h 241"/>
                <a:gd name="T22" fmla="*/ 90 w 170"/>
                <a:gd name="T23" fmla="*/ 31 h 241"/>
                <a:gd name="T24" fmla="*/ 74 w 170"/>
                <a:gd name="T25" fmla="*/ 28 h 241"/>
                <a:gd name="T26" fmla="*/ 32 w 170"/>
                <a:gd name="T27" fmla="*/ 28 h 241"/>
                <a:gd name="T28" fmla="*/ 0 w 170"/>
                <a:gd name="T29" fmla="*/ 0 h 241"/>
                <a:gd name="T30" fmla="*/ 83 w 170"/>
                <a:gd name="T31" fmla="*/ 0 h 241"/>
                <a:gd name="T32" fmla="*/ 111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2 w 170"/>
                <a:gd name="T51" fmla="*/ 131 h 241"/>
                <a:gd name="T52" fmla="*/ 170 w 170"/>
                <a:gd name="T53" fmla="*/ 241 h 241"/>
                <a:gd name="T54" fmla="*/ 130 w 170"/>
                <a:gd name="T55" fmla="*/ 241 h 241"/>
                <a:gd name="T56" fmla="*/ 69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90" y="105"/>
                  </a:lnTo>
                  <a:lnTo>
                    <a:pt x="104" y="101"/>
                  </a:lnTo>
                  <a:lnTo>
                    <a:pt x="116" y="96"/>
                  </a:lnTo>
                  <a:lnTo>
                    <a:pt x="123" y="84"/>
                  </a:lnTo>
                  <a:lnTo>
                    <a:pt x="125" y="68"/>
                  </a:lnTo>
                  <a:lnTo>
                    <a:pt x="123" y="52"/>
                  </a:lnTo>
                  <a:lnTo>
                    <a:pt x="116" y="40"/>
                  </a:lnTo>
                  <a:lnTo>
                    <a:pt x="104" y="33"/>
                  </a:lnTo>
                  <a:lnTo>
                    <a:pt x="90" y="31"/>
                  </a:lnTo>
                  <a:lnTo>
                    <a:pt x="74" y="28"/>
                  </a:lnTo>
                  <a:lnTo>
                    <a:pt x="32" y="28"/>
                  </a:lnTo>
                  <a:close/>
                  <a:moveTo>
                    <a:pt x="0" y="0"/>
                  </a:moveTo>
                  <a:lnTo>
                    <a:pt x="83" y="0"/>
                  </a:lnTo>
                  <a:lnTo>
                    <a:pt x="111" y="3"/>
                  </a:lnTo>
                  <a:lnTo>
                    <a:pt x="130" y="12"/>
                  </a:lnTo>
                  <a:lnTo>
                    <a:pt x="144" y="24"/>
                  </a:lnTo>
                  <a:lnTo>
                    <a:pt x="153" y="38"/>
                  </a:lnTo>
                  <a:lnTo>
                    <a:pt x="158" y="52"/>
                  </a:lnTo>
                  <a:lnTo>
                    <a:pt x="160" y="68"/>
                  </a:lnTo>
                  <a:lnTo>
                    <a:pt x="156" y="89"/>
                  </a:lnTo>
                  <a:lnTo>
                    <a:pt x="144" y="110"/>
                  </a:lnTo>
                  <a:lnTo>
                    <a:pt x="125" y="124"/>
                  </a:lnTo>
                  <a:lnTo>
                    <a:pt x="102" y="131"/>
                  </a:lnTo>
                  <a:lnTo>
                    <a:pt x="170" y="241"/>
                  </a:lnTo>
                  <a:lnTo>
                    <a:pt x="130" y="241"/>
                  </a:lnTo>
                  <a:lnTo>
                    <a:pt x="69"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34">
              <a:extLst>
                <a:ext uri="{FF2B5EF4-FFF2-40B4-BE49-F238E27FC236}">
                  <a16:creationId xmlns:a16="http://schemas.microsoft.com/office/drawing/2014/main" id="{1F1940BD-EDC4-43F8-A4E2-6D056A9942F6}"/>
                </a:ext>
              </a:extLst>
            </p:cNvPr>
            <p:cNvSpPr>
              <a:spLocks noEditPoints="1"/>
            </p:cNvSpPr>
            <p:nvPr userDrawn="1"/>
          </p:nvSpPr>
          <p:spPr bwMode="auto">
            <a:xfrm>
              <a:off x="5895975" y="5280026"/>
              <a:ext cx="373063" cy="382588"/>
            </a:xfrm>
            <a:custGeom>
              <a:avLst/>
              <a:gdLst>
                <a:gd name="T0" fmla="*/ 117 w 235"/>
                <a:gd name="T1" fmla="*/ 42 h 241"/>
                <a:gd name="T2" fmla="*/ 72 w 235"/>
                <a:gd name="T3" fmla="*/ 152 h 241"/>
                <a:gd name="T4" fmla="*/ 163 w 235"/>
                <a:gd name="T5" fmla="*/ 152 h 241"/>
                <a:gd name="T6" fmla="*/ 119 w 235"/>
                <a:gd name="T7" fmla="*/ 42 h 241"/>
                <a:gd name="T8" fmla="*/ 117 w 235"/>
                <a:gd name="T9" fmla="*/ 42 h 241"/>
                <a:gd name="T10" fmla="*/ 105 w 235"/>
                <a:gd name="T11" fmla="*/ 0 h 241"/>
                <a:gd name="T12" fmla="*/ 135 w 235"/>
                <a:gd name="T13" fmla="*/ 0 h 241"/>
                <a:gd name="T14" fmla="*/ 235 w 235"/>
                <a:gd name="T15" fmla="*/ 241 h 241"/>
                <a:gd name="T16" fmla="*/ 198 w 235"/>
                <a:gd name="T17" fmla="*/ 241 h 241"/>
                <a:gd name="T18" fmla="*/ 175 w 235"/>
                <a:gd name="T19" fmla="*/ 180 h 241"/>
                <a:gd name="T20" fmla="*/ 61 w 235"/>
                <a:gd name="T21" fmla="*/ 180 h 241"/>
                <a:gd name="T22" fmla="*/ 38 w 235"/>
                <a:gd name="T23" fmla="*/ 241 h 241"/>
                <a:gd name="T24" fmla="*/ 0 w 235"/>
                <a:gd name="T25" fmla="*/ 241 h 241"/>
                <a:gd name="T26" fmla="*/ 105 w 235"/>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1">
                  <a:moveTo>
                    <a:pt x="117" y="42"/>
                  </a:moveTo>
                  <a:lnTo>
                    <a:pt x="72" y="152"/>
                  </a:lnTo>
                  <a:lnTo>
                    <a:pt x="163" y="152"/>
                  </a:lnTo>
                  <a:lnTo>
                    <a:pt x="119" y="42"/>
                  </a:lnTo>
                  <a:lnTo>
                    <a:pt x="117" y="42"/>
                  </a:lnTo>
                  <a:close/>
                  <a:moveTo>
                    <a:pt x="105" y="0"/>
                  </a:moveTo>
                  <a:lnTo>
                    <a:pt x="135" y="0"/>
                  </a:lnTo>
                  <a:lnTo>
                    <a:pt x="235" y="241"/>
                  </a:lnTo>
                  <a:lnTo>
                    <a:pt x="198" y="241"/>
                  </a:lnTo>
                  <a:lnTo>
                    <a:pt x="175" y="180"/>
                  </a:lnTo>
                  <a:lnTo>
                    <a:pt x="61" y="180"/>
                  </a:lnTo>
                  <a:lnTo>
                    <a:pt x="38"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35">
              <a:extLst>
                <a:ext uri="{FF2B5EF4-FFF2-40B4-BE49-F238E27FC236}">
                  <a16:creationId xmlns:a16="http://schemas.microsoft.com/office/drawing/2014/main" id="{8F46F961-D81B-4055-B6D7-E6EE66017066}"/>
                </a:ext>
              </a:extLst>
            </p:cNvPr>
            <p:cNvSpPr>
              <a:spLocks/>
            </p:cNvSpPr>
            <p:nvPr userDrawn="1"/>
          </p:nvSpPr>
          <p:spPr bwMode="auto">
            <a:xfrm>
              <a:off x="6421438" y="5268913"/>
              <a:ext cx="254000" cy="400050"/>
            </a:xfrm>
            <a:custGeom>
              <a:avLst/>
              <a:gdLst>
                <a:gd name="T0" fmla="*/ 88 w 160"/>
                <a:gd name="T1" fmla="*/ 0 h 252"/>
                <a:gd name="T2" fmla="*/ 114 w 160"/>
                <a:gd name="T3" fmla="*/ 3 h 252"/>
                <a:gd name="T4" fmla="*/ 137 w 160"/>
                <a:gd name="T5" fmla="*/ 12 h 252"/>
                <a:gd name="T6" fmla="*/ 158 w 160"/>
                <a:gd name="T7" fmla="*/ 28 h 252"/>
                <a:gd name="T8" fmla="*/ 130 w 160"/>
                <a:gd name="T9" fmla="*/ 54 h 252"/>
                <a:gd name="T10" fmla="*/ 114 w 160"/>
                <a:gd name="T11" fmla="*/ 38 h 252"/>
                <a:gd name="T12" fmla="*/ 88 w 160"/>
                <a:gd name="T13" fmla="*/ 33 h 252"/>
                <a:gd name="T14" fmla="*/ 65 w 160"/>
                <a:gd name="T15" fmla="*/ 35 h 252"/>
                <a:gd name="T16" fmla="*/ 51 w 160"/>
                <a:gd name="T17" fmla="*/ 45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10 h 252"/>
                <a:gd name="T30" fmla="*/ 112 w 160"/>
                <a:gd name="T31" fmla="*/ 117 h 252"/>
                <a:gd name="T32" fmla="*/ 130 w 160"/>
                <a:gd name="T33" fmla="*/ 126 h 252"/>
                <a:gd name="T34" fmla="*/ 144 w 160"/>
                <a:gd name="T35" fmla="*/ 138 h 252"/>
                <a:gd name="T36" fmla="*/ 156 w 160"/>
                <a:gd name="T37" fmla="*/ 154 h 252"/>
                <a:gd name="T38" fmla="*/ 160 w 160"/>
                <a:gd name="T39" fmla="*/ 180 h 252"/>
                <a:gd name="T40" fmla="*/ 156 w 160"/>
                <a:gd name="T41" fmla="*/ 203 h 252"/>
                <a:gd name="T42" fmla="*/ 144 w 160"/>
                <a:gd name="T43" fmla="*/ 224 h 252"/>
                <a:gd name="T44" fmla="*/ 125 w 160"/>
                <a:gd name="T45" fmla="*/ 241 h 252"/>
                <a:gd name="T46" fmla="*/ 102 w 160"/>
                <a:gd name="T47" fmla="*/ 250 h 252"/>
                <a:gd name="T48" fmla="*/ 77 w 160"/>
                <a:gd name="T49" fmla="*/ 252 h 252"/>
                <a:gd name="T50" fmla="*/ 46 w 160"/>
                <a:gd name="T51" fmla="*/ 250 h 252"/>
                <a:gd name="T52" fmla="*/ 21 w 160"/>
                <a:gd name="T53" fmla="*/ 238 h 252"/>
                <a:gd name="T54" fmla="*/ 0 w 160"/>
                <a:gd name="T55" fmla="*/ 220 h 252"/>
                <a:gd name="T56" fmla="*/ 28 w 160"/>
                <a:gd name="T57" fmla="*/ 196 h 252"/>
                <a:gd name="T58" fmla="*/ 42 w 160"/>
                <a:gd name="T59" fmla="*/ 210 h 252"/>
                <a:gd name="T60" fmla="*/ 58 w 160"/>
                <a:gd name="T61" fmla="*/ 220 h 252"/>
                <a:gd name="T62" fmla="*/ 77 w 160"/>
                <a:gd name="T63" fmla="*/ 222 h 252"/>
                <a:gd name="T64" fmla="*/ 93 w 160"/>
                <a:gd name="T65" fmla="*/ 220 h 252"/>
                <a:gd name="T66" fmla="*/ 109 w 160"/>
                <a:gd name="T67" fmla="*/ 213 h 252"/>
                <a:gd name="T68" fmla="*/ 121 w 160"/>
                <a:gd name="T69" fmla="*/ 201 h 252"/>
                <a:gd name="T70" fmla="*/ 125 w 160"/>
                <a:gd name="T71" fmla="*/ 182 h 252"/>
                <a:gd name="T72" fmla="*/ 121 w 160"/>
                <a:gd name="T73" fmla="*/ 168 h 252"/>
                <a:gd name="T74" fmla="*/ 109 w 160"/>
                <a:gd name="T75" fmla="*/ 157 h 252"/>
                <a:gd name="T76" fmla="*/ 95 w 160"/>
                <a:gd name="T77" fmla="*/ 150 h 252"/>
                <a:gd name="T78" fmla="*/ 77 w 160"/>
                <a:gd name="T79" fmla="*/ 143 h 252"/>
                <a:gd name="T80" fmla="*/ 56 w 160"/>
                <a:gd name="T81" fmla="*/ 136 h 252"/>
                <a:gd name="T82" fmla="*/ 37 w 160"/>
                <a:gd name="T83" fmla="*/ 126 h 252"/>
                <a:gd name="T84" fmla="*/ 23 w 160"/>
                <a:gd name="T85" fmla="*/ 115 h 252"/>
                <a:gd name="T86" fmla="*/ 11 w 160"/>
                <a:gd name="T87" fmla="*/ 96 h 252"/>
                <a:gd name="T88" fmla="*/ 7 w 160"/>
                <a:gd name="T89" fmla="*/ 68 h 252"/>
                <a:gd name="T90" fmla="*/ 11 w 160"/>
                <a:gd name="T91" fmla="*/ 52 h 252"/>
                <a:gd name="T92" fmla="*/ 18 w 160"/>
                <a:gd name="T93" fmla="*/ 33 h 252"/>
                <a:gd name="T94" fmla="*/ 35 w 160"/>
                <a:gd name="T95" fmla="*/ 17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3"/>
                  </a:lnTo>
                  <a:lnTo>
                    <a:pt x="137" y="12"/>
                  </a:lnTo>
                  <a:lnTo>
                    <a:pt x="158" y="28"/>
                  </a:lnTo>
                  <a:lnTo>
                    <a:pt x="130" y="54"/>
                  </a:lnTo>
                  <a:lnTo>
                    <a:pt x="114" y="38"/>
                  </a:lnTo>
                  <a:lnTo>
                    <a:pt x="88" y="33"/>
                  </a:lnTo>
                  <a:lnTo>
                    <a:pt x="65" y="35"/>
                  </a:lnTo>
                  <a:lnTo>
                    <a:pt x="51" y="45"/>
                  </a:lnTo>
                  <a:lnTo>
                    <a:pt x="44" y="56"/>
                  </a:lnTo>
                  <a:lnTo>
                    <a:pt x="42" y="68"/>
                  </a:lnTo>
                  <a:lnTo>
                    <a:pt x="46" y="84"/>
                  </a:lnTo>
                  <a:lnTo>
                    <a:pt x="56" y="96"/>
                  </a:lnTo>
                  <a:lnTo>
                    <a:pt x="72" y="105"/>
                  </a:lnTo>
                  <a:lnTo>
                    <a:pt x="91" y="110"/>
                  </a:lnTo>
                  <a:lnTo>
                    <a:pt x="112" y="117"/>
                  </a:lnTo>
                  <a:lnTo>
                    <a:pt x="130" y="126"/>
                  </a:lnTo>
                  <a:lnTo>
                    <a:pt x="144" y="138"/>
                  </a:lnTo>
                  <a:lnTo>
                    <a:pt x="156" y="154"/>
                  </a:lnTo>
                  <a:lnTo>
                    <a:pt x="160" y="180"/>
                  </a:lnTo>
                  <a:lnTo>
                    <a:pt x="156" y="203"/>
                  </a:lnTo>
                  <a:lnTo>
                    <a:pt x="144" y="224"/>
                  </a:lnTo>
                  <a:lnTo>
                    <a:pt x="125" y="241"/>
                  </a:lnTo>
                  <a:lnTo>
                    <a:pt x="102" y="250"/>
                  </a:lnTo>
                  <a:lnTo>
                    <a:pt x="77" y="252"/>
                  </a:lnTo>
                  <a:lnTo>
                    <a:pt x="46" y="250"/>
                  </a:lnTo>
                  <a:lnTo>
                    <a:pt x="21" y="238"/>
                  </a:lnTo>
                  <a:lnTo>
                    <a:pt x="0" y="220"/>
                  </a:lnTo>
                  <a:lnTo>
                    <a:pt x="28" y="196"/>
                  </a:lnTo>
                  <a:lnTo>
                    <a:pt x="42" y="210"/>
                  </a:lnTo>
                  <a:lnTo>
                    <a:pt x="58" y="220"/>
                  </a:lnTo>
                  <a:lnTo>
                    <a:pt x="77" y="222"/>
                  </a:lnTo>
                  <a:lnTo>
                    <a:pt x="93" y="220"/>
                  </a:lnTo>
                  <a:lnTo>
                    <a:pt x="109" y="213"/>
                  </a:lnTo>
                  <a:lnTo>
                    <a:pt x="121" y="201"/>
                  </a:lnTo>
                  <a:lnTo>
                    <a:pt x="125" y="182"/>
                  </a:lnTo>
                  <a:lnTo>
                    <a:pt x="121" y="168"/>
                  </a:lnTo>
                  <a:lnTo>
                    <a:pt x="109" y="157"/>
                  </a:lnTo>
                  <a:lnTo>
                    <a:pt x="95" y="150"/>
                  </a:lnTo>
                  <a:lnTo>
                    <a:pt x="77" y="143"/>
                  </a:lnTo>
                  <a:lnTo>
                    <a:pt x="56" y="136"/>
                  </a:lnTo>
                  <a:lnTo>
                    <a:pt x="37" y="126"/>
                  </a:lnTo>
                  <a:lnTo>
                    <a:pt x="23" y="115"/>
                  </a:lnTo>
                  <a:lnTo>
                    <a:pt x="11" y="96"/>
                  </a:lnTo>
                  <a:lnTo>
                    <a:pt x="7" y="68"/>
                  </a:lnTo>
                  <a:lnTo>
                    <a:pt x="11" y="52"/>
                  </a:lnTo>
                  <a:lnTo>
                    <a:pt x="18" y="33"/>
                  </a:lnTo>
                  <a:lnTo>
                    <a:pt x="35" y="17"/>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9" name="Freeform 36">
              <a:extLst>
                <a:ext uri="{FF2B5EF4-FFF2-40B4-BE49-F238E27FC236}">
                  <a16:creationId xmlns:a16="http://schemas.microsoft.com/office/drawing/2014/main" id="{23FC9197-304A-4963-9AF0-BDBBA594EB85}"/>
                </a:ext>
              </a:extLst>
            </p:cNvPr>
            <p:cNvSpPr>
              <a:spLocks/>
            </p:cNvSpPr>
            <p:nvPr userDrawn="1"/>
          </p:nvSpPr>
          <p:spPr bwMode="auto">
            <a:xfrm>
              <a:off x="6738938" y="5280026"/>
              <a:ext cx="395288" cy="382588"/>
            </a:xfrm>
            <a:custGeom>
              <a:avLst/>
              <a:gdLst>
                <a:gd name="T0" fmla="*/ 0 w 249"/>
                <a:gd name="T1" fmla="*/ 0 h 241"/>
                <a:gd name="T2" fmla="*/ 49 w 249"/>
                <a:gd name="T3" fmla="*/ 0 h 241"/>
                <a:gd name="T4" fmla="*/ 123 w 249"/>
                <a:gd name="T5" fmla="*/ 182 h 241"/>
                <a:gd name="T6" fmla="*/ 126 w 249"/>
                <a:gd name="T7" fmla="*/ 182 h 241"/>
                <a:gd name="T8" fmla="*/ 200 w 249"/>
                <a:gd name="T9" fmla="*/ 0 h 241"/>
                <a:gd name="T10" fmla="*/ 249 w 249"/>
                <a:gd name="T11" fmla="*/ 0 h 241"/>
                <a:gd name="T12" fmla="*/ 249 w 249"/>
                <a:gd name="T13" fmla="*/ 241 h 241"/>
                <a:gd name="T14" fmla="*/ 216 w 249"/>
                <a:gd name="T15" fmla="*/ 241 h 241"/>
                <a:gd name="T16" fmla="*/ 216 w 249"/>
                <a:gd name="T17" fmla="*/ 42 h 241"/>
                <a:gd name="T18" fmla="*/ 216 w 249"/>
                <a:gd name="T19" fmla="*/ 42 h 241"/>
                <a:gd name="T20" fmla="*/ 135 w 249"/>
                <a:gd name="T21" fmla="*/ 241 h 241"/>
                <a:gd name="T22" fmla="*/ 114 w 249"/>
                <a:gd name="T23" fmla="*/ 241 h 241"/>
                <a:gd name="T24" fmla="*/ 33 w 249"/>
                <a:gd name="T25" fmla="*/ 42 h 241"/>
                <a:gd name="T26" fmla="*/ 33 w 249"/>
                <a:gd name="T27" fmla="*/ 42 h 241"/>
                <a:gd name="T28" fmla="*/ 33 w 249"/>
                <a:gd name="T29" fmla="*/ 241 h 241"/>
                <a:gd name="T30" fmla="*/ 0 w 249"/>
                <a:gd name="T31" fmla="*/ 241 h 241"/>
                <a:gd name="T32" fmla="*/ 0 w 249"/>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1">
                  <a:moveTo>
                    <a:pt x="0" y="0"/>
                  </a:moveTo>
                  <a:lnTo>
                    <a:pt x="49" y="0"/>
                  </a:lnTo>
                  <a:lnTo>
                    <a:pt x="123" y="182"/>
                  </a:lnTo>
                  <a:lnTo>
                    <a:pt x="126" y="182"/>
                  </a:lnTo>
                  <a:lnTo>
                    <a:pt x="200" y="0"/>
                  </a:lnTo>
                  <a:lnTo>
                    <a:pt x="249" y="0"/>
                  </a:lnTo>
                  <a:lnTo>
                    <a:pt x="249" y="241"/>
                  </a:lnTo>
                  <a:lnTo>
                    <a:pt x="216" y="241"/>
                  </a:lnTo>
                  <a:lnTo>
                    <a:pt x="216" y="42"/>
                  </a:lnTo>
                  <a:lnTo>
                    <a:pt x="216" y="42"/>
                  </a:lnTo>
                  <a:lnTo>
                    <a:pt x="135" y="241"/>
                  </a:lnTo>
                  <a:lnTo>
                    <a:pt x="114" y="241"/>
                  </a:lnTo>
                  <a:lnTo>
                    <a:pt x="33" y="42"/>
                  </a:lnTo>
                  <a:lnTo>
                    <a:pt x="33" y="42"/>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0" name="Freeform 37">
              <a:extLst>
                <a:ext uri="{FF2B5EF4-FFF2-40B4-BE49-F238E27FC236}">
                  <a16:creationId xmlns:a16="http://schemas.microsoft.com/office/drawing/2014/main" id="{B9971C12-812F-4F4A-AB6E-542EBA9C6AC7}"/>
                </a:ext>
              </a:extLst>
            </p:cNvPr>
            <p:cNvSpPr>
              <a:spLocks noEditPoints="1"/>
            </p:cNvSpPr>
            <p:nvPr userDrawn="1"/>
          </p:nvSpPr>
          <p:spPr bwMode="auto">
            <a:xfrm>
              <a:off x="7170738" y="5280026"/>
              <a:ext cx="377825" cy="382588"/>
            </a:xfrm>
            <a:custGeom>
              <a:avLst/>
              <a:gdLst>
                <a:gd name="T0" fmla="*/ 119 w 238"/>
                <a:gd name="T1" fmla="*/ 42 h 241"/>
                <a:gd name="T2" fmla="*/ 72 w 238"/>
                <a:gd name="T3" fmla="*/ 152 h 241"/>
                <a:gd name="T4" fmla="*/ 163 w 238"/>
                <a:gd name="T5" fmla="*/ 152 h 241"/>
                <a:gd name="T6" fmla="*/ 119 w 238"/>
                <a:gd name="T7" fmla="*/ 42 h 241"/>
                <a:gd name="T8" fmla="*/ 119 w 238"/>
                <a:gd name="T9" fmla="*/ 42 h 241"/>
                <a:gd name="T10" fmla="*/ 105 w 238"/>
                <a:gd name="T11" fmla="*/ 0 h 241"/>
                <a:gd name="T12" fmla="*/ 135 w 238"/>
                <a:gd name="T13" fmla="*/ 0 h 241"/>
                <a:gd name="T14" fmla="*/ 238 w 238"/>
                <a:gd name="T15" fmla="*/ 241 h 241"/>
                <a:gd name="T16" fmla="*/ 200 w 238"/>
                <a:gd name="T17" fmla="*/ 241 h 241"/>
                <a:gd name="T18" fmla="*/ 175 w 238"/>
                <a:gd name="T19" fmla="*/ 180 h 241"/>
                <a:gd name="T20" fmla="*/ 61 w 238"/>
                <a:gd name="T21" fmla="*/ 180 h 241"/>
                <a:gd name="T22" fmla="*/ 37 w 238"/>
                <a:gd name="T23" fmla="*/ 241 h 241"/>
                <a:gd name="T24" fmla="*/ 0 w 238"/>
                <a:gd name="T25" fmla="*/ 241 h 241"/>
                <a:gd name="T26" fmla="*/ 105 w 238"/>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1">
                  <a:moveTo>
                    <a:pt x="119" y="42"/>
                  </a:moveTo>
                  <a:lnTo>
                    <a:pt x="72" y="152"/>
                  </a:lnTo>
                  <a:lnTo>
                    <a:pt x="163" y="152"/>
                  </a:lnTo>
                  <a:lnTo>
                    <a:pt x="119" y="42"/>
                  </a:lnTo>
                  <a:lnTo>
                    <a:pt x="119" y="42"/>
                  </a:lnTo>
                  <a:close/>
                  <a:moveTo>
                    <a:pt x="105" y="0"/>
                  </a:moveTo>
                  <a:lnTo>
                    <a:pt x="135" y="0"/>
                  </a:lnTo>
                  <a:lnTo>
                    <a:pt x="238" y="241"/>
                  </a:lnTo>
                  <a:lnTo>
                    <a:pt x="200" y="241"/>
                  </a:lnTo>
                  <a:lnTo>
                    <a:pt x="175" y="180"/>
                  </a:lnTo>
                  <a:lnTo>
                    <a:pt x="61" y="180"/>
                  </a:lnTo>
                  <a:lnTo>
                    <a:pt x="37"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1" name="Freeform 38">
              <a:extLst>
                <a:ext uri="{FF2B5EF4-FFF2-40B4-BE49-F238E27FC236}">
                  <a16:creationId xmlns:a16="http://schemas.microsoft.com/office/drawing/2014/main" id="{5E8976EB-26F3-46F3-B521-3B821CE21916}"/>
                </a:ext>
              </a:extLst>
            </p:cNvPr>
            <p:cNvSpPr>
              <a:spLocks noEditPoints="1"/>
            </p:cNvSpPr>
            <p:nvPr userDrawn="1"/>
          </p:nvSpPr>
          <p:spPr bwMode="auto">
            <a:xfrm>
              <a:off x="7588250" y="5280026"/>
              <a:ext cx="269875" cy="382588"/>
            </a:xfrm>
            <a:custGeom>
              <a:avLst/>
              <a:gdLst>
                <a:gd name="T0" fmla="*/ 33 w 170"/>
                <a:gd name="T1" fmla="*/ 28 h 241"/>
                <a:gd name="T2" fmla="*/ 33 w 170"/>
                <a:gd name="T3" fmla="*/ 105 h 241"/>
                <a:gd name="T4" fmla="*/ 75 w 170"/>
                <a:gd name="T5" fmla="*/ 105 h 241"/>
                <a:gd name="T6" fmla="*/ 91 w 170"/>
                <a:gd name="T7" fmla="*/ 105 h 241"/>
                <a:gd name="T8" fmla="*/ 105 w 170"/>
                <a:gd name="T9" fmla="*/ 101 h 241"/>
                <a:gd name="T10" fmla="*/ 117 w 170"/>
                <a:gd name="T11" fmla="*/ 96 h 241"/>
                <a:gd name="T12" fmla="*/ 124 w 170"/>
                <a:gd name="T13" fmla="*/ 84 h 241"/>
                <a:gd name="T14" fmla="*/ 126 w 170"/>
                <a:gd name="T15" fmla="*/ 68 h 241"/>
                <a:gd name="T16" fmla="*/ 124 w 170"/>
                <a:gd name="T17" fmla="*/ 52 h 241"/>
                <a:gd name="T18" fmla="*/ 117 w 170"/>
                <a:gd name="T19" fmla="*/ 40 h 241"/>
                <a:gd name="T20" fmla="*/ 105 w 170"/>
                <a:gd name="T21" fmla="*/ 33 h 241"/>
                <a:gd name="T22" fmla="*/ 91 w 170"/>
                <a:gd name="T23" fmla="*/ 31 h 241"/>
                <a:gd name="T24" fmla="*/ 75 w 170"/>
                <a:gd name="T25" fmla="*/ 28 h 241"/>
                <a:gd name="T26" fmla="*/ 33 w 170"/>
                <a:gd name="T27" fmla="*/ 28 h 241"/>
                <a:gd name="T28" fmla="*/ 0 w 170"/>
                <a:gd name="T29" fmla="*/ 0 h 241"/>
                <a:gd name="T30" fmla="*/ 84 w 170"/>
                <a:gd name="T31" fmla="*/ 0 h 241"/>
                <a:gd name="T32" fmla="*/ 112 w 170"/>
                <a:gd name="T33" fmla="*/ 3 h 241"/>
                <a:gd name="T34" fmla="*/ 131 w 170"/>
                <a:gd name="T35" fmla="*/ 12 h 241"/>
                <a:gd name="T36" fmla="*/ 145 w 170"/>
                <a:gd name="T37" fmla="*/ 24 h 241"/>
                <a:gd name="T38" fmla="*/ 154 w 170"/>
                <a:gd name="T39" fmla="*/ 38 h 241"/>
                <a:gd name="T40" fmla="*/ 158 w 170"/>
                <a:gd name="T41" fmla="*/ 52 h 241"/>
                <a:gd name="T42" fmla="*/ 161 w 170"/>
                <a:gd name="T43" fmla="*/ 68 h 241"/>
                <a:gd name="T44" fmla="*/ 156 w 170"/>
                <a:gd name="T45" fmla="*/ 89 h 241"/>
                <a:gd name="T46" fmla="*/ 145 w 170"/>
                <a:gd name="T47" fmla="*/ 110 h 241"/>
                <a:gd name="T48" fmla="*/ 126 w 170"/>
                <a:gd name="T49" fmla="*/ 124 h 241"/>
                <a:gd name="T50" fmla="*/ 103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91" y="105"/>
                  </a:lnTo>
                  <a:lnTo>
                    <a:pt x="105" y="101"/>
                  </a:lnTo>
                  <a:lnTo>
                    <a:pt x="117" y="96"/>
                  </a:lnTo>
                  <a:lnTo>
                    <a:pt x="124" y="84"/>
                  </a:lnTo>
                  <a:lnTo>
                    <a:pt x="126" y="68"/>
                  </a:lnTo>
                  <a:lnTo>
                    <a:pt x="124" y="52"/>
                  </a:lnTo>
                  <a:lnTo>
                    <a:pt x="117" y="40"/>
                  </a:lnTo>
                  <a:lnTo>
                    <a:pt x="105" y="33"/>
                  </a:lnTo>
                  <a:lnTo>
                    <a:pt x="91" y="31"/>
                  </a:lnTo>
                  <a:lnTo>
                    <a:pt x="75" y="28"/>
                  </a:lnTo>
                  <a:lnTo>
                    <a:pt x="33" y="28"/>
                  </a:lnTo>
                  <a:close/>
                  <a:moveTo>
                    <a:pt x="0" y="0"/>
                  </a:moveTo>
                  <a:lnTo>
                    <a:pt x="84" y="0"/>
                  </a:lnTo>
                  <a:lnTo>
                    <a:pt x="112" y="3"/>
                  </a:lnTo>
                  <a:lnTo>
                    <a:pt x="131" y="12"/>
                  </a:lnTo>
                  <a:lnTo>
                    <a:pt x="145" y="24"/>
                  </a:lnTo>
                  <a:lnTo>
                    <a:pt x="154" y="38"/>
                  </a:lnTo>
                  <a:lnTo>
                    <a:pt x="158" y="52"/>
                  </a:lnTo>
                  <a:lnTo>
                    <a:pt x="161" y="68"/>
                  </a:lnTo>
                  <a:lnTo>
                    <a:pt x="156" y="89"/>
                  </a:lnTo>
                  <a:lnTo>
                    <a:pt x="145" y="110"/>
                  </a:lnTo>
                  <a:lnTo>
                    <a:pt x="126" y="124"/>
                  </a:lnTo>
                  <a:lnTo>
                    <a:pt x="103"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2" name="Freeform 39">
              <a:extLst>
                <a:ext uri="{FF2B5EF4-FFF2-40B4-BE49-F238E27FC236}">
                  <a16:creationId xmlns:a16="http://schemas.microsoft.com/office/drawing/2014/main" id="{67ECA2D0-2E7D-4616-8EF0-D7325EC2EE1A}"/>
                </a:ext>
              </a:extLst>
            </p:cNvPr>
            <p:cNvSpPr>
              <a:spLocks/>
            </p:cNvSpPr>
            <p:nvPr userDrawn="1"/>
          </p:nvSpPr>
          <p:spPr bwMode="auto">
            <a:xfrm>
              <a:off x="7866063" y="5280026"/>
              <a:ext cx="295275" cy="382588"/>
            </a:xfrm>
            <a:custGeom>
              <a:avLst/>
              <a:gdLst>
                <a:gd name="T0" fmla="*/ 0 w 186"/>
                <a:gd name="T1" fmla="*/ 0 h 241"/>
                <a:gd name="T2" fmla="*/ 186 w 186"/>
                <a:gd name="T3" fmla="*/ 0 h 241"/>
                <a:gd name="T4" fmla="*/ 186 w 186"/>
                <a:gd name="T5" fmla="*/ 31 h 241"/>
                <a:gd name="T6" fmla="*/ 109 w 186"/>
                <a:gd name="T7" fmla="*/ 31 h 241"/>
                <a:gd name="T8" fmla="*/ 109 w 186"/>
                <a:gd name="T9" fmla="*/ 241 h 241"/>
                <a:gd name="T10" fmla="*/ 77 w 186"/>
                <a:gd name="T11" fmla="*/ 241 h 241"/>
                <a:gd name="T12" fmla="*/ 77 w 186"/>
                <a:gd name="T13" fmla="*/ 31 h 241"/>
                <a:gd name="T14" fmla="*/ 0 w 186"/>
                <a:gd name="T15" fmla="*/ 31 h 241"/>
                <a:gd name="T16" fmla="*/ 0 w 186"/>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1">
                  <a:moveTo>
                    <a:pt x="0" y="0"/>
                  </a:moveTo>
                  <a:lnTo>
                    <a:pt x="186" y="0"/>
                  </a:lnTo>
                  <a:lnTo>
                    <a:pt x="186" y="31"/>
                  </a:lnTo>
                  <a:lnTo>
                    <a:pt x="109" y="31"/>
                  </a:lnTo>
                  <a:lnTo>
                    <a:pt x="109" y="241"/>
                  </a:lnTo>
                  <a:lnTo>
                    <a:pt x="77" y="241"/>
                  </a:lnTo>
                  <a:lnTo>
                    <a:pt x="77" y="31"/>
                  </a:lnTo>
                  <a:lnTo>
                    <a:pt x="0" y="3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 name="Freeform 40">
              <a:extLst>
                <a:ext uri="{FF2B5EF4-FFF2-40B4-BE49-F238E27FC236}">
                  <a16:creationId xmlns:a16="http://schemas.microsoft.com/office/drawing/2014/main" id="{1FF5B2F2-E920-434E-A3C7-3DF026735A86}"/>
                </a:ext>
              </a:extLst>
            </p:cNvPr>
            <p:cNvSpPr>
              <a:spLocks/>
            </p:cNvSpPr>
            <p:nvPr userDrawn="1"/>
          </p:nvSpPr>
          <p:spPr bwMode="auto">
            <a:xfrm>
              <a:off x="8205788" y="5280026"/>
              <a:ext cx="254000" cy="382588"/>
            </a:xfrm>
            <a:custGeom>
              <a:avLst/>
              <a:gdLst>
                <a:gd name="T0" fmla="*/ 0 w 160"/>
                <a:gd name="T1" fmla="*/ 0 h 241"/>
                <a:gd name="T2" fmla="*/ 156 w 160"/>
                <a:gd name="T3" fmla="*/ 0 h 241"/>
                <a:gd name="T4" fmla="*/ 156 w 160"/>
                <a:gd name="T5" fmla="*/ 31 h 241"/>
                <a:gd name="T6" fmla="*/ 32 w 160"/>
                <a:gd name="T7" fmla="*/ 31 h 241"/>
                <a:gd name="T8" fmla="*/ 32 w 160"/>
                <a:gd name="T9" fmla="*/ 103 h 241"/>
                <a:gd name="T10" fmla="*/ 146 w 160"/>
                <a:gd name="T11" fmla="*/ 103 h 241"/>
                <a:gd name="T12" fmla="*/ 146 w 160"/>
                <a:gd name="T13" fmla="*/ 133 h 241"/>
                <a:gd name="T14" fmla="*/ 32 w 160"/>
                <a:gd name="T15" fmla="*/ 133 h 241"/>
                <a:gd name="T16" fmla="*/ 32 w 160"/>
                <a:gd name="T17" fmla="*/ 210 h 241"/>
                <a:gd name="T18" fmla="*/ 160 w 160"/>
                <a:gd name="T19" fmla="*/ 210 h 241"/>
                <a:gd name="T20" fmla="*/ 160 w 160"/>
                <a:gd name="T21" fmla="*/ 241 h 241"/>
                <a:gd name="T22" fmla="*/ 0 w 160"/>
                <a:gd name="T23" fmla="*/ 241 h 241"/>
                <a:gd name="T24" fmla="*/ 0 w 160"/>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1">
                  <a:moveTo>
                    <a:pt x="0" y="0"/>
                  </a:moveTo>
                  <a:lnTo>
                    <a:pt x="156" y="0"/>
                  </a:lnTo>
                  <a:lnTo>
                    <a:pt x="156" y="31"/>
                  </a:lnTo>
                  <a:lnTo>
                    <a:pt x="32" y="31"/>
                  </a:lnTo>
                  <a:lnTo>
                    <a:pt x="32" y="103"/>
                  </a:lnTo>
                  <a:lnTo>
                    <a:pt x="146" y="103"/>
                  </a:lnTo>
                  <a:lnTo>
                    <a:pt x="146" y="133"/>
                  </a:lnTo>
                  <a:lnTo>
                    <a:pt x="32" y="133"/>
                  </a:lnTo>
                  <a:lnTo>
                    <a:pt x="32" y="210"/>
                  </a:lnTo>
                  <a:lnTo>
                    <a:pt x="160" y="210"/>
                  </a:lnTo>
                  <a:lnTo>
                    <a:pt x="160"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 name="Freeform 41">
              <a:extLst>
                <a:ext uri="{FF2B5EF4-FFF2-40B4-BE49-F238E27FC236}">
                  <a16:creationId xmlns:a16="http://schemas.microsoft.com/office/drawing/2014/main" id="{A02D6F3D-F77C-43BD-836A-F1FF029D4E09}"/>
                </a:ext>
              </a:extLst>
            </p:cNvPr>
            <p:cNvSpPr>
              <a:spLocks noEditPoints="1"/>
            </p:cNvSpPr>
            <p:nvPr userDrawn="1"/>
          </p:nvSpPr>
          <p:spPr bwMode="auto">
            <a:xfrm>
              <a:off x="8526463" y="5280026"/>
              <a:ext cx="269875" cy="382588"/>
            </a:xfrm>
            <a:custGeom>
              <a:avLst/>
              <a:gdLst>
                <a:gd name="T0" fmla="*/ 33 w 170"/>
                <a:gd name="T1" fmla="*/ 28 h 241"/>
                <a:gd name="T2" fmla="*/ 33 w 170"/>
                <a:gd name="T3" fmla="*/ 105 h 241"/>
                <a:gd name="T4" fmla="*/ 75 w 170"/>
                <a:gd name="T5" fmla="*/ 105 h 241"/>
                <a:gd name="T6" fmla="*/ 89 w 170"/>
                <a:gd name="T7" fmla="*/ 105 h 241"/>
                <a:gd name="T8" fmla="*/ 103 w 170"/>
                <a:gd name="T9" fmla="*/ 101 h 241"/>
                <a:gd name="T10" fmla="*/ 114 w 170"/>
                <a:gd name="T11" fmla="*/ 96 h 241"/>
                <a:gd name="T12" fmla="*/ 124 w 170"/>
                <a:gd name="T13" fmla="*/ 84 h 241"/>
                <a:gd name="T14" fmla="*/ 126 w 170"/>
                <a:gd name="T15" fmla="*/ 68 h 241"/>
                <a:gd name="T16" fmla="*/ 124 w 170"/>
                <a:gd name="T17" fmla="*/ 52 h 241"/>
                <a:gd name="T18" fmla="*/ 114 w 170"/>
                <a:gd name="T19" fmla="*/ 40 h 241"/>
                <a:gd name="T20" fmla="*/ 103 w 170"/>
                <a:gd name="T21" fmla="*/ 33 h 241"/>
                <a:gd name="T22" fmla="*/ 89 w 170"/>
                <a:gd name="T23" fmla="*/ 31 h 241"/>
                <a:gd name="T24" fmla="*/ 75 w 170"/>
                <a:gd name="T25" fmla="*/ 28 h 241"/>
                <a:gd name="T26" fmla="*/ 33 w 170"/>
                <a:gd name="T27" fmla="*/ 28 h 241"/>
                <a:gd name="T28" fmla="*/ 0 w 170"/>
                <a:gd name="T29" fmla="*/ 0 h 241"/>
                <a:gd name="T30" fmla="*/ 84 w 170"/>
                <a:gd name="T31" fmla="*/ 0 h 241"/>
                <a:gd name="T32" fmla="*/ 110 w 170"/>
                <a:gd name="T33" fmla="*/ 3 h 241"/>
                <a:gd name="T34" fmla="*/ 131 w 170"/>
                <a:gd name="T35" fmla="*/ 12 h 241"/>
                <a:gd name="T36" fmla="*/ 145 w 170"/>
                <a:gd name="T37" fmla="*/ 24 h 241"/>
                <a:gd name="T38" fmla="*/ 154 w 170"/>
                <a:gd name="T39" fmla="*/ 38 h 241"/>
                <a:gd name="T40" fmla="*/ 159 w 170"/>
                <a:gd name="T41" fmla="*/ 52 h 241"/>
                <a:gd name="T42" fmla="*/ 161 w 170"/>
                <a:gd name="T43" fmla="*/ 68 h 241"/>
                <a:gd name="T44" fmla="*/ 156 w 170"/>
                <a:gd name="T45" fmla="*/ 89 h 241"/>
                <a:gd name="T46" fmla="*/ 145 w 170"/>
                <a:gd name="T47" fmla="*/ 110 h 241"/>
                <a:gd name="T48" fmla="*/ 126 w 170"/>
                <a:gd name="T49" fmla="*/ 124 h 241"/>
                <a:gd name="T50" fmla="*/ 100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89" y="105"/>
                  </a:lnTo>
                  <a:lnTo>
                    <a:pt x="103" y="101"/>
                  </a:lnTo>
                  <a:lnTo>
                    <a:pt x="114" y="96"/>
                  </a:lnTo>
                  <a:lnTo>
                    <a:pt x="124" y="84"/>
                  </a:lnTo>
                  <a:lnTo>
                    <a:pt x="126" y="68"/>
                  </a:lnTo>
                  <a:lnTo>
                    <a:pt x="124" y="52"/>
                  </a:lnTo>
                  <a:lnTo>
                    <a:pt x="114" y="40"/>
                  </a:lnTo>
                  <a:lnTo>
                    <a:pt x="103" y="33"/>
                  </a:lnTo>
                  <a:lnTo>
                    <a:pt x="89" y="31"/>
                  </a:lnTo>
                  <a:lnTo>
                    <a:pt x="75" y="28"/>
                  </a:lnTo>
                  <a:lnTo>
                    <a:pt x="33" y="28"/>
                  </a:lnTo>
                  <a:close/>
                  <a:moveTo>
                    <a:pt x="0" y="0"/>
                  </a:moveTo>
                  <a:lnTo>
                    <a:pt x="84" y="0"/>
                  </a:lnTo>
                  <a:lnTo>
                    <a:pt x="110" y="3"/>
                  </a:lnTo>
                  <a:lnTo>
                    <a:pt x="131" y="12"/>
                  </a:lnTo>
                  <a:lnTo>
                    <a:pt x="145" y="24"/>
                  </a:lnTo>
                  <a:lnTo>
                    <a:pt x="154" y="38"/>
                  </a:lnTo>
                  <a:lnTo>
                    <a:pt x="159" y="52"/>
                  </a:lnTo>
                  <a:lnTo>
                    <a:pt x="161" y="68"/>
                  </a:lnTo>
                  <a:lnTo>
                    <a:pt x="156" y="89"/>
                  </a:lnTo>
                  <a:lnTo>
                    <a:pt x="145" y="110"/>
                  </a:lnTo>
                  <a:lnTo>
                    <a:pt x="126" y="124"/>
                  </a:lnTo>
                  <a:lnTo>
                    <a:pt x="100"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42">
              <a:extLst>
                <a:ext uri="{FF2B5EF4-FFF2-40B4-BE49-F238E27FC236}">
                  <a16:creationId xmlns:a16="http://schemas.microsoft.com/office/drawing/2014/main" id="{5F3BAB0E-E73F-46CF-9F44-568EB69B2381}"/>
                </a:ext>
              </a:extLst>
            </p:cNvPr>
            <p:cNvSpPr>
              <a:spLocks/>
            </p:cNvSpPr>
            <p:nvPr userDrawn="1"/>
          </p:nvSpPr>
          <p:spPr bwMode="auto">
            <a:xfrm>
              <a:off x="8937625" y="5280026"/>
              <a:ext cx="512763" cy="382588"/>
            </a:xfrm>
            <a:custGeom>
              <a:avLst/>
              <a:gdLst>
                <a:gd name="T0" fmla="*/ 0 w 323"/>
                <a:gd name="T1" fmla="*/ 0 h 241"/>
                <a:gd name="T2" fmla="*/ 35 w 323"/>
                <a:gd name="T3" fmla="*/ 0 h 241"/>
                <a:gd name="T4" fmla="*/ 86 w 323"/>
                <a:gd name="T5" fmla="*/ 192 h 241"/>
                <a:gd name="T6" fmla="*/ 86 w 323"/>
                <a:gd name="T7" fmla="*/ 192 h 241"/>
                <a:gd name="T8" fmla="*/ 144 w 323"/>
                <a:gd name="T9" fmla="*/ 0 h 241"/>
                <a:gd name="T10" fmla="*/ 181 w 323"/>
                <a:gd name="T11" fmla="*/ 0 h 241"/>
                <a:gd name="T12" fmla="*/ 237 w 323"/>
                <a:gd name="T13" fmla="*/ 192 h 241"/>
                <a:gd name="T14" fmla="*/ 237 w 323"/>
                <a:gd name="T15" fmla="*/ 192 h 241"/>
                <a:gd name="T16" fmla="*/ 291 w 323"/>
                <a:gd name="T17" fmla="*/ 0 h 241"/>
                <a:gd name="T18" fmla="*/ 323 w 323"/>
                <a:gd name="T19" fmla="*/ 0 h 241"/>
                <a:gd name="T20" fmla="*/ 253 w 323"/>
                <a:gd name="T21" fmla="*/ 241 h 241"/>
                <a:gd name="T22" fmla="*/ 221 w 323"/>
                <a:gd name="T23" fmla="*/ 241 h 241"/>
                <a:gd name="T24" fmla="*/ 163 w 323"/>
                <a:gd name="T25" fmla="*/ 45 h 241"/>
                <a:gd name="T26" fmla="*/ 160 w 323"/>
                <a:gd name="T27" fmla="*/ 45 h 241"/>
                <a:gd name="T28" fmla="*/ 104 w 323"/>
                <a:gd name="T29" fmla="*/ 241 h 241"/>
                <a:gd name="T30" fmla="*/ 69 w 323"/>
                <a:gd name="T31" fmla="*/ 241 h 241"/>
                <a:gd name="T32" fmla="*/ 0 w 323"/>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1">
                  <a:moveTo>
                    <a:pt x="0" y="0"/>
                  </a:moveTo>
                  <a:lnTo>
                    <a:pt x="35" y="0"/>
                  </a:lnTo>
                  <a:lnTo>
                    <a:pt x="86" y="192"/>
                  </a:lnTo>
                  <a:lnTo>
                    <a:pt x="86" y="192"/>
                  </a:lnTo>
                  <a:lnTo>
                    <a:pt x="144" y="0"/>
                  </a:lnTo>
                  <a:lnTo>
                    <a:pt x="181" y="0"/>
                  </a:lnTo>
                  <a:lnTo>
                    <a:pt x="237" y="192"/>
                  </a:lnTo>
                  <a:lnTo>
                    <a:pt x="237" y="192"/>
                  </a:lnTo>
                  <a:lnTo>
                    <a:pt x="291" y="0"/>
                  </a:lnTo>
                  <a:lnTo>
                    <a:pt x="323" y="0"/>
                  </a:lnTo>
                  <a:lnTo>
                    <a:pt x="253" y="241"/>
                  </a:lnTo>
                  <a:lnTo>
                    <a:pt x="221" y="241"/>
                  </a:lnTo>
                  <a:lnTo>
                    <a:pt x="163" y="45"/>
                  </a:lnTo>
                  <a:lnTo>
                    <a:pt x="160" y="45"/>
                  </a:lnTo>
                  <a:lnTo>
                    <a:pt x="104" y="241"/>
                  </a:lnTo>
                  <a:lnTo>
                    <a:pt x="69"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43">
              <a:extLst>
                <a:ext uri="{FF2B5EF4-FFF2-40B4-BE49-F238E27FC236}">
                  <a16:creationId xmlns:a16="http://schemas.microsoft.com/office/drawing/2014/main" id="{6FB5EE82-C79A-4D56-BC59-536224BC9B49}"/>
                </a:ext>
              </a:extLst>
            </p:cNvPr>
            <p:cNvSpPr>
              <a:spLocks noEditPoints="1"/>
            </p:cNvSpPr>
            <p:nvPr userDrawn="1"/>
          </p:nvSpPr>
          <p:spPr bwMode="auto">
            <a:xfrm>
              <a:off x="9469438" y="5268913"/>
              <a:ext cx="395288" cy="400050"/>
            </a:xfrm>
            <a:custGeom>
              <a:avLst/>
              <a:gdLst>
                <a:gd name="T0" fmla="*/ 123 w 249"/>
                <a:gd name="T1" fmla="*/ 33 h 252"/>
                <a:gd name="T2" fmla="*/ 93 w 249"/>
                <a:gd name="T3" fmla="*/ 38 h 252"/>
                <a:gd name="T4" fmla="*/ 70 w 249"/>
                <a:gd name="T5" fmla="*/ 49 h 252"/>
                <a:gd name="T6" fmla="*/ 51 w 249"/>
                <a:gd name="T7" fmla="*/ 70 h 252"/>
                <a:gd name="T8" fmla="*/ 37 w 249"/>
                <a:gd name="T9" fmla="*/ 98 h 252"/>
                <a:gd name="T10" fmla="*/ 35 w 249"/>
                <a:gd name="T11" fmla="*/ 126 h 252"/>
                <a:gd name="T12" fmla="*/ 37 w 249"/>
                <a:gd name="T13" fmla="*/ 157 h 252"/>
                <a:gd name="T14" fmla="*/ 51 w 249"/>
                <a:gd name="T15" fmla="*/ 182 h 252"/>
                <a:gd name="T16" fmla="*/ 70 w 249"/>
                <a:gd name="T17" fmla="*/ 203 h 252"/>
                <a:gd name="T18" fmla="*/ 93 w 249"/>
                <a:gd name="T19" fmla="*/ 217 h 252"/>
                <a:gd name="T20" fmla="*/ 123 w 249"/>
                <a:gd name="T21" fmla="*/ 222 h 252"/>
                <a:gd name="T22" fmla="*/ 153 w 249"/>
                <a:gd name="T23" fmla="*/ 217 h 252"/>
                <a:gd name="T24" fmla="*/ 179 w 249"/>
                <a:gd name="T25" fmla="*/ 203 h 252"/>
                <a:gd name="T26" fmla="*/ 198 w 249"/>
                <a:gd name="T27" fmla="*/ 182 h 252"/>
                <a:gd name="T28" fmla="*/ 209 w 249"/>
                <a:gd name="T29" fmla="*/ 157 h 252"/>
                <a:gd name="T30" fmla="*/ 214 w 249"/>
                <a:gd name="T31" fmla="*/ 126 h 252"/>
                <a:gd name="T32" fmla="*/ 209 w 249"/>
                <a:gd name="T33" fmla="*/ 98 h 252"/>
                <a:gd name="T34" fmla="*/ 198 w 249"/>
                <a:gd name="T35" fmla="*/ 70 h 252"/>
                <a:gd name="T36" fmla="*/ 179 w 249"/>
                <a:gd name="T37" fmla="*/ 49 h 252"/>
                <a:gd name="T38" fmla="*/ 153 w 249"/>
                <a:gd name="T39" fmla="*/ 38 h 252"/>
                <a:gd name="T40" fmla="*/ 123 w 249"/>
                <a:gd name="T41" fmla="*/ 33 h 252"/>
                <a:gd name="T42" fmla="*/ 123 w 249"/>
                <a:gd name="T43" fmla="*/ 0 h 252"/>
                <a:gd name="T44" fmla="*/ 165 w 249"/>
                <a:gd name="T45" fmla="*/ 7 h 252"/>
                <a:gd name="T46" fmla="*/ 200 w 249"/>
                <a:gd name="T47" fmla="*/ 26 h 252"/>
                <a:gd name="T48" fmla="*/ 226 w 249"/>
                <a:gd name="T49" fmla="*/ 52 h 252"/>
                <a:gd name="T50" fmla="*/ 242 w 249"/>
                <a:gd name="T51" fmla="*/ 87 h 252"/>
                <a:gd name="T52" fmla="*/ 249 w 249"/>
                <a:gd name="T53" fmla="*/ 126 h 252"/>
                <a:gd name="T54" fmla="*/ 242 w 249"/>
                <a:gd name="T55" fmla="*/ 168 h 252"/>
                <a:gd name="T56" fmla="*/ 226 w 249"/>
                <a:gd name="T57" fmla="*/ 203 h 252"/>
                <a:gd name="T58" fmla="*/ 200 w 249"/>
                <a:gd name="T59" fmla="*/ 229 h 252"/>
                <a:gd name="T60" fmla="*/ 165 w 249"/>
                <a:gd name="T61" fmla="*/ 248 h 252"/>
                <a:gd name="T62" fmla="*/ 123 w 249"/>
                <a:gd name="T63" fmla="*/ 252 h 252"/>
                <a:gd name="T64" fmla="*/ 84 w 249"/>
                <a:gd name="T65" fmla="*/ 248 h 252"/>
                <a:gd name="T66" fmla="*/ 49 w 249"/>
                <a:gd name="T67" fmla="*/ 229 h 252"/>
                <a:gd name="T68" fmla="*/ 23 w 249"/>
                <a:gd name="T69" fmla="*/ 203 h 252"/>
                <a:gd name="T70" fmla="*/ 4 w 249"/>
                <a:gd name="T71" fmla="*/ 168 h 252"/>
                <a:gd name="T72" fmla="*/ 0 w 249"/>
                <a:gd name="T73" fmla="*/ 126 h 252"/>
                <a:gd name="T74" fmla="*/ 4 w 249"/>
                <a:gd name="T75" fmla="*/ 87 h 252"/>
                <a:gd name="T76" fmla="*/ 23 w 249"/>
                <a:gd name="T77" fmla="*/ 52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8"/>
                  </a:lnTo>
                  <a:lnTo>
                    <a:pt x="70" y="49"/>
                  </a:lnTo>
                  <a:lnTo>
                    <a:pt x="51" y="70"/>
                  </a:lnTo>
                  <a:lnTo>
                    <a:pt x="37" y="98"/>
                  </a:lnTo>
                  <a:lnTo>
                    <a:pt x="35" y="126"/>
                  </a:lnTo>
                  <a:lnTo>
                    <a:pt x="37" y="157"/>
                  </a:lnTo>
                  <a:lnTo>
                    <a:pt x="51" y="182"/>
                  </a:lnTo>
                  <a:lnTo>
                    <a:pt x="70" y="203"/>
                  </a:lnTo>
                  <a:lnTo>
                    <a:pt x="93" y="217"/>
                  </a:lnTo>
                  <a:lnTo>
                    <a:pt x="123" y="222"/>
                  </a:lnTo>
                  <a:lnTo>
                    <a:pt x="153" y="217"/>
                  </a:lnTo>
                  <a:lnTo>
                    <a:pt x="179" y="203"/>
                  </a:lnTo>
                  <a:lnTo>
                    <a:pt x="198" y="182"/>
                  </a:lnTo>
                  <a:lnTo>
                    <a:pt x="209" y="157"/>
                  </a:lnTo>
                  <a:lnTo>
                    <a:pt x="214" y="126"/>
                  </a:lnTo>
                  <a:lnTo>
                    <a:pt x="209" y="98"/>
                  </a:lnTo>
                  <a:lnTo>
                    <a:pt x="198" y="70"/>
                  </a:lnTo>
                  <a:lnTo>
                    <a:pt x="179" y="49"/>
                  </a:lnTo>
                  <a:lnTo>
                    <a:pt x="153" y="38"/>
                  </a:lnTo>
                  <a:lnTo>
                    <a:pt x="123" y="33"/>
                  </a:lnTo>
                  <a:close/>
                  <a:moveTo>
                    <a:pt x="123" y="0"/>
                  </a:moveTo>
                  <a:lnTo>
                    <a:pt x="165" y="7"/>
                  </a:lnTo>
                  <a:lnTo>
                    <a:pt x="200" y="26"/>
                  </a:lnTo>
                  <a:lnTo>
                    <a:pt x="226" y="52"/>
                  </a:lnTo>
                  <a:lnTo>
                    <a:pt x="242" y="87"/>
                  </a:lnTo>
                  <a:lnTo>
                    <a:pt x="249" y="126"/>
                  </a:lnTo>
                  <a:lnTo>
                    <a:pt x="242" y="168"/>
                  </a:lnTo>
                  <a:lnTo>
                    <a:pt x="226" y="203"/>
                  </a:lnTo>
                  <a:lnTo>
                    <a:pt x="200" y="229"/>
                  </a:lnTo>
                  <a:lnTo>
                    <a:pt x="165" y="248"/>
                  </a:lnTo>
                  <a:lnTo>
                    <a:pt x="123" y="252"/>
                  </a:lnTo>
                  <a:lnTo>
                    <a:pt x="84" y="248"/>
                  </a:lnTo>
                  <a:lnTo>
                    <a:pt x="49" y="229"/>
                  </a:lnTo>
                  <a:lnTo>
                    <a:pt x="23" y="203"/>
                  </a:lnTo>
                  <a:lnTo>
                    <a:pt x="4" y="168"/>
                  </a:lnTo>
                  <a:lnTo>
                    <a:pt x="0" y="126"/>
                  </a:lnTo>
                  <a:lnTo>
                    <a:pt x="4" y="87"/>
                  </a:lnTo>
                  <a:lnTo>
                    <a:pt x="23" y="52"/>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44">
              <a:extLst>
                <a:ext uri="{FF2B5EF4-FFF2-40B4-BE49-F238E27FC236}">
                  <a16:creationId xmlns:a16="http://schemas.microsoft.com/office/drawing/2014/main" id="{C46EBC34-5FEE-42FD-B83B-88003CAA9B5A}"/>
                </a:ext>
              </a:extLst>
            </p:cNvPr>
            <p:cNvSpPr>
              <a:spLocks noEditPoints="1"/>
            </p:cNvSpPr>
            <p:nvPr userDrawn="1"/>
          </p:nvSpPr>
          <p:spPr bwMode="auto">
            <a:xfrm>
              <a:off x="9931400" y="5280026"/>
              <a:ext cx="269875" cy="382588"/>
            </a:xfrm>
            <a:custGeom>
              <a:avLst/>
              <a:gdLst>
                <a:gd name="T0" fmla="*/ 32 w 170"/>
                <a:gd name="T1" fmla="*/ 28 h 241"/>
                <a:gd name="T2" fmla="*/ 32 w 170"/>
                <a:gd name="T3" fmla="*/ 105 h 241"/>
                <a:gd name="T4" fmla="*/ 74 w 170"/>
                <a:gd name="T5" fmla="*/ 105 h 241"/>
                <a:gd name="T6" fmla="*/ 88 w 170"/>
                <a:gd name="T7" fmla="*/ 105 h 241"/>
                <a:gd name="T8" fmla="*/ 102 w 170"/>
                <a:gd name="T9" fmla="*/ 101 h 241"/>
                <a:gd name="T10" fmla="*/ 114 w 170"/>
                <a:gd name="T11" fmla="*/ 96 h 241"/>
                <a:gd name="T12" fmla="*/ 123 w 170"/>
                <a:gd name="T13" fmla="*/ 84 h 241"/>
                <a:gd name="T14" fmla="*/ 125 w 170"/>
                <a:gd name="T15" fmla="*/ 68 h 241"/>
                <a:gd name="T16" fmla="*/ 123 w 170"/>
                <a:gd name="T17" fmla="*/ 52 h 241"/>
                <a:gd name="T18" fmla="*/ 114 w 170"/>
                <a:gd name="T19" fmla="*/ 40 h 241"/>
                <a:gd name="T20" fmla="*/ 102 w 170"/>
                <a:gd name="T21" fmla="*/ 33 h 241"/>
                <a:gd name="T22" fmla="*/ 88 w 170"/>
                <a:gd name="T23" fmla="*/ 31 h 241"/>
                <a:gd name="T24" fmla="*/ 74 w 170"/>
                <a:gd name="T25" fmla="*/ 28 h 241"/>
                <a:gd name="T26" fmla="*/ 32 w 170"/>
                <a:gd name="T27" fmla="*/ 28 h 241"/>
                <a:gd name="T28" fmla="*/ 0 w 170"/>
                <a:gd name="T29" fmla="*/ 0 h 241"/>
                <a:gd name="T30" fmla="*/ 83 w 170"/>
                <a:gd name="T31" fmla="*/ 0 h 241"/>
                <a:gd name="T32" fmla="*/ 109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0 w 170"/>
                <a:gd name="T51" fmla="*/ 131 h 241"/>
                <a:gd name="T52" fmla="*/ 170 w 170"/>
                <a:gd name="T53" fmla="*/ 241 h 241"/>
                <a:gd name="T54" fmla="*/ 128 w 170"/>
                <a:gd name="T55" fmla="*/ 241 h 241"/>
                <a:gd name="T56" fmla="*/ 67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88" y="105"/>
                  </a:lnTo>
                  <a:lnTo>
                    <a:pt x="102" y="101"/>
                  </a:lnTo>
                  <a:lnTo>
                    <a:pt x="114" y="96"/>
                  </a:lnTo>
                  <a:lnTo>
                    <a:pt x="123" y="84"/>
                  </a:lnTo>
                  <a:lnTo>
                    <a:pt x="125" y="68"/>
                  </a:lnTo>
                  <a:lnTo>
                    <a:pt x="123" y="52"/>
                  </a:lnTo>
                  <a:lnTo>
                    <a:pt x="114" y="40"/>
                  </a:lnTo>
                  <a:lnTo>
                    <a:pt x="102" y="33"/>
                  </a:lnTo>
                  <a:lnTo>
                    <a:pt x="88" y="31"/>
                  </a:lnTo>
                  <a:lnTo>
                    <a:pt x="74" y="28"/>
                  </a:lnTo>
                  <a:lnTo>
                    <a:pt x="32" y="28"/>
                  </a:lnTo>
                  <a:close/>
                  <a:moveTo>
                    <a:pt x="0" y="0"/>
                  </a:moveTo>
                  <a:lnTo>
                    <a:pt x="83" y="0"/>
                  </a:lnTo>
                  <a:lnTo>
                    <a:pt x="109" y="3"/>
                  </a:lnTo>
                  <a:lnTo>
                    <a:pt x="130" y="12"/>
                  </a:lnTo>
                  <a:lnTo>
                    <a:pt x="144" y="24"/>
                  </a:lnTo>
                  <a:lnTo>
                    <a:pt x="153" y="38"/>
                  </a:lnTo>
                  <a:lnTo>
                    <a:pt x="158" y="52"/>
                  </a:lnTo>
                  <a:lnTo>
                    <a:pt x="160" y="68"/>
                  </a:lnTo>
                  <a:lnTo>
                    <a:pt x="156" y="89"/>
                  </a:lnTo>
                  <a:lnTo>
                    <a:pt x="144" y="110"/>
                  </a:lnTo>
                  <a:lnTo>
                    <a:pt x="125" y="124"/>
                  </a:lnTo>
                  <a:lnTo>
                    <a:pt x="100" y="131"/>
                  </a:lnTo>
                  <a:lnTo>
                    <a:pt x="170" y="241"/>
                  </a:lnTo>
                  <a:lnTo>
                    <a:pt x="128" y="241"/>
                  </a:lnTo>
                  <a:lnTo>
                    <a:pt x="67"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45">
              <a:extLst>
                <a:ext uri="{FF2B5EF4-FFF2-40B4-BE49-F238E27FC236}">
                  <a16:creationId xmlns:a16="http://schemas.microsoft.com/office/drawing/2014/main" id="{AF7B554D-512C-432D-9204-37DE0AFDD455}"/>
                </a:ext>
              </a:extLst>
            </p:cNvPr>
            <p:cNvSpPr>
              <a:spLocks/>
            </p:cNvSpPr>
            <p:nvPr userDrawn="1"/>
          </p:nvSpPr>
          <p:spPr bwMode="auto">
            <a:xfrm>
              <a:off x="10248900" y="5280026"/>
              <a:ext cx="225425" cy="382588"/>
            </a:xfrm>
            <a:custGeom>
              <a:avLst/>
              <a:gdLst>
                <a:gd name="T0" fmla="*/ 0 w 142"/>
                <a:gd name="T1" fmla="*/ 0 h 241"/>
                <a:gd name="T2" fmla="*/ 32 w 142"/>
                <a:gd name="T3" fmla="*/ 0 h 241"/>
                <a:gd name="T4" fmla="*/ 32 w 142"/>
                <a:gd name="T5" fmla="*/ 210 h 241"/>
                <a:gd name="T6" fmla="*/ 142 w 142"/>
                <a:gd name="T7" fmla="*/ 210 h 241"/>
                <a:gd name="T8" fmla="*/ 142 w 142"/>
                <a:gd name="T9" fmla="*/ 241 h 241"/>
                <a:gd name="T10" fmla="*/ 0 w 142"/>
                <a:gd name="T11" fmla="*/ 241 h 241"/>
                <a:gd name="T12" fmla="*/ 0 w 142"/>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42" h="241">
                  <a:moveTo>
                    <a:pt x="0" y="0"/>
                  </a:moveTo>
                  <a:lnTo>
                    <a:pt x="32" y="0"/>
                  </a:lnTo>
                  <a:lnTo>
                    <a:pt x="32" y="210"/>
                  </a:lnTo>
                  <a:lnTo>
                    <a:pt x="142" y="210"/>
                  </a:lnTo>
                  <a:lnTo>
                    <a:pt x="14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46">
              <a:extLst>
                <a:ext uri="{FF2B5EF4-FFF2-40B4-BE49-F238E27FC236}">
                  <a16:creationId xmlns:a16="http://schemas.microsoft.com/office/drawing/2014/main" id="{A2FDA819-396F-4418-90D4-2165F47C5066}"/>
                </a:ext>
              </a:extLst>
            </p:cNvPr>
            <p:cNvSpPr>
              <a:spLocks noEditPoints="1"/>
            </p:cNvSpPr>
            <p:nvPr userDrawn="1"/>
          </p:nvSpPr>
          <p:spPr bwMode="auto">
            <a:xfrm>
              <a:off x="10510838" y="5280026"/>
              <a:ext cx="328613" cy="382588"/>
            </a:xfrm>
            <a:custGeom>
              <a:avLst/>
              <a:gdLst>
                <a:gd name="T0" fmla="*/ 33 w 207"/>
                <a:gd name="T1" fmla="*/ 31 h 241"/>
                <a:gd name="T2" fmla="*/ 33 w 207"/>
                <a:gd name="T3" fmla="*/ 210 h 241"/>
                <a:gd name="T4" fmla="*/ 72 w 207"/>
                <a:gd name="T5" fmla="*/ 210 h 241"/>
                <a:gd name="T6" fmla="*/ 105 w 207"/>
                <a:gd name="T7" fmla="*/ 206 h 241"/>
                <a:gd name="T8" fmla="*/ 133 w 207"/>
                <a:gd name="T9" fmla="*/ 194 h 241"/>
                <a:gd name="T10" fmla="*/ 154 w 207"/>
                <a:gd name="T11" fmla="*/ 178 h 241"/>
                <a:gd name="T12" fmla="*/ 168 w 207"/>
                <a:gd name="T13" fmla="*/ 152 h 241"/>
                <a:gd name="T14" fmla="*/ 175 w 207"/>
                <a:gd name="T15" fmla="*/ 119 h 241"/>
                <a:gd name="T16" fmla="*/ 172 w 207"/>
                <a:gd name="T17" fmla="*/ 105 h 241"/>
                <a:gd name="T18" fmla="*/ 170 w 207"/>
                <a:gd name="T19" fmla="*/ 89 h 241"/>
                <a:gd name="T20" fmla="*/ 161 w 207"/>
                <a:gd name="T21" fmla="*/ 73 h 241"/>
                <a:gd name="T22" fmla="*/ 149 w 207"/>
                <a:gd name="T23" fmla="*/ 56 h 241"/>
                <a:gd name="T24" fmla="*/ 133 w 207"/>
                <a:gd name="T25" fmla="*/ 42 h 241"/>
                <a:gd name="T26" fmla="*/ 109 w 207"/>
                <a:gd name="T27" fmla="*/ 35 h 241"/>
                <a:gd name="T28" fmla="*/ 82 w 207"/>
                <a:gd name="T29" fmla="*/ 31 h 241"/>
                <a:gd name="T30" fmla="*/ 33 w 207"/>
                <a:gd name="T31" fmla="*/ 31 h 241"/>
                <a:gd name="T32" fmla="*/ 0 w 207"/>
                <a:gd name="T33" fmla="*/ 0 h 241"/>
                <a:gd name="T34" fmla="*/ 84 w 207"/>
                <a:gd name="T35" fmla="*/ 0 h 241"/>
                <a:gd name="T36" fmla="*/ 121 w 207"/>
                <a:gd name="T37" fmla="*/ 5 h 241"/>
                <a:gd name="T38" fmla="*/ 151 w 207"/>
                <a:gd name="T39" fmla="*/ 17 h 241"/>
                <a:gd name="T40" fmla="*/ 175 w 207"/>
                <a:gd name="T41" fmla="*/ 33 h 241"/>
                <a:gd name="T42" fmla="*/ 191 w 207"/>
                <a:gd name="T43" fmla="*/ 54 h 241"/>
                <a:gd name="T44" fmla="*/ 200 w 207"/>
                <a:gd name="T45" fmla="*/ 77 h 241"/>
                <a:gd name="T46" fmla="*/ 207 w 207"/>
                <a:gd name="T47" fmla="*/ 101 h 241"/>
                <a:gd name="T48" fmla="*/ 207 w 207"/>
                <a:gd name="T49" fmla="*/ 119 h 241"/>
                <a:gd name="T50" fmla="*/ 205 w 207"/>
                <a:gd name="T51" fmla="*/ 150 h 241"/>
                <a:gd name="T52" fmla="*/ 193 w 207"/>
                <a:gd name="T53" fmla="*/ 178 h 241"/>
                <a:gd name="T54" fmla="*/ 175 w 207"/>
                <a:gd name="T55" fmla="*/ 203 h 241"/>
                <a:gd name="T56" fmla="*/ 149 w 207"/>
                <a:gd name="T57" fmla="*/ 222 h 241"/>
                <a:gd name="T58" fmla="*/ 116 w 207"/>
                <a:gd name="T59" fmla="*/ 236 h 241"/>
                <a:gd name="T60" fmla="*/ 77 w 207"/>
                <a:gd name="T61" fmla="*/ 241 h 241"/>
                <a:gd name="T62" fmla="*/ 0 w 207"/>
                <a:gd name="T63" fmla="*/ 241 h 241"/>
                <a:gd name="T64" fmla="*/ 0 w 207"/>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1">
                  <a:moveTo>
                    <a:pt x="33" y="31"/>
                  </a:moveTo>
                  <a:lnTo>
                    <a:pt x="33" y="210"/>
                  </a:lnTo>
                  <a:lnTo>
                    <a:pt x="72" y="210"/>
                  </a:lnTo>
                  <a:lnTo>
                    <a:pt x="105" y="206"/>
                  </a:lnTo>
                  <a:lnTo>
                    <a:pt x="133" y="194"/>
                  </a:lnTo>
                  <a:lnTo>
                    <a:pt x="154" y="178"/>
                  </a:lnTo>
                  <a:lnTo>
                    <a:pt x="168" y="152"/>
                  </a:lnTo>
                  <a:lnTo>
                    <a:pt x="175" y="119"/>
                  </a:lnTo>
                  <a:lnTo>
                    <a:pt x="172" y="105"/>
                  </a:lnTo>
                  <a:lnTo>
                    <a:pt x="170" y="89"/>
                  </a:lnTo>
                  <a:lnTo>
                    <a:pt x="161" y="73"/>
                  </a:lnTo>
                  <a:lnTo>
                    <a:pt x="149" y="56"/>
                  </a:lnTo>
                  <a:lnTo>
                    <a:pt x="133" y="42"/>
                  </a:lnTo>
                  <a:lnTo>
                    <a:pt x="109" y="35"/>
                  </a:lnTo>
                  <a:lnTo>
                    <a:pt x="82" y="31"/>
                  </a:lnTo>
                  <a:lnTo>
                    <a:pt x="33" y="31"/>
                  </a:lnTo>
                  <a:close/>
                  <a:moveTo>
                    <a:pt x="0" y="0"/>
                  </a:moveTo>
                  <a:lnTo>
                    <a:pt x="84" y="0"/>
                  </a:lnTo>
                  <a:lnTo>
                    <a:pt x="121" y="5"/>
                  </a:lnTo>
                  <a:lnTo>
                    <a:pt x="151" y="17"/>
                  </a:lnTo>
                  <a:lnTo>
                    <a:pt x="175" y="33"/>
                  </a:lnTo>
                  <a:lnTo>
                    <a:pt x="191" y="54"/>
                  </a:lnTo>
                  <a:lnTo>
                    <a:pt x="200" y="77"/>
                  </a:lnTo>
                  <a:lnTo>
                    <a:pt x="207" y="101"/>
                  </a:lnTo>
                  <a:lnTo>
                    <a:pt x="207" y="119"/>
                  </a:lnTo>
                  <a:lnTo>
                    <a:pt x="205" y="150"/>
                  </a:lnTo>
                  <a:lnTo>
                    <a:pt x="193" y="178"/>
                  </a:lnTo>
                  <a:lnTo>
                    <a:pt x="175" y="203"/>
                  </a:lnTo>
                  <a:lnTo>
                    <a:pt x="149" y="222"/>
                  </a:lnTo>
                  <a:lnTo>
                    <a:pt x="116" y="236"/>
                  </a:lnTo>
                  <a:lnTo>
                    <a:pt x="77"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Logo Slide Vert">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25CD584-09B5-4E9A-B7A2-9A1D55091E73}"/>
              </a:ext>
            </a:extLst>
          </p:cNvPr>
          <p:cNvSpPr/>
          <p:nvPr userDrawn="1"/>
        </p:nvSpPr>
        <p:spPr>
          <a:xfrm>
            <a:off x="0" y="3754152"/>
            <a:ext cx="12192000" cy="310384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a:extLst>
              <a:ext uri="{FF2B5EF4-FFF2-40B4-BE49-F238E27FC236}">
                <a16:creationId xmlns:a16="http://schemas.microsoft.com/office/drawing/2014/main" id="{D06403FE-A5C1-4F8C-9DB3-87AD5BC911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07841" y="1017367"/>
            <a:ext cx="9776318" cy="2143672"/>
          </a:xfrm>
          <a:prstGeom prst="rect">
            <a:avLst/>
          </a:prstGeom>
        </p:spPr>
      </p:pic>
      <p:sp>
        <p:nvSpPr>
          <p:cNvPr id="47" name="TextBox 46">
            <a:extLst>
              <a:ext uri="{FF2B5EF4-FFF2-40B4-BE49-F238E27FC236}">
                <a16:creationId xmlns:a16="http://schemas.microsoft.com/office/drawing/2014/main" id="{C32AC632-A198-4CEF-A4E7-881AEE53B41B}"/>
              </a:ext>
            </a:extLst>
          </p:cNvPr>
          <p:cNvSpPr txBox="1"/>
          <p:nvPr userDrawn="1"/>
        </p:nvSpPr>
        <p:spPr>
          <a:xfrm>
            <a:off x="0" y="6412230"/>
            <a:ext cx="12192000" cy="200055"/>
          </a:xfrm>
          <a:prstGeom prst="rect">
            <a:avLst/>
          </a:prstGeom>
          <a:noFill/>
        </p:spPr>
        <p:txBody>
          <a:bodyPr wrap="square" rtlCol="0">
            <a:spAutoFit/>
          </a:bodyPr>
          <a:lstStyle/>
          <a:p>
            <a:pPr algn="ctr"/>
            <a:r>
              <a:rPr lang="en-US" sz="700" cap="all" baseline="0">
                <a:solidFill>
                  <a:schemeClr val="tx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
        <p:nvSpPr>
          <p:cNvPr id="48" name="Rectangle: Rounded Corners 47">
            <a:hlinkClick r:id="rId4"/>
            <a:extLst>
              <a:ext uri="{FF2B5EF4-FFF2-40B4-BE49-F238E27FC236}">
                <a16:creationId xmlns:a16="http://schemas.microsoft.com/office/drawing/2014/main" id="{DDC530DC-1DFA-48E5-A2EB-1DC41843BF0C}"/>
              </a:ext>
            </a:extLst>
          </p:cNvPr>
          <p:cNvSpPr/>
          <p:nvPr userDrawn="1"/>
        </p:nvSpPr>
        <p:spPr>
          <a:xfrm>
            <a:off x="4514259" y="4713988"/>
            <a:ext cx="3163483" cy="4486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Placeholder 2">
            <a:hlinkClick r:id="rId4"/>
            <a:extLst>
              <a:ext uri="{FF2B5EF4-FFF2-40B4-BE49-F238E27FC236}">
                <a16:creationId xmlns:a16="http://schemas.microsoft.com/office/drawing/2014/main" id="{979C896A-5438-44F1-BCDF-E1AA73758C44}"/>
              </a:ext>
            </a:extLst>
          </p:cNvPr>
          <p:cNvSpPr txBox="1">
            <a:spLocks/>
          </p:cNvSpPr>
          <p:nvPr/>
        </p:nvSpPr>
        <p:spPr>
          <a:xfrm>
            <a:off x="4854320" y="4785765"/>
            <a:ext cx="2483360" cy="323741"/>
          </a:xfrm>
          <a:prstGeom prst="rect">
            <a:avLst/>
          </a:prstGeom>
        </p:spPr>
        <p:txBody>
          <a:bodyPr vert="horz" lIns="91440" tIns="45720" rIns="91440" bIns="45720" rtlCol="0" anchor="ctr">
            <a:no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lgn="ctr">
              <a:buNone/>
            </a:pPr>
            <a:r>
              <a:rPr lang="en-US" sz="1400" kern="0" cap="all">
                <a:latin typeface="Avenir Next LT Pro" panose="020B0504020202020204" pitchFamily="34" charset="0"/>
              </a:rPr>
              <a:t>Showroom.nxp.com</a:t>
            </a:r>
          </a:p>
        </p:txBody>
      </p:sp>
      <p:grpSp>
        <p:nvGrpSpPr>
          <p:cNvPr id="52" name="Group 51">
            <a:extLst>
              <a:ext uri="{FF2B5EF4-FFF2-40B4-BE49-F238E27FC236}">
                <a16:creationId xmlns:a16="http://schemas.microsoft.com/office/drawing/2014/main" id="{4DD80968-C61A-4507-9427-B5E1CAC36379}"/>
              </a:ext>
            </a:extLst>
          </p:cNvPr>
          <p:cNvGrpSpPr/>
          <p:nvPr/>
        </p:nvGrpSpPr>
        <p:grpSpPr>
          <a:xfrm>
            <a:off x="4100896" y="4596298"/>
            <a:ext cx="672784" cy="672784"/>
            <a:chOff x="6505353" y="2472906"/>
            <a:chExt cx="756410" cy="756410"/>
          </a:xfrm>
        </p:grpSpPr>
        <p:sp>
          <p:nvSpPr>
            <p:cNvPr id="53" name="Oval 52">
              <a:hlinkClick r:id="rId4"/>
              <a:extLst>
                <a:ext uri="{FF2B5EF4-FFF2-40B4-BE49-F238E27FC236}">
                  <a16:creationId xmlns:a16="http://schemas.microsoft.com/office/drawing/2014/main" id="{FC4195DE-E7F5-45D5-B494-66B25EFFAD09}"/>
                </a:ext>
              </a:extLst>
            </p:cNvPr>
            <p:cNvSpPr/>
            <p:nvPr/>
          </p:nvSpPr>
          <p:spPr>
            <a:xfrm>
              <a:off x="6505353" y="2472906"/>
              <a:ext cx="756410" cy="75641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sz="1000">
                <a:solidFill>
                  <a:schemeClr val="bg1"/>
                </a:solidFill>
                <a:latin typeface="+mj-lt"/>
              </a:endParaRPr>
            </a:p>
          </p:txBody>
        </p:sp>
        <p:sp>
          <p:nvSpPr>
            <p:cNvPr id="54" name="Oval 53">
              <a:hlinkClick r:id="rId4"/>
              <a:extLst>
                <a:ext uri="{FF2B5EF4-FFF2-40B4-BE49-F238E27FC236}">
                  <a16:creationId xmlns:a16="http://schemas.microsoft.com/office/drawing/2014/main" id="{A8FD67F4-589C-4F9D-B590-56209C194C3B}"/>
                </a:ext>
              </a:extLst>
            </p:cNvPr>
            <p:cNvSpPr/>
            <p:nvPr/>
          </p:nvSpPr>
          <p:spPr>
            <a:xfrm>
              <a:off x="6588223" y="2555776"/>
              <a:ext cx="590670" cy="59067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sz="1000">
                <a:solidFill>
                  <a:schemeClr val="bg1"/>
                </a:solidFill>
                <a:latin typeface="+mj-lt"/>
              </a:endParaRPr>
            </a:p>
          </p:txBody>
        </p:sp>
        <p:pic>
          <p:nvPicPr>
            <p:cNvPr id="55" name="Graphic 54">
              <a:hlinkClick r:id="rId4"/>
              <a:extLst>
                <a:ext uri="{FF2B5EF4-FFF2-40B4-BE49-F238E27FC236}">
                  <a16:creationId xmlns:a16="http://schemas.microsoft.com/office/drawing/2014/main" id="{5A3441ED-5230-419C-BF45-78454D1D1D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87705" y="2655258"/>
              <a:ext cx="391706" cy="391706"/>
            </a:xfrm>
            <a:prstGeom prst="rect">
              <a:avLst/>
            </a:prstGeom>
          </p:spPr>
        </p:pic>
      </p:grpSp>
    </p:spTree>
    <p:extLst>
      <p:ext uri="{BB962C8B-B14F-4D97-AF65-F5344CB8AC3E}">
        <p14:creationId xmlns:p14="http://schemas.microsoft.com/office/powerpoint/2010/main" val="12830033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Automotive large head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13596C-240B-CD83-D3E8-F15AB8B3600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2"/>
            <a:ext cx="4560213" cy="6779098"/>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58294"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2D23CB5F-A586-C10D-FA5A-3A566B40E267}"/>
              </a:ext>
            </a:extLst>
          </p:cNvPr>
          <p:cNvGrpSpPr/>
          <p:nvPr userDrawn="1"/>
        </p:nvGrpSpPr>
        <p:grpSpPr>
          <a:xfrm>
            <a:off x="796172" y="5600712"/>
            <a:ext cx="1045712" cy="1045710"/>
            <a:chOff x="428413" y="5480074"/>
            <a:chExt cx="1045712" cy="1045710"/>
          </a:xfrm>
        </p:grpSpPr>
        <p:pic>
          <p:nvPicPr>
            <p:cNvPr id="4" name="Graphic 3">
              <a:extLst>
                <a:ext uri="{FF2B5EF4-FFF2-40B4-BE49-F238E27FC236}">
                  <a16:creationId xmlns:a16="http://schemas.microsoft.com/office/drawing/2014/main" id="{49F26FDC-B3EF-2BDF-9254-BDDE756BEC1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5" name="Graphic 4">
              <a:extLst>
                <a:ext uri="{FF2B5EF4-FFF2-40B4-BE49-F238E27FC236}">
                  <a16:creationId xmlns:a16="http://schemas.microsoft.com/office/drawing/2014/main" id="{8E55DBE0-6079-1BB6-C433-FEFE432C47F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9" name="Group 8">
            <a:extLst>
              <a:ext uri="{FF2B5EF4-FFF2-40B4-BE49-F238E27FC236}">
                <a16:creationId xmlns:a16="http://schemas.microsoft.com/office/drawing/2014/main" id="{054D3CBB-A722-A9FE-8C77-ECAF3558D4D5}"/>
              </a:ext>
            </a:extLst>
          </p:cNvPr>
          <p:cNvGrpSpPr/>
          <p:nvPr userDrawn="1"/>
        </p:nvGrpSpPr>
        <p:grpSpPr>
          <a:xfrm>
            <a:off x="1997484" y="4838132"/>
            <a:ext cx="846378" cy="846378"/>
            <a:chOff x="1662533" y="5948465"/>
            <a:chExt cx="670667" cy="670667"/>
          </a:xfrm>
        </p:grpSpPr>
        <p:pic>
          <p:nvPicPr>
            <p:cNvPr id="10" name="Graphic 9">
              <a:extLst>
                <a:ext uri="{FF2B5EF4-FFF2-40B4-BE49-F238E27FC236}">
                  <a16:creationId xmlns:a16="http://schemas.microsoft.com/office/drawing/2014/main" id="{631BD2C9-BBF8-A733-CD0D-B7A393E2AA9E}"/>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57F7D709-267A-C183-7CD7-62BC826298C3}"/>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28453" y="6014385"/>
              <a:ext cx="538826" cy="538826"/>
            </a:xfrm>
            <a:prstGeom prst="rect">
              <a:avLst/>
            </a:prstGeom>
          </p:spPr>
        </p:pic>
      </p:grpSp>
      <p:grpSp>
        <p:nvGrpSpPr>
          <p:cNvPr id="12" name="Group 11">
            <a:extLst>
              <a:ext uri="{FF2B5EF4-FFF2-40B4-BE49-F238E27FC236}">
                <a16:creationId xmlns:a16="http://schemas.microsoft.com/office/drawing/2014/main" id="{187EAB95-7CC0-88C6-3335-382C326B5779}"/>
              </a:ext>
            </a:extLst>
          </p:cNvPr>
          <p:cNvGrpSpPr/>
          <p:nvPr userDrawn="1"/>
        </p:nvGrpSpPr>
        <p:grpSpPr>
          <a:xfrm>
            <a:off x="1058604" y="5779667"/>
            <a:ext cx="504066" cy="600024"/>
            <a:chOff x="5067911" y="1768563"/>
            <a:chExt cx="717659" cy="854278"/>
          </a:xfrm>
          <a:solidFill>
            <a:schemeClr val="bg2"/>
          </a:solidFill>
        </p:grpSpPr>
        <p:grpSp>
          <p:nvGrpSpPr>
            <p:cNvPr id="13" name="Group 12">
              <a:extLst>
                <a:ext uri="{FF2B5EF4-FFF2-40B4-BE49-F238E27FC236}">
                  <a16:creationId xmlns:a16="http://schemas.microsoft.com/office/drawing/2014/main" id="{AB0F034F-C5DA-BA40-A20A-B5771122330A}"/>
                </a:ext>
              </a:extLst>
            </p:cNvPr>
            <p:cNvGrpSpPr/>
            <p:nvPr/>
          </p:nvGrpSpPr>
          <p:grpSpPr>
            <a:xfrm flipH="1">
              <a:off x="5418735" y="1768563"/>
              <a:ext cx="366835" cy="854278"/>
              <a:chOff x="1802783" y="1304925"/>
              <a:chExt cx="115887" cy="269875"/>
            </a:xfrm>
            <a:grpFill/>
          </p:grpSpPr>
          <p:sp>
            <p:nvSpPr>
              <p:cNvPr id="16" name="Line 28">
                <a:extLst>
                  <a:ext uri="{FF2B5EF4-FFF2-40B4-BE49-F238E27FC236}">
                    <a16:creationId xmlns:a16="http://schemas.microsoft.com/office/drawing/2014/main" id="{8F2DBB2D-32BC-603A-1758-BC38EAF34ACB}"/>
                  </a:ext>
                </a:extLst>
              </p:cNvPr>
              <p:cNvSpPr>
                <a:spLocks noChangeShapeType="1"/>
              </p:cNvSpPr>
              <p:nvPr/>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Line 29">
                <a:extLst>
                  <a:ext uri="{FF2B5EF4-FFF2-40B4-BE49-F238E27FC236}">
                    <a16:creationId xmlns:a16="http://schemas.microsoft.com/office/drawing/2014/main" id="{BFB856CE-6122-5EFD-DD47-BA314A476443}"/>
                  </a:ext>
                </a:extLst>
              </p:cNvPr>
              <p:cNvSpPr>
                <a:spLocks noChangeShapeType="1"/>
              </p:cNvSpPr>
              <p:nvPr/>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Line 355">
                <a:extLst>
                  <a:ext uri="{FF2B5EF4-FFF2-40B4-BE49-F238E27FC236}">
                    <a16:creationId xmlns:a16="http://schemas.microsoft.com/office/drawing/2014/main" id="{594A5F6D-7765-60A1-78C0-80459F353A75}"/>
                  </a:ext>
                </a:extLst>
              </p:cNvPr>
              <p:cNvSpPr>
                <a:spLocks noChangeShapeType="1"/>
              </p:cNvSpPr>
              <p:nvPr/>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Oval 40">
              <a:extLst>
                <a:ext uri="{FF2B5EF4-FFF2-40B4-BE49-F238E27FC236}">
                  <a16:creationId xmlns:a16="http://schemas.microsoft.com/office/drawing/2014/main" id="{3868E7E1-B449-F5F7-AE2C-F7E9CC5D741B}"/>
                </a:ext>
              </a:extLst>
            </p:cNvPr>
            <p:cNvSpPr>
              <a:spLocks noChangeArrowheads="1"/>
            </p:cNvSpPr>
            <p:nvPr/>
          </p:nvSpPr>
          <p:spPr bwMode="auto">
            <a:xfrm flipH="1">
              <a:off x="5538276" y="1995802"/>
              <a:ext cx="70054" cy="700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41">
              <a:extLst>
                <a:ext uri="{FF2B5EF4-FFF2-40B4-BE49-F238E27FC236}">
                  <a16:creationId xmlns:a16="http://schemas.microsoft.com/office/drawing/2014/main" id="{4B260FD9-74B7-6374-41C7-BEF382549E46}"/>
                </a:ext>
              </a:extLst>
            </p:cNvPr>
            <p:cNvSpPr>
              <a:spLocks noEditPoints="1"/>
            </p:cNvSpPr>
            <p:nvPr/>
          </p:nvSpPr>
          <p:spPr bwMode="auto">
            <a:xfrm flipH="1">
              <a:off x="5067911" y="1905733"/>
              <a:ext cx="635491" cy="660509"/>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9" name="Group 18">
            <a:extLst>
              <a:ext uri="{FF2B5EF4-FFF2-40B4-BE49-F238E27FC236}">
                <a16:creationId xmlns:a16="http://schemas.microsoft.com/office/drawing/2014/main" id="{CFBB35A2-2A0F-F1D9-0C76-7EB0CA51C7FA}"/>
              </a:ext>
            </a:extLst>
          </p:cNvPr>
          <p:cNvGrpSpPr/>
          <p:nvPr userDrawn="1"/>
        </p:nvGrpSpPr>
        <p:grpSpPr>
          <a:xfrm>
            <a:off x="2252517" y="5065818"/>
            <a:ext cx="326910" cy="356147"/>
            <a:chOff x="3604949" y="4558505"/>
            <a:chExt cx="195263" cy="212726"/>
          </a:xfrm>
          <a:solidFill>
            <a:schemeClr val="bg2"/>
          </a:solidFill>
        </p:grpSpPr>
        <p:sp>
          <p:nvSpPr>
            <p:cNvPr id="22" name="Freeform 1288">
              <a:extLst>
                <a:ext uri="{FF2B5EF4-FFF2-40B4-BE49-F238E27FC236}">
                  <a16:creationId xmlns:a16="http://schemas.microsoft.com/office/drawing/2014/main" id="{C49B1754-3F4C-F690-FC84-947A8A53B0E4}"/>
                </a:ext>
              </a:extLst>
            </p:cNvPr>
            <p:cNvSpPr>
              <a:spLocks noEditPoints="1"/>
            </p:cNvSpPr>
            <p:nvPr/>
          </p:nvSpPr>
          <p:spPr bwMode="auto">
            <a:xfrm>
              <a:off x="3604949" y="4601368"/>
              <a:ext cx="195263" cy="169863"/>
            </a:xfrm>
            <a:custGeom>
              <a:avLst/>
              <a:gdLst>
                <a:gd name="T0" fmla="*/ 352 w 361"/>
                <a:gd name="T1" fmla="*/ 92 h 317"/>
                <a:gd name="T2" fmla="*/ 334 w 361"/>
                <a:gd name="T3" fmla="*/ 92 h 317"/>
                <a:gd name="T4" fmla="*/ 228 w 361"/>
                <a:gd name="T5" fmla="*/ 145 h 317"/>
                <a:gd name="T6" fmla="*/ 228 w 361"/>
                <a:gd name="T7" fmla="*/ 109 h 317"/>
                <a:gd name="T8" fmla="*/ 219 w 361"/>
                <a:gd name="T9" fmla="*/ 92 h 317"/>
                <a:gd name="T10" fmla="*/ 200 w 361"/>
                <a:gd name="T11" fmla="*/ 92 h 317"/>
                <a:gd name="T12" fmla="*/ 94 w 361"/>
                <a:gd name="T13" fmla="*/ 145 h 317"/>
                <a:gd name="T14" fmla="*/ 94 w 361"/>
                <a:gd name="T15" fmla="*/ 19 h 317"/>
                <a:gd name="T16" fmla="*/ 75 w 361"/>
                <a:gd name="T17" fmla="*/ 0 h 317"/>
                <a:gd name="T18" fmla="*/ 19 w 361"/>
                <a:gd name="T19" fmla="*/ 0 h 317"/>
                <a:gd name="T20" fmla="*/ 0 w 361"/>
                <a:gd name="T21" fmla="*/ 19 h 317"/>
                <a:gd name="T22" fmla="*/ 0 w 361"/>
                <a:gd name="T23" fmla="*/ 298 h 317"/>
                <a:gd name="T24" fmla="*/ 19 w 361"/>
                <a:gd name="T25" fmla="*/ 317 h 317"/>
                <a:gd name="T26" fmla="*/ 342 w 361"/>
                <a:gd name="T27" fmla="*/ 317 h 317"/>
                <a:gd name="T28" fmla="*/ 361 w 361"/>
                <a:gd name="T29" fmla="*/ 298 h 317"/>
                <a:gd name="T30" fmla="*/ 361 w 361"/>
                <a:gd name="T31" fmla="*/ 109 h 317"/>
                <a:gd name="T32" fmla="*/ 352 w 361"/>
                <a:gd name="T33" fmla="*/ 92 h 317"/>
                <a:gd name="T34" fmla="*/ 334 w 361"/>
                <a:gd name="T35" fmla="*/ 290 h 317"/>
                <a:gd name="T36" fmla="*/ 27 w 361"/>
                <a:gd name="T37" fmla="*/ 290 h 317"/>
                <a:gd name="T38" fmla="*/ 27 w 361"/>
                <a:gd name="T39" fmla="*/ 27 h 317"/>
                <a:gd name="T40" fmla="*/ 67 w 361"/>
                <a:gd name="T41" fmla="*/ 27 h 317"/>
                <a:gd name="T42" fmla="*/ 67 w 361"/>
                <a:gd name="T43" fmla="*/ 175 h 317"/>
                <a:gd name="T44" fmla="*/ 71 w 361"/>
                <a:gd name="T45" fmla="*/ 182 h 317"/>
                <a:gd name="T46" fmla="*/ 79 w 361"/>
                <a:gd name="T47" fmla="*/ 182 h 317"/>
                <a:gd name="T48" fmla="*/ 201 w 361"/>
                <a:gd name="T49" fmla="*/ 121 h 317"/>
                <a:gd name="T50" fmla="*/ 201 w 361"/>
                <a:gd name="T51" fmla="*/ 175 h 317"/>
                <a:gd name="T52" fmla="*/ 204 w 361"/>
                <a:gd name="T53" fmla="*/ 182 h 317"/>
                <a:gd name="T54" fmla="*/ 212 w 361"/>
                <a:gd name="T55" fmla="*/ 182 h 317"/>
                <a:gd name="T56" fmla="*/ 334 w 361"/>
                <a:gd name="T57" fmla="*/ 121 h 317"/>
                <a:gd name="T58" fmla="*/ 334 w 361"/>
                <a:gd name="T59" fmla="*/ 29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1" h="317">
                  <a:moveTo>
                    <a:pt x="352" y="92"/>
                  </a:moveTo>
                  <a:cubicBezTo>
                    <a:pt x="347" y="89"/>
                    <a:pt x="340" y="89"/>
                    <a:pt x="334" y="92"/>
                  </a:cubicBezTo>
                  <a:cubicBezTo>
                    <a:pt x="228" y="145"/>
                    <a:pt x="228" y="145"/>
                    <a:pt x="228" y="145"/>
                  </a:cubicBezTo>
                  <a:cubicBezTo>
                    <a:pt x="228" y="109"/>
                    <a:pt x="228" y="109"/>
                    <a:pt x="228" y="109"/>
                  </a:cubicBezTo>
                  <a:cubicBezTo>
                    <a:pt x="228" y="102"/>
                    <a:pt x="224" y="96"/>
                    <a:pt x="219" y="92"/>
                  </a:cubicBezTo>
                  <a:cubicBezTo>
                    <a:pt x="213" y="89"/>
                    <a:pt x="206" y="89"/>
                    <a:pt x="200" y="92"/>
                  </a:cubicBezTo>
                  <a:cubicBezTo>
                    <a:pt x="94" y="145"/>
                    <a:pt x="94" y="145"/>
                    <a:pt x="94" y="145"/>
                  </a:cubicBezTo>
                  <a:cubicBezTo>
                    <a:pt x="94" y="19"/>
                    <a:pt x="94" y="19"/>
                    <a:pt x="94" y="19"/>
                  </a:cubicBezTo>
                  <a:cubicBezTo>
                    <a:pt x="94" y="9"/>
                    <a:pt x="86" y="0"/>
                    <a:pt x="75" y="0"/>
                  </a:cubicBezTo>
                  <a:cubicBezTo>
                    <a:pt x="19" y="0"/>
                    <a:pt x="19" y="0"/>
                    <a:pt x="19" y="0"/>
                  </a:cubicBezTo>
                  <a:cubicBezTo>
                    <a:pt x="9" y="0"/>
                    <a:pt x="0" y="9"/>
                    <a:pt x="0" y="19"/>
                  </a:cubicBezTo>
                  <a:cubicBezTo>
                    <a:pt x="0" y="298"/>
                    <a:pt x="0" y="298"/>
                    <a:pt x="0" y="298"/>
                  </a:cubicBezTo>
                  <a:cubicBezTo>
                    <a:pt x="0" y="308"/>
                    <a:pt x="9" y="317"/>
                    <a:pt x="19" y="317"/>
                  </a:cubicBezTo>
                  <a:cubicBezTo>
                    <a:pt x="342" y="317"/>
                    <a:pt x="342" y="317"/>
                    <a:pt x="342" y="317"/>
                  </a:cubicBezTo>
                  <a:cubicBezTo>
                    <a:pt x="353" y="317"/>
                    <a:pt x="361" y="308"/>
                    <a:pt x="361" y="298"/>
                  </a:cubicBezTo>
                  <a:cubicBezTo>
                    <a:pt x="361" y="109"/>
                    <a:pt x="361" y="109"/>
                    <a:pt x="361" y="109"/>
                  </a:cubicBezTo>
                  <a:cubicBezTo>
                    <a:pt x="361" y="102"/>
                    <a:pt x="358" y="96"/>
                    <a:pt x="352" y="92"/>
                  </a:cubicBezTo>
                  <a:close/>
                  <a:moveTo>
                    <a:pt x="334" y="290"/>
                  </a:moveTo>
                  <a:cubicBezTo>
                    <a:pt x="27" y="290"/>
                    <a:pt x="27" y="290"/>
                    <a:pt x="27" y="290"/>
                  </a:cubicBezTo>
                  <a:cubicBezTo>
                    <a:pt x="27" y="27"/>
                    <a:pt x="27" y="27"/>
                    <a:pt x="27" y="27"/>
                  </a:cubicBezTo>
                  <a:cubicBezTo>
                    <a:pt x="67" y="27"/>
                    <a:pt x="67" y="27"/>
                    <a:pt x="67" y="27"/>
                  </a:cubicBezTo>
                  <a:cubicBezTo>
                    <a:pt x="67" y="175"/>
                    <a:pt x="67" y="175"/>
                    <a:pt x="67" y="175"/>
                  </a:cubicBezTo>
                  <a:cubicBezTo>
                    <a:pt x="67" y="178"/>
                    <a:pt x="69" y="181"/>
                    <a:pt x="71" y="182"/>
                  </a:cubicBezTo>
                  <a:cubicBezTo>
                    <a:pt x="73" y="184"/>
                    <a:pt x="76" y="184"/>
                    <a:pt x="79" y="182"/>
                  </a:cubicBezTo>
                  <a:cubicBezTo>
                    <a:pt x="201" y="121"/>
                    <a:pt x="201" y="121"/>
                    <a:pt x="201" y="121"/>
                  </a:cubicBezTo>
                  <a:cubicBezTo>
                    <a:pt x="201" y="175"/>
                    <a:pt x="201" y="175"/>
                    <a:pt x="201" y="175"/>
                  </a:cubicBezTo>
                  <a:cubicBezTo>
                    <a:pt x="201" y="178"/>
                    <a:pt x="202" y="181"/>
                    <a:pt x="204" y="182"/>
                  </a:cubicBezTo>
                  <a:cubicBezTo>
                    <a:pt x="207" y="184"/>
                    <a:pt x="210" y="184"/>
                    <a:pt x="212" y="182"/>
                  </a:cubicBezTo>
                  <a:cubicBezTo>
                    <a:pt x="334" y="121"/>
                    <a:pt x="334" y="121"/>
                    <a:pt x="334" y="121"/>
                  </a:cubicBezTo>
                  <a:lnTo>
                    <a:pt x="334"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89">
              <a:extLst>
                <a:ext uri="{FF2B5EF4-FFF2-40B4-BE49-F238E27FC236}">
                  <a16:creationId xmlns:a16="http://schemas.microsoft.com/office/drawing/2014/main" id="{602317C1-36CF-B931-6136-FEC574A41E98}"/>
                </a:ext>
              </a:extLst>
            </p:cNvPr>
            <p:cNvSpPr>
              <a:spLocks/>
            </p:cNvSpPr>
            <p:nvPr/>
          </p:nvSpPr>
          <p:spPr bwMode="auto">
            <a:xfrm>
              <a:off x="3738299" y="4717255"/>
              <a:ext cx="23813" cy="23813"/>
            </a:xfrm>
            <a:custGeom>
              <a:avLst/>
              <a:gdLst>
                <a:gd name="T0" fmla="*/ 8 w 44"/>
                <a:gd name="T1" fmla="*/ 44 h 44"/>
                <a:gd name="T2" fmla="*/ 36 w 44"/>
                <a:gd name="T3" fmla="*/ 44 h 44"/>
                <a:gd name="T4" fmla="*/ 44 w 44"/>
                <a:gd name="T5" fmla="*/ 36 h 44"/>
                <a:gd name="T6" fmla="*/ 44 w 44"/>
                <a:gd name="T7" fmla="*/ 8 h 44"/>
                <a:gd name="T8" fmla="*/ 36 w 44"/>
                <a:gd name="T9" fmla="*/ 0 h 44"/>
                <a:gd name="T10" fmla="*/ 8 w 44"/>
                <a:gd name="T11" fmla="*/ 0 h 44"/>
                <a:gd name="T12" fmla="*/ 0 w 44"/>
                <a:gd name="T13" fmla="*/ 8 h 44"/>
                <a:gd name="T14" fmla="*/ 0 w 44"/>
                <a:gd name="T15" fmla="*/ 36 h 44"/>
                <a:gd name="T16" fmla="*/ 8 w 4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8" y="44"/>
                  </a:moveTo>
                  <a:cubicBezTo>
                    <a:pt x="36" y="44"/>
                    <a:pt x="36" y="44"/>
                    <a:pt x="36" y="44"/>
                  </a:cubicBezTo>
                  <a:cubicBezTo>
                    <a:pt x="40" y="44"/>
                    <a:pt x="44" y="40"/>
                    <a:pt x="44" y="36"/>
                  </a:cubicBezTo>
                  <a:cubicBezTo>
                    <a:pt x="44" y="8"/>
                    <a:pt x="44" y="8"/>
                    <a:pt x="44" y="8"/>
                  </a:cubicBezTo>
                  <a:cubicBezTo>
                    <a:pt x="44" y="3"/>
                    <a:pt x="40" y="0"/>
                    <a:pt x="36" y="0"/>
                  </a:cubicBezTo>
                  <a:cubicBezTo>
                    <a:pt x="8" y="0"/>
                    <a:pt x="8" y="0"/>
                    <a:pt x="8" y="0"/>
                  </a:cubicBezTo>
                  <a:cubicBezTo>
                    <a:pt x="3" y="0"/>
                    <a:pt x="0" y="3"/>
                    <a:pt x="0" y="8"/>
                  </a:cubicBezTo>
                  <a:cubicBezTo>
                    <a:pt x="0" y="36"/>
                    <a:pt x="0" y="36"/>
                    <a:pt x="0" y="36"/>
                  </a:cubicBezTo>
                  <a:cubicBezTo>
                    <a:pt x="0" y="40"/>
                    <a:pt x="3" y="44"/>
                    <a:pt x="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90">
              <a:extLst>
                <a:ext uri="{FF2B5EF4-FFF2-40B4-BE49-F238E27FC236}">
                  <a16:creationId xmlns:a16="http://schemas.microsoft.com/office/drawing/2014/main" id="{386A596D-4EE0-CF3E-6B94-20F62B066303}"/>
                </a:ext>
              </a:extLst>
            </p:cNvPr>
            <p:cNvSpPr>
              <a:spLocks/>
            </p:cNvSpPr>
            <p:nvPr/>
          </p:nvSpPr>
          <p:spPr bwMode="auto">
            <a:xfrm>
              <a:off x="3690674" y="4717255"/>
              <a:ext cx="23813" cy="23813"/>
            </a:xfrm>
            <a:custGeom>
              <a:avLst/>
              <a:gdLst>
                <a:gd name="T0" fmla="*/ 36 w 44"/>
                <a:gd name="T1" fmla="*/ 0 h 44"/>
                <a:gd name="T2" fmla="*/ 8 w 44"/>
                <a:gd name="T3" fmla="*/ 0 h 44"/>
                <a:gd name="T4" fmla="*/ 0 w 44"/>
                <a:gd name="T5" fmla="*/ 8 h 44"/>
                <a:gd name="T6" fmla="*/ 0 w 44"/>
                <a:gd name="T7" fmla="*/ 36 h 44"/>
                <a:gd name="T8" fmla="*/ 8 w 44"/>
                <a:gd name="T9" fmla="*/ 44 h 44"/>
                <a:gd name="T10" fmla="*/ 36 w 44"/>
                <a:gd name="T11" fmla="*/ 44 h 44"/>
                <a:gd name="T12" fmla="*/ 44 w 44"/>
                <a:gd name="T13" fmla="*/ 36 h 44"/>
                <a:gd name="T14" fmla="*/ 44 w 44"/>
                <a:gd name="T15" fmla="*/ 8 h 44"/>
                <a:gd name="T16" fmla="*/ 36 w 44"/>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36" y="0"/>
                  </a:moveTo>
                  <a:cubicBezTo>
                    <a:pt x="8" y="0"/>
                    <a:pt x="8" y="0"/>
                    <a:pt x="8" y="0"/>
                  </a:cubicBezTo>
                  <a:cubicBezTo>
                    <a:pt x="3" y="0"/>
                    <a:pt x="0" y="3"/>
                    <a:pt x="0" y="8"/>
                  </a:cubicBezTo>
                  <a:cubicBezTo>
                    <a:pt x="0" y="36"/>
                    <a:pt x="0" y="36"/>
                    <a:pt x="0" y="36"/>
                  </a:cubicBezTo>
                  <a:cubicBezTo>
                    <a:pt x="0" y="40"/>
                    <a:pt x="3" y="44"/>
                    <a:pt x="8" y="44"/>
                  </a:cubicBezTo>
                  <a:cubicBezTo>
                    <a:pt x="36" y="44"/>
                    <a:pt x="36" y="44"/>
                    <a:pt x="36" y="44"/>
                  </a:cubicBezTo>
                  <a:cubicBezTo>
                    <a:pt x="40" y="44"/>
                    <a:pt x="44" y="40"/>
                    <a:pt x="44" y="36"/>
                  </a:cubicBezTo>
                  <a:cubicBezTo>
                    <a:pt x="44" y="8"/>
                    <a:pt x="44" y="8"/>
                    <a:pt x="44" y="8"/>
                  </a:cubicBezTo>
                  <a:cubicBezTo>
                    <a:pt x="44" y="3"/>
                    <a:pt x="40"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91">
              <a:extLst>
                <a:ext uri="{FF2B5EF4-FFF2-40B4-BE49-F238E27FC236}">
                  <a16:creationId xmlns:a16="http://schemas.microsoft.com/office/drawing/2014/main" id="{95CA1621-37C1-05E0-8AC4-69B8E6D8475F}"/>
                </a:ext>
              </a:extLst>
            </p:cNvPr>
            <p:cNvSpPr>
              <a:spLocks/>
            </p:cNvSpPr>
            <p:nvPr/>
          </p:nvSpPr>
          <p:spPr bwMode="auto">
            <a:xfrm>
              <a:off x="3641461" y="4717255"/>
              <a:ext cx="25400" cy="23813"/>
            </a:xfrm>
            <a:custGeom>
              <a:avLst/>
              <a:gdLst>
                <a:gd name="T0" fmla="*/ 37 w 45"/>
                <a:gd name="T1" fmla="*/ 0 h 44"/>
                <a:gd name="T2" fmla="*/ 9 w 45"/>
                <a:gd name="T3" fmla="*/ 0 h 44"/>
                <a:gd name="T4" fmla="*/ 0 w 45"/>
                <a:gd name="T5" fmla="*/ 8 h 44"/>
                <a:gd name="T6" fmla="*/ 0 w 45"/>
                <a:gd name="T7" fmla="*/ 36 h 44"/>
                <a:gd name="T8" fmla="*/ 9 w 45"/>
                <a:gd name="T9" fmla="*/ 44 h 44"/>
                <a:gd name="T10" fmla="*/ 37 w 45"/>
                <a:gd name="T11" fmla="*/ 44 h 44"/>
                <a:gd name="T12" fmla="*/ 45 w 45"/>
                <a:gd name="T13" fmla="*/ 36 h 44"/>
                <a:gd name="T14" fmla="*/ 45 w 45"/>
                <a:gd name="T15" fmla="*/ 8 h 44"/>
                <a:gd name="T16" fmla="*/ 37 w 4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4">
                  <a:moveTo>
                    <a:pt x="37" y="0"/>
                  </a:moveTo>
                  <a:cubicBezTo>
                    <a:pt x="9" y="0"/>
                    <a:pt x="9" y="0"/>
                    <a:pt x="9" y="0"/>
                  </a:cubicBezTo>
                  <a:cubicBezTo>
                    <a:pt x="4" y="0"/>
                    <a:pt x="0" y="3"/>
                    <a:pt x="0" y="8"/>
                  </a:cubicBezTo>
                  <a:cubicBezTo>
                    <a:pt x="0" y="36"/>
                    <a:pt x="0" y="36"/>
                    <a:pt x="0" y="36"/>
                  </a:cubicBezTo>
                  <a:cubicBezTo>
                    <a:pt x="0" y="40"/>
                    <a:pt x="4" y="44"/>
                    <a:pt x="9" y="44"/>
                  </a:cubicBezTo>
                  <a:cubicBezTo>
                    <a:pt x="37" y="44"/>
                    <a:pt x="37" y="44"/>
                    <a:pt x="37" y="44"/>
                  </a:cubicBezTo>
                  <a:cubicBezTo>
                    <a:pt x="41" y="44"/>
                    <a:pt x="45" y="40"/>
                    <a:pt x="45" y="36"/>
                  </a:cubicBezTo>
                  <a:cubicBezTo>
                    <a:pt x="45" y="8"/>
                    <a:pt x="45" y="8"/>
                    <a:pt x="45" y="8"/>
                  </a:cubicBezTo>
                  <a:cubicBezTo>
                    <a:pt x="45" y="3"/>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92">
              <a:extLst>
                <a:ext uri="{FF2B5EF4-FFF2-40B4-BE49-F238E27FC236}">
                  <a16:creationId xmlns:a16="http://schemas.microsoft.com/office/drawing/2014/main" id="{88BB64EA-7C4C-E50D-8CA6-CD42EA919378}"/>
                </a:ext>
              </a:extLst>
            </p:cNvPr>
            <p:cNvSpPr>
              <a:spLocks/>
            </p:cNvSpPr>
            <p:nvPr/>
          </p:nvSpPr>
          <p:spPr bwMode="auto">
            <a:xfrm>
              <a:off x="3698611" y="4558505"/>
              <a:ext cx="101600" cy="58738"/>
            </a:xfrm>
            <a:custGeom>
              <a:avLst/>
              <a:gdLst>
                <a:gd name="T0" fmla="*/ 5 w 188"/>
                <a:gd name="T1" fmla="*/ 32 h 109"/>
                <a:gd name="T2" fmla="*/ 5 w 188"/>
                <a:gd name="T3" fmla="*/ 32 h 109"/>
                <a:gd name="T4" fmla="*/ 18 w 188"/>
                <a:gd name="T5" fmla="*/ 38 h 109"/>
                <a:gd name="T6" fmla="*/ 102 w 188"/>
                <a:gd name="T7" fmla="*/ 42 h 109"/>
                <a:gd name="T8" fmla="*/ 161 w 188"/>
                <a:gd name="T9" fmla="*/ 102 h 109"/>
                <a:gd name="T10" fmla="*/ 172 w 188"/>
                <a:gd name="T11" fmla="*/ 108 h 109"/>
                <a:gd name="T12" fmla="*/ 174 w 188"/>
                <a:gd name="T13" fmla="*/ 107 h 109"/>
                <a:gd name="T14" fmla="*/ 181 w 188"/>
                <a:gd name="T15" fmla="*/ 104 h 109"/>
                <a:gd name="T16" fmla="*/ 181 w 188"/>
                <a:gd name="T17" fmla="*/ 104 h 109"/>
                <a:gd name="T18" fmla="*/ 187 w 188"/>
                <a:gd name="T19" fmla="*/ 99 h 109"/>
                <a:gd name="T20" fmla="*/ 187 w 188"/>
                <a:gd name="T21" fmla="*/ 92 h 109"/>
                <a:gd name="T22" fmla="*/ 113 w 188"/>
                <a:gd name="T23" fmla="*/ 17 h 109"/>
                <a:gd name="T24" fmla="*/ 8 w 188"/>
                <a:gd name="T25" fmla="*/ 12 h 109"/>
                <a:gd name="T26" fmla="*/ 8 w 188"/>
                <a:gd name="T27" fmla="*/ 12 h 109"/>
                <a:gd name="T28" fmla="*/ 2 w 188"/>
                <a:gd name="T29" fmla="*/ 25 h 109"/>
                <a:gd name="T30" fmla="*/ 5 w 188"/>
                <a:gd name="T31"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 h="109">
                  <a:moveTo>
                    <a:pt x="5" y="32"/>
                  </a:moveTo>
                  <a:cubicBezTo>
                    <a:pt x="5" y="32"/>
                    <a:pt x="5" y="32"/>
                    <a:pt x="5" y="32"/>
                  </a:cubicBezTo>
                  <a:cubicBezTo>
                    <a:pt x="7" y="37"/>
                    <a:pt x="13" y="39"/>
                    <a:pt x="18" y="38"/>
                  </a:cubicBezTo>
                  <a:cubicBezTo>
                    <a:pt x="45" y="28"/>
                    <a:pt x="75" y="30"/>
                    <a:pt x="102" y="42"/>
                  </a:cubicBezTo>
                  <a:cubicBezTo>
                    <a:pt x="129" y="54"/>
                    <a:pt x="150" y="75"/>
                    <a:pt x="161" y="102"/>
                  </a:cubicBezTo>
                  <a:cubicBezTo>
                    <a:pt x="163" y="106"/>
                    <a:pt x="168" y="109"/>
                    <a:pt x="172" y="108"/>
                  </a:cubicBezTo>
                  <a:cubicBezTo>
                    <a:pt x="173" y="108"/>
                    <a:pt x="173" y="107"/>
                    <a:pt x="174" y="107"/>
                  </a:cubicBezTo>
                  <a:cubicBezTo>
                    <a:pt x="181" y="104"/>
                    <a:pt x="181" y="104"/>
                    <a:pt x="181" y="104"/>
                  </a:cubicBezTo>
                  <a:cubicBezTo>
                    <a:pt x="181" y="104"/>
                    <a:pt x="181" y="104"/>
                    <a:pt x="181" y="104"/>
                  </a:cubicBezTo>
                  <a:cubicBezTo>
                    <a:pt x="184" y="103"/>
                    <a:pt x="186" y="101"/>
                    <a:pt x="187" y="99"/>
                  </a:cubicBezTo>
                  <a:cubicBezTo>
                    <a:pt x="188" y="97"/>
                    <a:pt x="188" y="94"/>
                    <a:pt x="187" y="92"/>
                  </a:cubicBezTo>
                  <a:cubicBezTo>
                    <a:pt x="172" y="58"/>
                    <a:pt x="146" y="32"/>
                    <a:pt x="113" y="17"/>
                  </a:cubicBezTo>
                  <a:cubicBezTo>
                    <a:pt x="80" y="2"/>
                    <a:pt x="42" y="0"/>
                    <a:pt x="8" y="12"/>
                  </a:cubicBezTo>
                  <a:cubicBezTo>
                    <a:pt x="8" y="12"/>
                    <a:pt x="8" y="12"/>
                    <a:pt x="8" y="12"/>
                  </a:cubicBezTo>
                  <a:cubicBezTo>
                    <a:pt x="3" y="14"/>
                    <a:pt x="0" y="20"/>
                    <a:pt x="2" y="25"/>
                  </a:cubicBezTo>
                  <a:lnTo>
                    <a:pt x="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93">
              <a:extLst>
                <a:ext uri="{FF2B5EF4-FFF2-40B4-BE49-F238E27FC236}">
                  <a16:creationId xmlns:a16="http://schemas.microsoft.com/office/drawing/2014/main" id="{56080F02-2CA1-C0AB-DCF0-EE7E979AD690}"/>
                </a:ext>
              </a:extLst>
            </p:cNvPr>
            <p:cNvSpPr>
              <a:spLocks/>
            </p:cNvSpPr>
            <p:nvPr/>
          </p:nvSpPr>
          <p:spPr bwMode="auto">
            <a:xfrm>
              <a:off x="3706549" y="4585493"/>
              <a:ext cx="68263" cy="44450"/>
            </a:xfrm>
            <a:custGeom>
              <a:avLst/>
              <a:gdLst>
                <a:gd name="T0" fmla="*/ 8 w 126"/>
                <a:gd name="T1" fmla="*/ 15 h 84"/>
                <a:gd name="T2" fmla="*/ 7 w 126"/>
                <a:gd name="T3" fmla="*/ 15 h 84"/>
                <a:gd name="T4" fmla="*/ 2 w 126"/>
                <a:gd name="T5" fmla="*/ 28 h 84"/>
                <a:gd name="T6" fmla="*/ 5 w 126"/>
                <a:gd name="T7" fmla="*/ 35 h 84"/>
                <a:gd name="T8" fmla="*/ 5 w 126"/>
                <a:gd name="T9" fmla="*/ 36 h 84"/>
                <a:gd name="T10" fmla="*/ 17 w 126"/>
                <a:gd name="T11" fmla="*/ 41 h 84"/>
                <a:gd name="T12" fmla="*/ 98 w 126"/>
                <a:gd name="T13" fmla="*/ 77 h 84"/>
                <a:gd name="T14" fmla="*/ 109 w 126"/>
                <a:gd name="T15" fmla="*/ 83 h 84"/>
                <a:gd name="T16" fmla="*/ 110 w 126"/>
                <a:gd name="T17" fmla="*/ 82 h 84"/>
                <a:gd name="T18" fmla="*/ 118 w 126"/>
                <a:gd name="T19" fmla="*/ 79 h 84"/>
                <a:gd name="T20" fmla="*/ 118 w 126"/>
                <a:gd name="T21" fmla="*/ 79 h 84"/>
                <a:gd name="T22" fmla="*/ 124 w 126"/>
                <a:gd name="T23" fmla="*/ 67 h 84"/>
                <a:gd name="T24" fmla="*/ 8 w 126"/>
                <a:gd name="T25"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84">
                  <a:moveTo>
                    <a:pt x="8" y="15"/>
                  </a:moveTo>
                  <a:cubicBezTo>
                    <a:pt x="7" y="15"/>
                    <a:pt x="7" y="15"/>
                    <a:pt x="7" y="15"/>
                  </a:cubicBezTo>
                  <a:cubicBezTo>
                    <a:pt x="2" y="17"/>
                    <a:pt x="0" y="23"/>
                    <a:pt x="2" y="28"/>
                  </a:cubicBezTo>
                  <a:cubicBezTo>
                    <a:pt x="5" y="35"/>
                    <a:pt x="5" y="35"/>
                    <a:pt x="5" y="35"/>
                  </a:cubicBezTo>
                  <a:cubicBezTo>
                    <a:pt x="5" y="35"/>
                    <a:pt x="5" y="36"/>
                    <a:pt x="5" y="36"/>
                  </a:cubicBezTo>
                  <a:cubicBezTo>
                    <a:pt x="7" y="40"/>
                    <a:pt x="12" y="42"/>
                    <a:pt x="17" y="41"/>
                  </a:cubicBezTo>
                  <a:cubicBezTo>
                    <a:pt x="49" y="31"/>
                    <a:pt x="84" y="46"/>
                    <a:pt x="98" y="77"/>
                  </a:cubicBezTo>
                  <a:cubicBezTo>
                    <a:pt x="100" y="81"/>
                    <a:pt x="105" y="84"/>
                    <a:pt x="109" y="83"/>
                  </a:cubicBezTo>
                  <a:cubicBezTo>
                    <a:pt x="110" y="83"/>
                    <a:pt x="110" y="82"/>
                    <a:pt x="110" y="82"/>
                  </a:cubicBezTo>
                  <a:cubicBezTo>
                    <a:pt x="118" y="79"/>
                    <a:pt x="118" y="79"/>
                    <a:pt x="118" y="79"/>
                  </a:cubicBezTo>
                  <a:cubicBezTo>
                    <a:pt x="118" y="79"/>
                    <a:pt x="118" y="79"/>
                    <a:pt x="118" y="79"/>
                  </a:cubicBezTo>
                  <a:cubicBezTo>
                    <a:pt x="123" y="77"/>
                    <a:pt x="126" y="71"/>
                    <a:pt x="124" y="67"/>
                  </a:cubicBezTo>
                  <a:cubicBezTo>
                    <a:pt x="104" y="22"/>
                    <a:pt x="54" y="0"/>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15735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Mobile Large Headline">
    <p:spTree>
      <p:nvGrpSpPr>
        <p:cNvPr id="1" name=""/>
        <p:cNvGrpSpPr/>
        <p:nvPr/>
      </p:nvGrpSpPr>
      <p:grpSpPr>
        <a:xfrm>
          <a:off x="0" y="0"/>
          <a:ext cx="0" cy="0"/>
          <a:chOff x="0" y="0"/>
          <a:chExt cx="0" cy="0"/>
        </a:xfrm>
      </p:grpSpPr>
      <p:pic>
        <p:nvPicPr>
          <p:cNvPr id="5" name="Picture 4" descr="A picture containing person&#10;&#10;Description automatically generated">
            <a:extLst>
              <a:ext uri="{FF2B5EF4-FFF2-40B4-BE49-F238E27FC236}">
                <a16:creationId xmlns:a16="http://schemas.microsoft.com/office/drawing/2014/main" id="{006FD6E2-8534-5AB6-B3EE-3B17B224C6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0340"/>
            <a:ext cx="4560213" cy="6787660"/>
          </a:xfrm>
          <a:prstGeom prst="rect">
            <a:avLst/>
          </a:prstGeom>
        </p:spPr>
      </p:pic>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72DDE7A5-E2F2-4CF2-B186-F3795441777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47F1F9F-4C3C-4D70-9F0E-5759721FA96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4" name="Group 23">
            <a:extLst>
              <a:ext uri="{FF2B5EF4-FFF2-40B4-BE49-F238E27FC236}">
                <a16:creationId xmlns:a16="http://schemas.microsoft.com/office/drawing/2014/main" id="{F115E115-25E8-43EB-BA59-CCA58D4B8507}"/>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B0E3C50-5D0D-4B3D-AB5E-FB14C50605B1}"/>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7BAD98C-D2A0-4D70-8EE5-0EF8CD534BEB}"/>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691DC690-D4FD-4831-96EA-3B2665EC0D44}"/>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C76CB046-A760-4B56-AE94-1EB3F5FDF2C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EE180CB8-C23E-474B-B32A-6F5128D6C69D}"/>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3" name="Picture Placeholder 76">
            <a:extLst>
              <a:ext uri="{FF2B5EF4-FFF2-40B4-BE49-F238E27FC236}">
                <a16:creationId xmlns:a16="http://schemas.microsoft.com/office/drawing/2014/main" id="{E4A78C83-54D3-4811-1AC5-48882A788659}"/>
              </a:ext>
            </a:extLst>
          </p:cNvPr>
          <p:cNvSpPr>
            <a:spLocks noGrp="1"/>
          </p:cNvSpPr>
          <p:nvPr>
            <p:ph type="pic" sz="quarter" idx="13" hasCustomPrompt="1"/>
          </p:nvPr>
        </p:nvSpPr>
        <p:spPr>
          <a:xfrm>
            <a:off x="1919" y="78902"/>
            <a:ext cx="4558294"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grpSp>
        <p:nvGrpSpPr>
          <p:cNvPr id="25" name="Group 24">
            <a:extLst>
              <a:ext uri="{FF2B5EF4-FFF2-40B4-BE49-F238E27FC236}">
                <a16:creationId xmlns:a16="http://schemas.microsoft.com/office/drawing/2014/main" id="{FB3F45C7-8290-2436-0B0B-D5D6040CE12B}"/>
              </a:ext>
            </a:extLst>
          </p:cNvPr>
          <p:cNvGrpSpPr/>
          <p:nvPr userDrawn="1"/>
        </p:nvGrpSpPr>
        <p:grpSpPr>
          <a:xfrm>
            <a:off x="2479465" y="422047"/>
            <a:ext cx="1853698" cy="1214240"/>
            <a:chOff x="2465818" y="423544"/>
            <a:chExt cx="1663897" cy="1089913"/>
          </a:xfrm>
        </p:grpSpPr>
        <p:grpSp>
          <p:nvGrpSpPr>
            <p:cNvPr id="19" name="Group 18">
              <a:extLst>
                <a:ext uri="{FF2B5EF4-FFF2-40B4-BE49-F238E27FC236}">
                  <a16:creationId xmlns:a16="http://schemas.microsoft.com/office/drawing/2014/main" id="{36B2DC55-BA70-9FCD-3150-96E9555C2F3B}"/>
                </a:ext>
              </a:extLst>
            </p:cNvPr>
            <p:cNvGrpSpPr/>
            <p:nvPr userDrawn="1"/>
          </p:nvGrpSpPr>
          <p:grpSpPr>
            <a:xfrm>
              <a:off x="2465818" y="649240"/>
              <a:ext cx="864217" cy="864217"/>
              <a:chOff x="2465818" y="649240"/>
              <a:chExt cx="864217" cy="864217"/>
            </a:xfrm>
          </p:grpSpPr>
          <p:grpSp>
            <p:nvGrpSpPr>
              <p:cNvPr id="7" name="Group 6">
                <a:extLst>
                  <a:ext uri="{FF2B5EF4-FFF2-40B4-BE49-F238E27FC236}">
                    <a16:creationId xmlns:a16="http://schemas.microsoft.com/office/drawing/2014/main" id="{B7E17E7F-742E-7E88-F091-C1CA2A8816B5}"/>
                  </a:ext>
                </a:extLst>
              </p:cNvPr>
              <p:cNvGrpSpPr/>
              <p:nvPr userDrawn="1"/>
            </p:nvGrpSpPr>
            <p:grpSpPr>
              <a:xfrm>
                <a:off x="2465818" y="649240"/>
                <a:ext cx="864217" cy="864217"/>
                <a:chOff x="3044798" y="657221"/>
                <a:chExt cx="864217" cy="864217"/>
              </a:xfrm>
            </p:grpSpPr>
            <p:pic>
              <p:nvPicPr>
                <p:cNvPr id="8" name="Graphic 7">
                  <a:extLst>
                    <a:ext uri="{FF2B5EF4-FFF2-40B4-BE49-F238E27FC236}">
                      <a16:creationId xmlns:a16="http://schemas.microsoft.com/office/drawing/2014/main" id="{A309E261-E18C-C88C-0F91-CAFBDBD9BC6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44798" y="657221"/>
                  <a:ext cx="864217" cy="864217"/>
                </a:xfrm>
                <a:prstGeom prst="rect">
                  <a:avLst/>
                </a:prstGeom>
              </p:spPr>
            </p:pic>
            <p:pic>
              <p:nvPicPr>
                <p:cNvPr id="9" name="Graphic 8">
                  <a:extLst>
                    <a:ext uri="{FF2B5EF4-FFF2-40B4-BE49-F238E27FC236}">
                      <a16:creationId xmlns:a16="http://schemas.microsoft.com/office/drawing/2014/main" id="{2BEB49AD-AD29-7F69-8645-04333F4019C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302BD5D2-5239-26A7-0232-3D7220F8FDA8}"/>
                  </a:ext>
                </a:extLst>
              </p:cNvPr>
              <p:cNvGrpSpPr/>
              <p:nvPr userDrawn="1"/>
            </p:nvGrpSpPr>
            <p:grpSpPr>
              <a:xfrm>
                <a:off x="2743319" y="892301"/>
                <a:ext cx="368371" cy="373748"/>
                <a:chOff x="1137485" y="901498"/>
                <a:chExt cx="403974" cy="409871"/>
              </a:xfrm>
              <a:solidFill>
                <a:schemeClr val="bg2"/>
              </a:solidFill>
            </p:grpSpPr>
            <p:sp>
              <p:nvSpPr>
                <p:cNvPr id="14" name="Freeform 1370">
                  <a:extLst>
                    <a:ext uri="{FF2B5EF4-FFF2-40B4-BE49-F238E27FC236}">
                      <a16:creationId xmlns:a16="http://schemas.microsoft.com/office/drawing/2014/main" id="{AED218B0-C264-3ABE-75C1-51E71242BF33}"/>
                    </a:ext>
                  </a:extLst>
                </p:cNvPr>
                <p:cNvSpPr>
                  <a:spLocks noEditPoints="1"/>
                </p:cNvSpPr>
                <p:nvPr/>
              </p:nvSpPr>
              <p:spPr bwMode="auto">
                <a:xfrm>
                  <a:off x="1137485" y="901498"/>
                  <a:ext cx="259486" cy="409871"/>
                </a:xfrm>
                <a:custGeom>
                  <a:avLst/>
                  <a:gdLst>
                    <a:gd name="T0" fmla="*/ 219 w 258"/>
                    <a:gd name="T1" fmla="*/ 0 h 412"/>
                    <a:gd name="T2" fmla="*/ 39 w 258"/>
                    <a:gd name="T3" fmla="*/ 0 h 412"/>
                    <a:gd name="T4" fmla="*/ 0 w 258"/>
                    <a:gd name="T5" fmla="*/ 39 h 412"/>
                    <a:gd name="T6" fmla="*/ 0 w 258"/>
                    <a:gd name="T7" fmla="*/ 373 h 412"/>
                    <a:gd name="T8" fmla="*/ 39 w 258"/>
                    <a:gd name="T9" fmla="*/ 412 h 412"/>
                    <a:gd name="T10" fmla="*/ 219 w 258"/>
                    <a:gd name="T11" fmla="*/ 412 h 412"/>
                    <a:gd name="T12" fmla="*/ 258 w 258"/>
                    <a:gd name="T13" fmla="*/ 373 h 412"/>
                    <a:gd name="T14" fmla="*/ 258 w 258"/>
                    <a:gd name="T15" fmla="*/ 39 h 412"/>
                    <a:gd name="T16" fmla="*/ 219 w 258"/>
                    <a:gd name="T17" fmla="*/ 0 h 412"/>
                    <a:gd name="T18" fmla="*/ 230 w 258"/>
                    <a:gd name="T19" fmla="*/ 373 h 412"/>
                    <a:gd name="T20" fmla="*/ 219 w 258"/>
                    <a:gd name="T21" fmla="*/ 385 h 412"/>
                    <a:gd name="T22" fmla="*/ 39 w 258"/>
                    <a:gd name="T23" fmla="*/ 385 h 412"/>
                    <a:gd name="T24" fmla="*/ 27 w 258"/>
                    <a:gd name="T25" fmla="*/ 373 h 412"/>
                    <a:gd name="T26" fmla="*/ 27 w 258"/>
                    <a:gd name="T27" fmla="*/ 39 h 412"/>
                    <a:gd name="T28" fmla="*/ 39 w 258"/>
                    <a:gd name="T29" fmla="*/ 28 h 412"/>
                    <a:gd name="T30" fmla="*/ 219 w 258"/>
                    <a:gd name="T31" fmla="*/ 28 h 412"/>
                    <a:gd name="T32" fmla="*/ 230 w 258"/>
                    <a:gd name="T33" fmla="*/ 39 h 412"/>
                    <a:gd name="T34" fmla="*/ 230 w 258"/>
                    <a:gd name="T35" fmla="*/ 37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8" h="412">
                      <a:moveTo>
                        <a:pt x="219" y="0"/>
                      </a:moveTo>
                      <a:cubicBezTo>
                        <a:pt x="39" y="0"/>
                        <a:pt x="39" y="0"/>
                        <a:pt x="39" y="0"/>
                      </a:cubicBezTo>
                      <a:cubicBezTo>
                        <a:pt x="17" y="0"/>
                        <a:pt x="0" y="18"/>
                        <a:pt x="0" y="39"/>
                      </a:cubicBezTo>
                      <a:cubicBezTo>
                        <a:pt x="0" y="373"/>
                        <a:pt x="0" y="373"/>
                        <a:pt x="0" y="373"/>
                      </a:cubicBezTo>
                      <a:cubicBezTo>
                        <a:pt x="0" y="395"/>
                        <a:pt x="17" y="412"/>
                        <a:pt x="39" y="412"/>
                      </a:cubicBezTo>
                      <a:cubicBezTo>
                        <a:pt x="219" y="412"/>
                        <a:pt x="219" y="412"/>
                        <a:pt x="219" y="412"/>
                      </a:cubicBezTo>
                      <a:cubicBezTo>
                        <a:pt x="240" y="412"/>
                        <a:pt x="258" y="395"/>
                        <a:pt x="258" y="373"/>
                      </a:cubicBezTo>
                      <a:cubicBezTo>
                        <a:pt x="258" y="39"/>
                        <a:pt x="258" y="39"/>
                        <a:pt x="258" y="39"/>
                      </a:cubicBezTo>
                      <a:cubicBezTo>
                        <a:pt x="258" y="18"/>
                        <a:pt x="240" y="0"/>
                        <a:pt x="219" y="0"/>
                      </a:cubicBezTo>
                      <a:close/>
                      <a:moveTo>
                        <a:pt x="230" y="373"/>
                      </a:moveTo>
                      <a:cubicBezTo>
                        <a:pt x="230" y="379"/>
                        <a:pt x="225" y="385"/>
                        <a:pt x="219" y="385"/>
                      </a:cubicBezTo>
                      <a:cubicBezTo>
                        <a:pt x="39" y="385"/>
                        <a:pt x="39" y="385"/>
                        <a:pt x="39" y="385"/>
                      </a:cubicBezTo>
                      <a:cubicBezTo>
                        <a:pt x="32" y="385"/>
                        <a:pt x="27" y="379"/>
                        <a:pt x="27" y="373"/>
                      </a:cubicBezTo>
                      <a:cubicBezTo>
                        <a:pt x="27" y="39"/>
                        <a:pt x="27" y="39"/>
                        <a:pt x="27" y="39"/>
                      </a:cubicBezTo>
                      <a:cubicBezTo>
                        <a:pt x="27" y="33"/>
                        <a:pt x="32" y="28"/>
                        <a:pt x="39" y="28"/>
                      </a:cubicBezTo>
                      <a:cubicBezTo>
                        <a:pt x="219" y="28"/>
                        <a:pt x="219" y="28"/>
                        <a:pt x="219" y="28"/>
                      </a:cubicBezTo>
                      <a:cubicBezTo>
                        <a:pt x="225" y="28"/>
                        <a:pt x="230" y="33"/>
                        <a:pt x="230" y="39"/>
                      </a:cubicBezTo>
                      <a:lnTo>
                        <a:pt x="230" y="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71">
                  <a:extLst>
                    <a:ext uri="{FF2B5EF4-FFF2-40B4-BE49-F238E27FC236}">
                      <a16:creationId xmlns:a16="http://schemas.microsoft.com/office/drawing/2014/main" id="{D9FCE85A-B7C2-5B28-2DC1-721D0AB13859}"/>
                    </a:ext>
                  </a:extLst>
                </p:cNvPr>
                <p:cNvSpPr>
                  <a:spLocks noEditPoints="1"/>
                </p:cNvSpPr>
                <p:nvPr/>
              </p:nvSpPr>
              <p:spPr bwMode="auto">
                <a:xfrm>
                  <a:off x="1184664" y="948677"/>
                  <a:ext cx="165128" cy="265383"/>
                </a:xfrm>
                <a:custGeom>
                  <a:avLst/>
                  <a:gdLst>
                    <a:gd name="T0" fmla="*/ 0 w 56"/>
                    <a:gd name="T1" fmla="*/ 90 h 90"/>
                    <a:gd name="T2" fmla="*/ 56 w 56"/>
                    <a:gd name="T3" fmla="*/ 90 h 90"/>
                    <a:gd name="T4" fmla="*/ 56 w 56"/>
                    <a:gd name="T5" fmla="*/ 0 h 90"/>
                    <a:gd name="T6" fmla="*/ 0 w 56"/>
                    <a:gd name="T7" fmla="*/ 0 h 90"/>
                    <a:gd name="T8" fmla="*/ 0 w 56"/>
                    <a:gd name="T9" fmla="*/ 90 h 90"/>
                    <a:gd name="T10" fmla="*/ 9 w 56"/>
                    <a:gd name="T11" fmla="*/ 9 h 90"/>
                    <a:gd name="T12" fmla="*/ 47 w 56"/>
                    <a:gd name="T13" fmla="*/ 9 h 90"/>
                    <a:gd name="T14" fmla="*/ 47 w 56"/>
                    <a:gd name="T15" fmla="*/ 81 h 90"/>
                    <a:gd name="T16" fmla="*/ 9 w 56"/>
                    <a:gd name="T17" fmla="*/ 81 h 90"/>
                    <a:gd name="T18" fmla="*/ 9 w 56"/>
                    <a:gd name="T19" fmla="*/ 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90">
                      <a:moveTo>
                        <a:pt x="0" y="90"/>
                      </a:moveTo>
                      <a:lnTo>
                        <a:pt x="56" y="90"/>
                      </a:lnTo>
                      <a:lnTo>
                        <a:pt x="56" y="0"/>
                      </a:lnTo>
                      <a:lnTo>
                        <a:pt x="0" y="0"/>
                      </a:lnTo>
                      <a:lnTo>
                        <a:pt x="0" y="90"/>
                      </a:lnTo>
                      <a:close/>
                      <a:moveTo>
                        <a:pt x="9" y="9"/>
                      </a:moveTo>
                      <a:lnTo>
                        <a:pt x="47" y="9"/>
                      </a:lnTo>
                      <a:lnTo>
                        <a:pt x="47" y="81"/>
                      </a:lnTo>
                      <a:lnTo>
                        <a:pt x="9" y="81"/>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72">
                  <a:extLst>
                    <a:ext uri="{FF2B5EF4-FFF2-40B4-BE49-F238E27FC236}">
                      <a16:creationId xmlns:a16="http://schemas.microsoft.com/office/drawing/2014/main" id="{C09404B2-D426-802A-F02D-37F0B303C835}"/>
                    </a:ext>
                  </a:extLst>
                </p:cNvPr>
                <p:cNvSpPr>
                  <a:spLocks noChangeArrowheads="1"/>
                </p:cNvSpPr>
                <p:nvPr/>
              </p:nvSpPr>
              <p:spPr bwMode="auto">
                <a:xfrm>
                  <a:off x="1246586" y="1228803"/>
                  <a:ext cx="44232" cy="442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73">
                  <a:extLst>
                    <a:ext uri="{FF2B5EF4-FFF2-40B4-BE49-F238E27FC236}">
                      <a16:creationId xmlns:a16="http://schemas.microsoft.com/office/drawing/2014/main" id="{5738E4C1-5C5A-A42F-47B1-2125C6279639}"/>
                    </a:ext>
                  </a:extLst>
                </p:cNvPr>
                <p:cNvSpPr>
                  <a:spLocks/>
                </p:cNvSpPr>
                <p:nvPr/>
              </p:nvSpPr>
              <p:spPr bwMode="auto">
                <a:xfrm>
                  <a:off x="1479535" y="1004702"/>
                  <a:ext cx="61924" cy="203462"/>
                </a:xfrm>
                <a:custGeom>
                  <a:avLst/>
                  <a:gdLst>
                    <a:gd name="T0" fmla="*/ 24 w 62"/>
                    <a:gd name="T1" fmla="*/ 3 h 203"/>
                    <a:gd name="T2" fmla="*/ 17 w 62"/>
                    <a:gd name="T3" fmla="*/ 0 h 203"/>
                    <a:gd name="T4" fmla="*/ 10 w 62"/>
                    <a:gd name="T5" fmla="*/ 3 h 203"/>
                    <a:gd name="T6" fmla="*/ 10 w 62"/>
                    <a:gd name="T7" fmla="*/ 3 h 203"/>
                    <a:gd name="T8" fmla="*/ 4 w 62"/>
                    <a:gd name="T9" fmla="*/ 9 h 203"/>
                    <a:gd name="T10" fmla="*/ 3 w 62"/>
                    <a:gd name="T11" fmla="*/ 10 h 203"/>
                    <a:gd name="T12" fmla="*/ 4 w 62"/>
                    <a:gd name="T13" fmla="*/ 22 h 203"/>
                    <a:gd name="T14" fmla="*/ 35 w 62"/>
                    <a:gd name="T15" fmla="*/ 101 h 203"/>
                    <a:gd name="T16" fmla="*/ 4 w 62"/>
                    <a:gd name="T17" fmla="*/ 180 h 203"/>
                    <a:gd name="T18" fmla="*/ 4 w 62"/>
                    <a:gd name="T19" fmla="*/ 193 h 203"/>
                    <a:gd name="T20" fmla="*/ 4 w 62"/>
                    <a:gd name="T21" fmla="*/ 193 h 203"/>
                    <a:gd name="T22" fmla="*/ 10 w 62"/>
                    <a:gd name="T23" fmla="*/ 199 h 203"/>
                    <a:gd name="T24" fmla="*/ 23 w 62"/>
                    <a:gd name="T25" fmla="*/ 199 h 203"/>
                    <a:gd name="T26" fmla="*/ 24 w 62"/>
                    <a:gd name="T27" fmla="*/ 199 h 203"/>
                    <a:gd name="T28" fmla="*/ 62 w 62"/>
                    <a:gd name="T29" fmla="*/ 101 h 203"/>
                    <a:gd name="T30" fmla="*/ 24 w 62"/>
                    <a:gd name="T31" fmla="*/ 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203">
                      <a:moveTo>
                        <a:pt x="24" y="3"/>
                      </a:moveTo>
                      <a:cubicBezTo>
                        <a:pt x="22" y="2"/>
                        <a:pt x="20" y="0"/>
                        <a:pt x="17" y="0"/>
                      </a:cubicBezTo>
                      <a:cubicBezTo>
                        <a:pt x="14" y="0"/>
                        <a:pt x="12" y="1"/>
                        <a:pt x="10" y="3"/>
                      </a:cubicBezTo>
                      <a:cubicBezTo>
                        <a:pt x="10" y="3"/>
                        <a:pt x="10" y="3"/>
                        <a:pt x="10" y="3"/>
                      </a:cubicBezTo>
                      <a:cubicBezTo>
                        <a:pt x="4" y="9"/>
                        <a:pt x="4" y="9"/>
                        <a:pt x="4" y="9"/>
                      </a:cubicBezTo>
                      <a:cubicBezTo>
                        <a:pt x="4" y="9"/>
                        <a:pt x="3" y="10"/>
                        <a:pt x="3" y="10"/>
                      </a:cubicBezTo>
                      <a:cubicBezTo>
                        <a:pt x="0" y="14"/>
                        <a:pt x="1" y="19"/>
                        <a:pt x="4" y="22"/>
                      </a:cubicBezTo>
                      <a:cubicBezTo>
                        <a:pt x="24" y="44"/>
                        <a:pt x="35" y="72"/>
                        <a:pt x="35" y="101"/>
                      </a:cubicBezTo>
                      <a:cubicBezTo>
                        <a:pt x="35" y="130"/>
                        <a:pt x="24" y="158"/>
                        <a:pt x="4" y="180"/>
                      </a:cubicBezTo>
                      <a:cubicBezTo>
                        <a:pt x="0" y="184"/>
                        <a:pt x="0" y="189"/>
                        <a:pt x="4" y="193"/>
                      </a:cubicBezTo>
                      <a:cubicBezTo>
                        <a:pt x="4" y="193"/>
                        <a:pt x="4" y="193"/>
                        <a:pt x="4" y="193"/>
                      </a:cubicBezTo>
                      <a:cubicBezTo>
                        <a:pt x="10" y="199"/>
                        <a:pt x="10" y="199"/>
                        <a:pt x="10" y="199"/>
                      </a:cubicBezTo>
                      <a:cubicBezTo>
                        <a:pt x="13" y="203"/>
                        <a:pt x="20" y="203"/>
                        <a:pt x="23" y="199"/>
                      </a:cubicBezTo>
                      <a:cubicBezTo>
                        <a:pt x="23" y="199"/>
                        <a:pt x="24" y="199"/>
                        <a:pt x="24" y="199"/>
                      </a:cubicBezTo>
                      <a:cubicBezTo>
                        <a:pt x="48" y="172"/>
                        <a:pt x="62" y="138"/>
                        <a:pt x="62" y="101"/>
                      </a:cubicBezTo>
                      <a:cubicBezTo>
                        <a:pt x="62" y="65"/>
                        <a:pt x="48" y="30"/>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74">
                  <a:extLst>
                    <a:ext uri="{FF2B5EF4-FFF2-40B4-BE49-F238E27FC236}">
                      <a16:creationId xmlns:a16="http://schemas.microsoft.com/office/drawing/2014/main" id="{7EA4AB4A-C641-D50D-D24B-71B07A59420B}"/>
                    </a:ext>
                  </a:extLst>
                </p:cNvPr>
                <p:cNvSpPr>
                  <a:spLocks/>
                </p:cNvSpPr>
                <p:nvPr/>
              </p:nvSpPr>
              <p:spPr bwMode="auto">
                <a:xfrm>
                  <a:off x="1438253" y="1040086"/>
                  <a:ext cx="53077" cy="135640"/>
                </a:xfrm>
                <a:custGeom>
                  <a:avLst/>
                  <a:gdLst>
                    <a:gd name="T0" fmla="*/ 23 w 55"/>
                    <a:gd name="T1" fmla="*/ 5 h 136"/>
                    <a:gd name="T2" fmla="*/ 10 w 55"/>
                    <a:gd name="T3" fmla="*/ 4 h 136"/>
                    <a:gd name="T4" fmla="*/ 9 w 55"/>
                    <a:gd name="T5" fmla="*/ 4 h 136"/>
                    <a:gd name="T6" fmla="*/ 4 w 55"/>
                    <a:gd name="T7" fmla="*/ 10 h 136"/>
                    <a:gd name="T8" fmla="*/ 3 w 55"/>
                    <a:gd name="T9" fmla="*/ 11 h 136"/>
                    <a:gd name="T10" fmla="*/ 3 w 55"/>
                    <a:gd name="T11" fmla="*/ 23 h 136"/>
                    <a:gd name="T12" fmla="*/ 3 w 55"/>
                    <a:gd name="T13" fmla="*/ 113 h 136"/>
                    <a:gd name="T14" fmla="*/ 3 w 55"/>
                    <a:gd name="T15" fmla="*/ 125 h 136"/>
                    <a:gd name="T16" fmla="*/ 3 w 55"/>
                    <a:gd name="T17" fmla="*/ 126 h 136"/>
                    <a:gd name="T18" fmla="*/ 9 w 55"/>
                    <a:gd name="T19" fmla="*/ 132 h 136"/>
                    <a:gd name="T20" fmla="*/ 23 w 55"/>
                    <a:gd name="T21" fmla="*/ 132 h 136"/>
                    <a:gd name="T22" fmla="*/ 23 w 55"/>
                    <a:gd name="T23" fmla="*/ 131 h 136"/>
                    <a:gd name="T24" fmla="*/ 23 w 55"/>
                    <a:gd name="T25"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36">
                      <a:moveTo>
                        <a:pt x="23" y="5"/>
                      </a:moveTo>
                      <a:cubicBezTo>
                        <a:pt x="20" y="1"/>
                        <a:pt x="14" y="0"/>
                        <a:pt x="10" y="4"/>
                      </a:cubicBezTo>
                      <a:cubicBezTo>
                        <a:pt x="10" y="4"/>
                        <a:pt x="9" y="4"/>
                        <a:pt x="9" y="4"/>
                      </a:cubicBezTo>
                      <a:cubicBezTo>
                        <a:pt x="4" y="10"/>
                        <a:pt x="4" y="10"/>
                        <a:pt x="4" y="10"/>
                      </a:cubicBezTo>
                      <a:cubicBezTo>
                        <a:pt x="3" y="10"/>
                        <a:pt x="3" y="11"/>
                        <a:pt x="3" y="11"/>
                      </a:cubicBezTo>
                      <a:cubicBezTo>
                        <a:pt x="0" y="15"/>
                        <a:pt x="0" y="20"/>
                        <a:pt x="3" y="23"/>
                      </a:cubicBezTo>
                      <a:cubicBezTo>
                        <a:pt x="26" y="49"/>
                        <a:pt x="26" y="87"/>
                        <a:pt x="3" y="113"/>
                      </a:cubicBezTo>
                      <a:cubicBezTo>
                        <a:pt x="0" y="116"/>
                        <a:pt x="0" y="122"/>
                        <a:pt x="3" y="125"/>
                      </a:cubicBezTo>
                      <a:cubicBezTo>
                        <a:pt x="3" y="126"/>
                        <a:pt x="3" y="126"/>
                        <a:pt x="3" y="126"/>
                      </a:cubicBezTo>
                      <a:cubicBezTo>
                        <a:pt x="9" y="132"/>
                        <a:pt x="9" y="132"/>
                        <a:pt x="9" y="132"/>
                      </a:cubicBezTo>
                      <a:cubicBezTo>
                        <a:pt x="13" y="135"/>
                        <a:pt x="19" y="136"/>
                        <a:pt x="23" y="132"/>
                      </a:cubicBezTo>
                      <a:cubicBezTo>
                        <a:pt x="23" y="132"/>
                        <a:pt x="23" y="132"/>
                        <a:pt x="23" y="131"/>
                      </a:cubicBezTo>
                      <a:cubicBezTo>
                        <a:pt x="55" y="95"/>
                        <a:pt x="55" y="4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a:extLst>
                <a:ext uri="{FF2B5EF4-FFF2-40B4-BE49-F238E27FC236}">
                  <a16:creationId xmlns:a16="http://schemas.microsoft.com/office/drawing/2014/main" id="{129E1B02-A7A0-1CCA-AE77-96840173FAEC}"/>
                </a:ext>
              </a:extLst>
            </p:cNvPr>
            <p:cNvGrpSpPr/>
            <p:nvPr userDrawn="1"/>
          </p:nvGrpSpPr>
          <p:grpSpPr>
            <a:xfrm>
              <a:off x="3459048" y="423544"/>
              <a:ext cx="670667" cy="670667"/>
              <a:chOff x="3459048" y="423544"/>
              <a:chExt cx="670667" cy="670667"/>
            </a:xfrm>
          </p:grpSpPr>
          <p:grpSp>
            <p:nvGrpSpPr>
              <p:cNvPr id="10" name="Group 9">
                <a:extLst>
                  <a:ext uri="{FF2B5EF4-FFF2-40B4-BE49-F238E27FC236}">
                    <a16:creationId xmlns:a16="http://schemas.microsoft.com/office/drawing/2014/main" id="{8F2F1491-8E00-C86D-0039-28559C70D7B5}"/>
                  </a:ext>
                </a:extLst>
              </p:cNvPr>
              <p:cNvGrpSpPr/>
              <p:nvPr userDrawn="1"/>
            </p:nvGrpSpPr>
            <p:grpSpPr>
              <a:xfrm>
                <a:off x="3459048" y="423544"/>
                <a:ext cx="670667" cy="670667"/>
                <a:chOff x="1662533" y="5948465"/>
                <a:chExt cx="670667" cy="670667"/>
              </a:xfrm>
            </p:grpSpPr>
            <p:pic>
              <p:nvPicPr>
                <p:cNvPr id="11" name="Graphic 10">
                  <a:extLst>
                    <a:ext uri="{FF2B5EF4-FFF2-40B4-BE49-F238E27FC236}">
                      <a16:creationId xmlns:a16="http://schemas.microsoft.com/office/drawing/2014/main" id="{C7224372-8B44-21A3-7037-A7C33AD0E09B}"/>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62533" y="5948465"/>
                  <a:ext cx="670667" cy="670667"/>
                </a:xfrm>
                <a:prstGeom prst="rect">
                  <a:avLst/>
                </a:prstGeom>
              </p:spPr>
            </p:pic>
            <p:pic>
              <p:nvPicPr>
                <p:cNvPr id="12" name="Graphic 11">
                  <a:extLst>
                    <a:ext uri="{FF2B5EF4-FFF2-40B4-BE49-F238E27FC236}">
                      <a16:creationId xmlns:a16="http://schemas.microsoft.com/office/drawing/2014/main" id="{148F1351-BDBD-9BDB-6427-5CCC39D0654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8453" y="6014385"/>
                  <a:ext cx="538826" cy="538826"/>
                </a:xfrm>
                <a:prstGeom prst="rect">
                  <a:avLst/>
                </a:prstGeom>
              </p:spPr>
            </p:pic>
          </p:grpSp>
          <p:pic>
            <p:nvPicPr>
              <p:cNvPr id="21" name="Graphic 20">
                <a:extLst>
                  <a:ext uri="{FF2B5EF4-FFF2-40B4-BE49-F238E27FC236}">
                    <a16:creationId xmlns:a16="http://schemas.microsoft.com/office/drawing/2014/main" id="{D9A6F477-F6AB-0051-1940-AE307AFDBCFE}"/>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67326" y="640632"/>
                <a:ext cx="256405" cy="256405"/>
              </a:xfrm>
              <a:prstGeom prst="rect">
                <a:avLst/>
              </a:prstGeom>
            </p:spPr>
          </p:pic>
        </p:grpSp>
      </p:grpSp>
    </p:spTree>
    <p:extLst>
      <p:ext uri="{BB962C8B-B14F-4D97-AF65-F5344CB8AC3E}">
        <p14:creationId xmlns:p14="http://schemas.microsoft.com/office/powerpoint/2010/main" val="30811456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etworking Large Headline">
    <p:spTree>
      <p:nvGrpSpPr>
        <p:cNvPr id="1" name=""/>
        <p:cNvGrpSpPr/>
        <p:nvPr/>
      </p:nvGrpSpPr>
      <p:grpSpPr>
        <a:xfrm>
          <a:off x="0" y="0"/>
          <a:ext cx="0" cy="0"/>
          <a:chOff x="0" y="0"/>
          <a:chExt cx="0" cy="0"/>
        </a:xfrm>
      </p:grpSpPr>
      <p:pic>
        <p:nvPicPr>
          <p:cNvPr id="12" name="Picture 11" descr="A picture containing sky&#10;&#10;Description automatically generated">
            <a:extLst>
              <a:ext uri="{FF2B5EF4-FFF2-40B4-BE49-F238E27FC236}">
                <a16:creationId xmlns:a16="http://schemas.microsoft.com/office/drawing/2014/main" id="{D98D52CB-604D-B60F-4084-3C65A605B0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2998"/>
            <a:ext cx="4560213" cy="6785002"/>
          </a:xfrm>
          <a:prstGeom prst="rect">
            <a:avLst/>
          </a:prstGeom>
        </p:spPr>
      </p:pic>
      <p:sp>
        <p:nvSpPr>
          <p:cNvPr id="8" name="Picture Placeholder 76">
            <a:extLst>
              <a:ext uri="{FF2B5EF4-FFF2-40B4-BE49-F238E27FC236}">
                <a16:creationId xmlns:a16="http://schemas.microsoft.com/office/drawing/2014/main" id="{A4FF059B-322F-7400-AC1E-547747C95223}"/>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2FA28723-837F-4B23-8CE8-02BE47FE281C}"/>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FD25E3D-662E-44DF-8C74-92C87184BB0C}"/>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5" name="Group 24">
            <a:extLst>
              <a:ext uri="{FF2B5EF4-FFF2-40B4-BE49-F238E27FC236}">
                <a16:creationId xmlns:a16="http://schemas.microsoft.com/office/drawing/2014/main" id="{55CFFEF0-33F0-4F4C-BE34-F0CE8B9E61E9}"/>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BC086BCB-54AC-46CF-A349-82F2CB7DD890}"/>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622D00E-770D-4828-BB83-AF27DABC282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43E01C42-EE25-40F8-84CF-C03046F9A18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F37FE27F-A44B-48E4-910C-3CA9640096F6}"/>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79D3E226-DE3E-4BD8-98C8-FE8CA53A0FD4}"/>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AC8357EA-2014-12FA-F92E-A5E5E2364502}"/>
              </a:ext>
            </a:extLst>
          </p:cNvPr>
          <p:cNvGrpSpPr/>
          <p:nvPr userDrawn="1"/>
        </p:nvGrpSpPr>
        <p:grpSpPr>
          <a:xfrm>
            <a:off x="2417233" y="220349"/>
            <a:ext cx="1868164" cy="1356352"/>
            <a:chOff x="2308051" y="187592"/>
            <a:chExt cx="2035466" cy="1477819"/>
          </a:xfrm>
        </p:grpSpPr>
        <p:grpSp>
          <p:nvGrpSpPr>
            <p:cNvPr id="22" name="Group 21">
              <a:extLst>
                <a:ext uri="{FF2B5EF4-FFF2-40B4-BE49-F238E27FC236}">
                  <a16:creationId xmlns:a16="http://schemas.microsoft.com/office/drawing/2014/main" id="{E4FCA0D8-3119-98E8-690F-6B8C4F154E70}"/>
                </a:ext>
              </a:extLst>
            </p:cNvPr>
            <p:cNvGrpSpPr/>
            <p:nvPr userDrawn="1"/>
          </p:nvGrpSpPr>
          <p:grpSpPr>
            <a:xfrm>
              <a:off x="2308051" y="187592"/>
              <a:ext cx="864217" cy="864217"/>
              <a:chOff x="2687491" y="407993"/>
              <a:chExt cx="864217" cy="864217"/>
            </a:xfrm>
          </p:grpSpPr>
          <p:grpSp>
            <p:nvGrpSpPr>
              <p:cNvPr id="5" name="Group 4">
                <a:extLst>
                  <a:ext uri="{FF2B5EF4-FFF2-40B4-BE49-F238E27FC236}">
                    <a16:creationId xmlns:a16="http://schemas.microsoft.com/office/drawing/2014/main" id="{43CDC629-ED91-F765-F0D2-B59E2BCE8AD0}"/>
                  </a:ext>
                </a:extLst>
              </p:cNvPr>
              <p:cNvGrpSpPr/>
              <p:nvPr userDrawn="1"/>
            </p:nvGrpSpPr>
            <p:grpSpPr>
              <a:xfrm>
                <a:off x="2687491" y="407993"/>
                <a:ext cx="864217" cy="864217"/>
                <a:chOff x="3044798" y="657221"/>
                <a:chExt cx="864217" cy="864217"/>
              </a:xfrm>
            </p:grpSpPr>
            <p:pic>
              <p:nvPicPr>
                <p:cNvPr id="6" name="Graphic 5">
                  <a:extLst>
                    <a:ext uri="{FF2B5EF4-FFF2-40B4-BE49-F238E27FC236}">
                      <a16:creationId xmlns:a16="http://schemas.microsoft.com/office/drawing/2014/main" id="{E91B7AF4-5057-EAC9-86B2-CAA0EA06514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44798" y="657221"/>
                  <a:ext cx="864217" cy="864217"/>
                </a:xfrm>
                <a:prstGeom prst="rect">
                  <a:avLst/>
                </a:prstGeom>
              </p:spPr>
            </p:pic>
            <p:pic>
              <p:nvPicPr>
                <p:cNvPr id="7" name="Graphic 6">
                  <a:extLst>
                    <a:ext uri="{FF2B5EF4-FFF2-40B4-BE49-F238E27FC236}">
                      <a16:creationId xmlns:a16="http://schemas.microsoft.com/office/drawing/2014/main" id="{1257D839-BB08-2196-2772-6EA0CD7AF14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74F72CCF-8316-C86D-F909-B5C4B746A4D2}"/>
                  </a:ext>
                </a:extLst>
              </p:cNvPr>
              <p:cNvGrpSpPr>
                <a:grpSpLocks noChangeAspect="1"/>
              </p:cNvGrpSpPr>
              <p:nvPr userDrawn="1"/>
            </p:nvGrpSpPr>
            <p:grpSpPr>
              <a:xfrm>
                <a:off x="2895509" y="688319"/>
                <a:ext cx="432264" cy="289711"/>
                <a:chOff x="634825" y="3919139"/>
                <a:chExt cx="225425" cy="150813"/>
              </a:xfrm>
              <a:solidFill>
                <a:schemeClr val="bg2"/>
              </a:solidFill>
            </p:grpSpPr>
            <p:sp>
              <p:nvSpPr>
                <p:cNvPr id="14" name="Freeform 1256">
                  <a:extLst>
                    <a:ext uri="{FF2B5EF4-FFF2-40B4-BE49-F238E27FC236}">
                      <a16:creationId xmlns:a16="http://schemas.microsoft.com/office/drawing/2014/main" id="{25F0D03E-15F9-3875-95E0-DA5A3CDA5B2A}"/>
                    </a:ext>
                  </a:extLst>
                </p:cNvPr>
                <p:cNvSpPr>
                  <a:spLocks/>
                </p:cNvSpPr>
                <p:nvPr/>
              </p:nvSpPr>
              <p:spPr bwMode="auto">
                <a:xfrm>
                  <a:off x="634825" y="3919139"/>
                  <a:ext cx="39688" cy="150813"/>
                </a:xfrm>
                <a:custGeom>
                  <a:avLst/>
                  <a:gdLst>
                    <a:gd name="T0" fmla="*/ 25 w 75"/>
                    <a:gd name="T1" fmla="*/ 140 h 280"/>
                    <a:gd name="T2" fmla="*/ 72 w 75"/>
                    <a:gd name="T3" fmla="*/ 21 h 280"/>
                    <a:gd name="T4" fmla="*/ 72 w 75"/>
                    <a:gd name="T5" fmla="*/ 11 h 280"/>
                    <a:gd name="T6" fmla="*/ 72 w 75"/>
                    <a:gd name="T7" fmla="*/ 11 h 280"/>
                    <a:gd name="T8" fmla="*/ 64 w 75"/>
                    <a:gd name="T9" fmla="*/ 3 h 280"/>
                    <a:gd name="T10" fmla="*/ 53 w 75"/>
                    <a:gd name="T11" fmla="*/ 3 h 280"/>
                    <a:gd name="T12" fmla="*/ 53 w 75"/>
                    <a:gd name="T13" fmla="*/ 3 h 280"/>
                    <a:gd name="T14" fmla="*/ 0 w 75"/>
                    <a:gd name="T15" fmla="*/ 140 h 280"/>
                    <a:gd name="T16" fmla="*/ 53 w 75"/>
                    <a:gd name="T17" fmla="*/ 278 h 280"/>
                    <a:gd name="T18" fmla="*/ 58 w 75"/>
                    <a:gd name="T19" fmla="*/ 280 h 280"/>
                    <a:gd name="T20" fmla="*/ 63 w 75"/>
                    <a:gd name="T21" fmla="*/ 278 h 280"/>
                    <a:gd name="T22" fmla="*/ 72 w 75"/>
                    <a:gd name="T23" fmla="*/ 270 h 280"/>
                    <a:gd name="T24" fmla="*/ 72 w 75"/>
                    <a:gd name="T25" fmla="*/ 260 h 280"/>
                    <a:gd name="T26" fmla="*/ 25 w 75"/>
                    <a:gd name="T27"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280">
                      <a:moveTo>
                        <a:pt x="25" y="140"/>
                      </a:moveTo>
                      <a:cubicBezTo>
                        <a:pt x="25" y="96"/>
                        <a:pt x="42" y="53"/>
                        <a:pt x="72" y="21"/>
                      </a:cubicBezTo>
                      <a:cubicBezTo>
                        <a:pt x="75" y="18"/>
                        <a:pt x="75" y="14"/>
                        <a:pt x="72" y="11"/>
                      </a:cubicBezTo>
                      <a:cubicBezTo>
                        <a:pt x="72" y="11"/>
                        <a:pt x="72" y="11"/>
                        <a:pt x="72" y="11"/>
                      </a:cubicBezTo>
                      <a:cubicBezTo>
                        <a:pt x="64" y="3"/>
                        <a:pt x="64" y="3"/>
                        <a:pt x="64" y="3"/>
                      </a:cubicBezTo>
                      <a:cubicBezTo>
                        <a:pt x="61" y="0"/>
                        <a:pt x="56" y="0"/>
                        <a:pt x="53" y="3"/>
                      </a:cubicBezTo>
                      <a:cubicBezTo>
                        <a:pt x="53" y="3"/>
                        <a:pt x="53" y="3"/>
                        <a:pt x="53" y="3"/>
                      </a:cubicBezTo>
                      <a:cubicBezTo>
                        <a:pt x="19" y="40"/>
                        <a:pt x="0" y="89"/>
                        <a:pt x="0" y="140"/>
                      </a:cubicBezTo>
                      <a:cubicBezTo>
                        <a:pt x="0" y="192"/>
                        <a:pt x="19" y="240"/>
                        <a:pt x="53" y="278"/>
                      </a:cubicBezTo>
                      <a:cubicBezTo>
                        <a:pt x="55" y="279"/>
                        <a:pt x="57" y="280"/>
                        <a:pt x="58" y="280"/>
                      </a:cubicBezTo>
                      <a:cubicBezTo>
                        <a:pt x="60" y="280"/>
                        <a:pt x="62" y="279"/>
                        <a:pt x="63" y="278"/>
                      </a:cubicBezTo>
                      <a:cubicBezTo>
                        <a:pt x="72" y="270"/>
                        <a:pt x="72" y="270"/>
                        <a:pt x="72" y="270"/>
                      </a:cubicBezTo>
                      <a:cubicBezTo>
                        <a:pt x="75" y="267"/>
                        <a:pt x="75" y="262"/>
                        <a:pt x="72" y="260"/>
                      </a:cubicBezTo>
                      <a:cubicBezTo>
                        <a:pt x="42" y="227"/>
                        <a:pt x="25" y="185"/>
                        <a:pt x="2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57">
                  <a:extLst>
                    <a:ext uri="{FF2B5EF4-FFF2-40B4-BE49-F238E27FC236}">
                      <a16:creationId xmlns:a16="http://schemas.microsoft.com/office/drawing/2014/main" id="{1551A296-7FC8-6504-754B-3020A5612491}"/>
                    </a:ext>
                  </a:extLst>
                </p:cNvPr>
                <p:cNvSpPr>
                  <a:spLocks/>
                </p:cNvSpPr>
                <p:nvPr/>
              </p:nvSpPr>
              <p:spPr bwMode="auto">
                <a:xfrm>
                  <a:off x="671338" y="3944539"/>
                  <a:ext cx="36513" cy="98425"/>
                </a:xfrm>
                <a:custGeom>
                  <a:avLst/>
                  <a:gdLst>
                    <a:gd name="T0" fmla="*/ 63 w 66"/>
                    <a:gd name="T1" fmla="*/ 22 h 181"/>
                    <a:gd name="T2" fmla="*/ 63 w 66"/>
                    <a:gd name="T3" fmla="*/ 12 h 181"/>
                    <a:gd name="T4" fmla="*/ 63 w 66"/>
                    <a:gd name="T5" fmla="*/ 12 h 181"/>
                    <a:gd name="T6" fmla="*/ 55 w 66"/>
                    <a:gd name="T7" fmla="*/ 3 h 181"/>
                    <a:gd name="T8" fmla="*/ 45 w 66"/>
                    <a:gd name="T9" fmla="*/ 3 h 181"/>
                    <a:gd name="T10" fmla="*/ 45 w 66"/>
                    <a:gd name="T11" fmla="*/ 4 h 181"/>
                    <a:gd name="T12" fmla="*/ 45 w 66"/>
                    <a:gd name="T13" fmla="*/ 179 h 181"/>
                    <a:gd name="T14" fmla="*/ 50 w 66"/>
                    <a:gd name="T15" fmla="*/ 181 h 181"/>
                    <a:gd name="T16" fmla="*/ 50 w 66"/>
                    <a:gd name="T17" fmla="*/ 181 h 181"/>
                    <a:gd name="T18" fmla="*/ 55 w 66"/>
                    <a:gd name="T19" fmla="*/ 179 h 181"/>
                    <a:gd name="T20" fmla="*/ 55 w 66"/>
                    <a:gd name="T21" fmla="*/ 179 h 181"/>
                    <a:gd name="T22" fmla="*/ 63 w 66"/>
                    <a:gd name="T23" fmla="*/ 171 h 181"/>
                    <a:gd name="T24" fmla="*/ 63 w 66"/>
                    <a:gd name="T25" fmla="*/ 161 h 181"/>
                    <a:gd name="T26" fmla="*/ 63 w 66"/>
                    <a:gd name="T27" fmla="*/ 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81">
                      <a:moveTo>
                        <a:pt x="63" y="22"/>
                      </a:moveTo>
                      <a:cubicBezTo>
                        <a:pt x="66" y="19"/>
                        <a:pt x="66" y="15"/>
                        <a:pt x="63" y="12"/>
                      </a:cubicBezTo>
                      <a:cubicBezTo>
                        <a:pt x="63" y="12"/>
                        <a:pt x="63" y="12"/>
                        <a:pt x="63" y="12"/>
                      </a:cubicBezTo>
                      <a:cubicBezTo>
                        <a:pt x="55" y="3"/>
                        <a:pt x="55" y="3"/>
                        <a:pt x="55" y="3"/>
                      </a:cubicBezTo>
                      <a:cubicBezTo>
                        <a:pt x="52" y="1"/>
                        <a:pt x="48" y="0"/>
                        <a:pt x="45" y="3"/>
                      </a:cubicBezTo>
                      <a:cubicBezTo>
                        <a:pt x="45" y="3"/>
                        <a:pt x="45" y="3"/>
                        <a:pt x="45" y="4"/>
                      </a:cubicBezTo>
                      <a:cubicBezTo>
                        <a:pt x="0" y="54"/>
                        <a:pt x="0" y="129"/>
                        <a:pt x="45" y="179"/>
                      </a:cubicBezTo>
                      <a:cubicBezTo>
                        <a:pt x="46" y="180"/>
                        <a:pt x="48" y="181"/>
                        <a:pt x="50" y="181"/>
                      </a:cubicBezTo>
                      <a:cubicBezTo>
                        <a:pt x="50" y="181"/>
                        <a:pt x="50" y="181"/>
                        <a:pt x="50" y="181"/>
                      </a:cubicBezTo>
                      <a:cubicBezTo>
                        <a:pt x="52" y="181"/>
                        <a:pt x="53" y="181"/>
                        <a:pt x="55" y="179"/>
                      </a:cubicBezTo>
                      <a:cubicBezTo>
                        <a:pt x="55" y="179"/>
                        <a:pt x="55" y="179"/>
                        <a:pt x="55" y="179"/>
                      </a:cubicBezTo>
                      <a:cubicBezTo>
                        <a:pt x="63" y="171"/>
                        <a:pt x="63" y="171"/>
                        <a:pt x="63" y="171"/>
                      </a:cubicBezTo>
                      <a:cubicBezTo>
                        <a:pt x="66" y="168"/>
                        <a:pt x="66" y="164"/>
                        <a:pt x="63" y="161"/>
                      </a:cubicBezTo>
                      <a:cubicBezTo>
                        <a:pt x="29" y="121"/>
                        <a:pt x="29" y="61"/>
                        <a:pt x="6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58">
                  <a:extLst>
                    <a:ext uri="{FF2B5EF4-FFF2-40B4-BE49-F238E27FC236}">
                      <a16:creationId xmlns:a16="http://schemas.microsoft.com/office/drawing/2014/main" id="{E12E2AB4-ABF9-5652-5354-0056DBB7ECCC}"/>
                    </a:ext>
                  </a:extLst>
                </p:cNvPr>
                <p:cNvSpPr>
                  <a:spLocks noEditPoints="1"/>
                </p:cNvSpPr>
                <p:nvPr/>
              </p:nvSpPr>
              <p:spPr bwMode="auto">
                <a:xfrm>
                  <a:off x="720550" y="3968351"/>
                  <a:ext cx="52388" cy="50800"/>
                </a:xfrm>
                <a:custGeom>
                  <a:avLst/>
                  <a:gdLst>
                    <a:gd name="T0" fmla="*/ 48 w 95"/>
                    <a:gd name="T1" fmla="*/ 0 h 95"/>
                    <a:gd name="T2" fmla="*/ 0 w 95"/>
                    <a:gd name="T3" fmla="*/ 47 h 95"/>
                    <a:gd name="T4" fmla="*/ 48 w 95"/>
                    <a:gd name="T5" fmla="*/ 95 h 95"/>
                    <a:gd name="T6" fmla="*/ 95 w 95"/>
                    <a:gd name="T7" fmla="*/ 47 h 95"/>
                    <a:gd name="T8" fmla="*/ 48 w 95"/>
                    <a:gd name="T9" fmla="*/ 0 h 95"/>
                    <a:gd name="T10" fmla="*/ 69 w 95"/>
                    <a:gd name="T11" fmla="*/ 47 h 95"/>
                    <a:gd name="T12" fmla="*/ 48 w 95"/>
                    <a:gd name="T13" fmla="*/ 69 h 95"/>
                    <a:gd name="T14" fmla="*/ 26 w 95"/>
                    <a:gd name="T15" fmla="*/ 47 h 95"/>
                    <a:gd name="T16" fmla="*/ 48 w 95"/>
                    <a:gd name="T17" fmla="*/ 26 h 95"/>
                    <a:gd name="T18" fmla="*/ 69 w 95"/>
                    <a:gd name="T1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8" y="0"/>
                      </a:moveTo>
                      <a:cubicBezTo>
                        <a:pt x="21" y="0"/>
                        <a:pt x="0" y="21"/>
                        <a:pt x="0" y="47"/>
                      </a:cubicBezTo>
                      <a:cubicBezTo>
                        <a:pt x="0" y="73"/>
                        <a:pt x="21" y="95"/>
                        <a:pt x="48" y="95"/>
                      </a:cubicBezTo>
                      <a:cubicBezTo>
                        <a:pt x="74" y="95"/>
                        <a:pt x="95" y="73"/>
                        <a:pt x="95" y="47"/>
                      </a:cubicBezTo>
                      <a:cubicBezTo>
                        <a:pt x="95" y="21"/>
                        <a:pt x="74" y="0"/>
                        <a:pt x="48" y="0"/>
                      </a:cubicBezTo>
                      <a:close/>
                      <a:moveTo>
                        <a:pt x="69" y="47"/>
                      </a:moveTo>
                      <a:cubicBezTo>
                        <a:pt x="69" y="59"/>
                        <a:pt x="59" y="69"/>
                        <a:pt x="48" y="69"/>
                      </a:cubicBezTo>
                      <a:cubicBezTo>
                        <a:pt x="36" y="69"/>
                        <a:pt x="26" y="59"/>
                        <a:pt x="26" y="47"/>
                      </a:cubicBezTo>
                      <a:cubicBezTo>
                        <a:pt x="26" y="35"/>
                        <a:pt x="36" y="26"/>
                        <a:pt x="48" y="26"/>
                      </a:cubicBezTo>
                      <a:cubicBezTo>
                        <a:pt x="59" y="26"/>
                        <a:pt x="69" y="35"/>
                        <a:pt x="6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59">
                  <a:extLst>
                    <a:ext uri="{FF2B5EF4-FFF2-40B4-BE49-F238E27FC236}">
                      <a16:creationId xmlns:a16="http://schemas.microsoft.com/office/drawing/2014/main" id="{A52B71D6-8489-F788-1D2E-D1108AB3EE27}"/>
                    </a:ext>
                  </a:extLst>
                </p:cNvPr>
                <p:cNvSpPr>
                  <a:spLocks/>
                </p:cNvSpPr>
                <p:nvPr/>
              </p:nvSpPr>
              <p:spPr bwMode="auto">
                <a:xfrm>
                  <a:off x="818975" y="3919139"/>
                  <a:ext cx="41275" cy="150813"/>
                </a:xfrm>
                <a:custGeom>
                  <a:avLst/>
                  <a:gdLst>
                    <a:gd name="T0" fmla="*/ 21 w 74"/>
                    <a:gd name="T1" fmla="*/ 3 h 280"/>
                    <a:gd name="T2" fmla="*/ 21 w 74"/>
                    <a:gd name="T3" fmla="*/ 3 h 280"/>
                    <a:gd name="T4" fmla="*/ 16 w 74"/>
                    <a:gd name="T5" fmla="*/ 1 h 280"/>
                    <a:gd name="T6" fmla="*/ 11 w 74"/>
                    <a:gd name="T7" fmla="*/ 2 h 280"/>
                    <a:gd name="T8" fmla="*/ 2 w 74"/>
                    <a:gd name="T9" fmla="*/ 11 h 280"/>
                    <a:gd name="T10" fmla="*/ 2 w 74"/>
                    <a:gd name="T11" fmla="*/ 21 h 280"/>
                    <a:gd name="T12" fmla="*/ 49 w 74"/>
                    <a:gd name="T13" fmla="*/ 140 h 280"/>
                    <a:gd name="T14" fmla="*/ 2 w 74"/>
                    <a:gd name="T15" fmla="*/ 260 h 280"/>
                    <a:gd name="T16" fmla="*/ 2 w 74"/>
                    <a:gd name="T17" fmla="*/ 270 h 280"/>
                    <a:gd name="T18" fmla="*/ 10 w 74"/>
                    <a:gd name="T19" fmla="*/ 278 h 280"/>
                    <a:gd name="T20" fmla="*/ 15 w 74"/>
                    <a:gd name="T21" fmla="*/ 280 h 280"/>
                    <a:gd name="T22" fmla="*/ 16 w 74"/>
                    <a:gd name="T23" fmla="*/ 280 h 280"/>
                    <a:gd name="T24" fmla="*/ 21 w 74"/>
                    <a:gd name="T25" fmla="*/ 278 h 280"/>
                    <a:gd name="T26" fmla="*/ 21 w 74"/>
                    <a:gd name="T27" fmla="*/ 278 h 280"/>
                    <a:gd name="T28" fmla="*/ 74 w 74"/>
                    <a:gd name="T29" fmla="*/ 140 h 280"/>
                    <a:gd name="T30" fmla="*/ 21 w 74"/>
                    <a:gd name="T31" fmla="*/ 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280">
                      <a:moveTo>
                        <a:pt x="21" y="3"/>
                      </a:moveTo>
                      <a:cubicBezTo>
                        <a:pt x="21" y="3"/>
                        <a:pt x="21" y="3"/>
                        <a:pt x="21" y="3"/>
                      </a:cubicBezTo>
                      <a:cubicBezTo>
                        <a:pt x="20" y="1"/>
                        <a:pt x="18" y="1"/>
                        <a:pt x="16" y="1"/>
                      </a:cubicBezTo>
                      <a:cubicBezTo>
                        <a:pt x="14" y="0"/>
                        <a:pt x="12" y="1"/>
                        <a:pt x="11" y="2"/>
                      </a:cubicBezTo>
                      <a:cubicBezTo>
                        <a:pt x="2" y="11"/>
                        <a:pt x="2" y="11"/>
                        <a:pt x="2" y="11"/>
                      </a:cubicBezTo>
                      <a:cubicBezTo>
                        <a:pt x="0" y="14"/>
                        <a:pt x="0" y="18"/>
                        <a:pt x="2" y="21"/>
                      </a:cubicBezTo>
                      <a:cubicBezTo>
                        <a:pt x="32" y="53"/>
                        <a:pt x="49" y="96"/>
                        <a:pt x="49" y="140"/>
                      </a:cubicBezTo>
                      <a:cubicBezTo>
                        <a:pt x="49" y="185"/>
                        <a:pt x="32" y="227"/>
                        <a:pt x="2" y="260"/>
                      </a:cubicBezTo>
                      <a:cubicBezTo>
                        <a:pt x="0" y="262"/>
                        <a:pt x="0" y="267"/>
                        <a:pt x="2" y="270"/>
                      </a:cubicBezTo>
                      <a:cubicBezTo>
                        <a:pt x="10" y="278"/>
                        <a:pt x="10" y="278"/>
                        <a:pt x="10" y="278"/>
                      </a:cubicBezTo>
                      <a:cubicBezTo>
                        <a:pt x="12" y="279"/>
                        <a:pt x="14" y="280"/>
                        <a:pt x="15" y="280"/>
                      </a:cubicBezTo>
                      <a:cubicBezTo>
                        <a:pt x="16" y="280"/>
                        <a:pt x="16" y="280"/>
                        <a:pt x="16" y="280"/>
                      </a:cubicBezTo>
                      <a:cubicBezTo>
                        <a:pt x="17" y="280"/>
                        <a:pt x="19" y="279"/>
                        <a:pt x="21" y="278"/>
                      </a:cubicBezTo>
                      <a:cubicBezTo>
                        <a:pt x="21" y="278"/>
                        <a:pt x="21" y="278"/>
                        <a:pt x="21" y="278"/>
                      </a:cubicBezTo>
                      <a:cubicBezTo>
                        <a:pt x="55" y="240"/>
                        <a:pt x="74" y="192"/>
                        <a:pt x="74" y="140"/>
                      </a:cubicBezTo>
                      <a:cubicBezTo>
                        <a:pt x="74" y="89"/>
                        <a:pt x="55" y="40"/>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60">
                  <a:extLst>
                    <a:ext uri="{FF2B5EF4-FFF2-40B4-BE49-F238E27FC236}">
                      <a16:creationId xmlns:a16="http://schemas.microsoft.com/office/drawing/2014/main" id="{958469BE-5B0B-3114-AD82-6819C0D12912}"/>
                    </a:ext>
                  </a:extLst>
                </p:cNvPr>
                <p:cNvSpPr>
                  <a:spLocks/>
                </p:cNvSpPr>
                <p:nvPr/>
              </p:nvSpPr>
              <p:spPr bwMode="auto">
                <a:xfrm>
                  <a:off x="787225" y="3944539"/>
                  <a:ext cx="34925" cy="98425"/>
                </a:xfrm>
                <a:custGeom>
                  <a:avLst/>
                  <a:gdLst>
                    <a:gd name="T0" fmla="*/ 11 w 66"/>
                    <a:gd name="T1" fmla="*/ 3 h 181"/>
                    <a:gd name="T2" fmla="*/ 11 w 66"/>
                    <a:gd name="T3" fmla="*/ 3 h 181"/>
                    <a:gd name="T4" fmla="*/ 3 w 66"/>
                    <a:gd name="T5" fmla="*/ 12 h 181"/>
                    <a:gd name="T6" fmla="*/ 3 w 66"/>
                    <a:gd name="T7" fmla="*/ 22 h 181"/>
                    <a:gd name="T8" fmla="*/ 3 w 66"/>
                    <a:gd name="T9" fmla="*/ 161 h 181"/>
                    <a:gd name="T10" fmla="*/ 3 w 66"/>
                    <a:gd name="T11" fmla="*/ 171 h 181"/>
                    <a:gd name="T12" fmla="*/ 11 w 66"/>
                    <a:gd name="T13" fmla="*/ 179 h 181"/>
                    <a:gd name="T14" fmla="*/ 16 w 66"/>
                    <a:gd name="T15" fmla="*/ 181 h 181"/>
                    <a:gd name="T16" fmla="*/ 16 w 66"/>
                    <a:gd name="T17" fmla="*/ 181 h 181"/>
                    <a:gd name="T18" fmla="*/ 21 w 66"/>
                    <a:gd name="T19" fmla="*/ 179 h 181"/>
                    <a:gd name="T20" fmla="*/ 21 w 66"/>
                    <a:gd name="T21" fmla="*/ 179 h 181"/>
                    <a:gd name="T22" fmla="*/ 21 w 66"/>
                    <a:gd name="T23" fmla="*/ 4 h 181"/>
                    <a:gd name="T24" fmla="*/ 11 w 66"/>
                    <a:gd name="T25" fmla="*/ 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81">
                      <a:moveTo>
                        <a:pt x="11" y="3"/>
                      </a:moveTo>
                      <a:cubicBezTo>
                        <a:pt x="11" y="3"/>
                        <a:pt x="11" y="3"/>
                        <a:pt x="11" y="3"/>
                      </a:cubicBezTo>
                      <a:cubicBezTo>
                        <a:pt x="3" y="12"/>
                        <a:pt x="3" y="12"/>
                        <a:pt x="3" y="12"/>
                      </a:cubicBezTo>
                      <a:cubicBezTo>
                        <a:pt x="0" y="15"/>
                        <a:pt x="0" y="19"/>
                        <a:pt x="3" y="22"/>
                      </a:cubicBezTo>
                      <a:cubicBezTo>
                        <a:pt x="37" y="61"/>
                        <a:pt x="37" y="121"/>
                        <a:pt x="3" y="161"/>
                      </a:cubicBezTo>
                      <a:cubicBezTo>
                        <a:pt x="0" y="164"/>
                        <a:pt x="0" y="168"/>
                        <a:pt x="3" y="171"/>
                      </a:cubicBezTo>
                      <a:cubicBezTo>
                        <a:pt x="11" y="179"/>
                        <a:pt x="11" y="179"/>
                        <a:pt x="11" y="179"/>
                      </a:cubicBezTo>
                      <a:cubicBezTo>
                        <a:pt x="12" y="181"/>
                        <a:pt x="14" y="181"/>
                        <a:pt x="16" y="181"/>
                      </a:cubicBezTo>
                      <a:cubicBezTo>
                        <a:pt x="16" y="181"/>
                        <a:pt x="16" y="181"/>
                        <a:pt x="16" y="181"/>
                      </a:cubicBezTo>
                      <a:cubicBezTo>
                        <a:pt x="18" y="181"/>
                        <a:pt x="20" y="181"/>
                        <a:pt x="21" y="179"/>
                      </a:cubicBezTo>
                      <a:cubicBezTo>
                        <a:pt x="21" y="179"/>
                        <a:pt x="21" y="179"/>
                        <a:pt x="21" y="179"/>
                      </a:cubicBezTo>
                      <a:cubicBezTo>
                        <a:pt x="66" y="129"/>
                        <a:pt x="66" y="54"/>
                        <a:pt x="21" y="4"/>
                      </a:cubicBezTo>
                      <a:cubicBezTo>
                        <a:pt x="19" y="1"/>
                        <a:pt x="14" y="0"/>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 name="Group 20">
              <a:extLst>
                <a:ext uri="{FF2B5EF4-FFF2-40B4-BE49-F238E27FC236}">
                  <a16:creationId xmlns:a16="http://schemas.microsoft.com/office/drawing/2014/main" id="{D19C937B-0A91-733A-C8F2-02109B85EB5E}"/>
                </a:ext>
              </a:extLst>
            </p:cNvPr>
            <p:cNvGrpSpPr/>
            <p:nvPr userDrawn="1"/>
          </p:nvGrpSpPr>
          <p:grpSpPr>
            <a:xfrm>
              <a:off x="3297805" y="619701"/>
              <a:ext cx="1045712" cy="1045710"/>
              <a:chOff x="320981" y="5430504"/>
              <a:chExt cx="1045712" cy="1045710"/>
            </a:xfrm>
          </p:grpSpPr>
          <p:grpSp>
            <p:nvGrpSpPr>
              <p:cNvPr id="2" name="Group 1">
                <a:extLst>
                  <a:ext uri="{FF2B5EF4-FFF2-40B4-BE49-F238E27FC236}">
                    <a16:creationId xmlns:a16="http://schemas.microsoft.com/office/drawing/2014/main" id="{F3975A88-64B2-AD48-50E5-171A3693DD4E}"/>
                  </a:ext>
                </a:extLst>
              </p:cNvPr>
              <p:cNvGrpSpPr/>
              <p:nvPr userDrawn="1"/>
            </p:nvGrpSpPr>
            <p:grpSpPr>
              <a:xfrm>
                <a:off x="320981" y="5430504"/>
                <a:ext cx="1045712" cy="1045710"/>
                <a:chOff x="428413" y="5480074"/>
                <a:chExt cx="1045712" cy="1045710"/>
              </a:xfrm>
            </p:grpSpPr>
            <p:pic>
              <p:nvPicPr>
                <p:cNvPr id="3" name="Graphic 2">
                  <a:extLst>
                    <a:ext uri="{FF2B5EF4-FFF2-40B4-BE49-F238E27FC236}">
                      <a16:creationId xmlns:a16="http://schemas.microsoft.com/office/drawing/2014/main" id="{78D81893-4F26-5E41-F21E-E2913A93DEF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FAE7165D-FA0F-1415-0A20-8F4AC49AB9B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31196" y="5582857"/>
                  <a:ext cx="840144" cy="840143"/>
                </a:xfrm>
                <a:prstGeom prst="rect">
                  <a:avLst/>
                </a:prstGeom>
              </p:spPr>
            </p:pic>
          </p:grpSp>
          <p:sp>
            <p:nvSpPr>
              <p:cNvPr id="19" name="Freeform 184">
                <a:extLst>
                  <a:ext uri="{FF2B5EF4-FFF2-40B4-BE49-F238E27FC236}">
                    <a16:creationId xmlns:a16="http://schemas.microsoft.com/office/drawing/2014/main" id="{81D082FD-C461-80B9-5C4D-80B0FA7835E5}"/>
                  </a:ext>
                </a:extLst>
              </p:cNvPr>
              <p:cNvSpPr>
                <a:spLocks noEditPoints="1"/>
              </p:cNvSpPr>
              <p:nvPr userDrawn="1"/>
            </p:nvSpPr>
            <p:spPr bwMode="auto">
              <a:xfrm>
                <a:off x="659049" y="5754301"/>
                <a:ext cx="416403" cy="407217"/>
              </a:xfrm>
              <a:custGeom>
                <a:avLst/>
                <a:gdLst>
                  <a:gd name="T0" fmla="*/ 373 w 418"/>
                  <a:gd name="T1" fmla="*/ 199 h 411"/>
                  <a:gd name="T2" fmla="*/ 338 w 418"/>
                  <a:gd name="T3" fmla="*/ 15 h 411"/>
                  <a:gd name="T4" fmla="*/ 187 w 418"/>
                  <a:gd name="T5" fmla="*/ 13 h 411"/>
                  <a:gd name="T6" fmla="*/ 15 w 418"/>
                  <a:gd name="T7" fmla="*/ 35 h 411"/>
                  <a:gd name="T8" fmla="*/ 14 w 418"/>
                  <a:gd name="T9" fmla="*/ 84 h 411"/>
                  <a:gd name="T10" fmla="*/ 10 w 418"/>
                  <a:gd name="T11" fmla="*/ 139 h 411"/>
                  <a:gd name="T12" fmla="*/ 0 w 418"/>
                  <a:gd name="T13" fmla="*/ 199 h 411"/>
                  <a:gd name="T14" fmla="*/ 65 w 418"/>
                  <a:gd name="T15" fmla="*/ 404 h 411"/>
                  <a:gd name="T16" fmla="*/ 154 w 418"/>
                  <a:gd name="T17" fmla="*/ 383 h 411"/>
                  <a:gd name="T18" fmla="*/ 327 w 418"/>
                  <a:gd name="T19" fmla="*/ 322 h 411"/>
                  <a:gd name="T20" fmla="*/ 404 w 418"/>
                  <a:gd name="T21" fmla="*/ 308 h 411"/>
                  <a:gd name="T22" fmla="*/ 291 w 418"/>
                  <a:gd name="T23" fmla="*/ 42 h 411"/>
                  <a:gd name="T24" fmla="*/ 327 w 418"/>
                  <a:gd name="T25" fmla="*/ 77 h 411"/>
                  <a:gd name="T26" fmla="*/ 291 w 418"/>
                  <a:gd name="T27" fmla="*/ 42 h 411"/>
                  <a:gd name="T28" fmla="*/ 233 w 418"/>
                  <a:gd name="T29" fmla="*/ 47 h 411"/>
                  <a:gd name="T30" fmla="*/ 204 w 418"/>
                  <a:gd name="T31" fmla="*/ 58 h 411"/>
                  <a:gd name="T32" fmla="*/ 167 w 418"/>
                  <a:gd name="T33" fmla="*/ 115 h 411"/>
                  <a:gd name="T34" fmla="*/ 122 w 418"/>
                  <a:gd name="T35" fmla="*/ 175 h 411"/>
                  <a:gd name="T36" fmla="*/ 83 w 418"/>
                  <a:gd name="T37" fmla="*/ 113 h 411"/>
                  <a:gd name="T38" fmla="*/ 74 w 418"/>
                  <a:gd name="T39" fmla="*/ 88 h 411"/>
                  <a:gd name="T40" fmla="*/ 217 w 418"/>
                  <a:gd name="T41" fmla="*/ 98 h 411"/>
                  <a:gd name="T42" fmla="*/ 191 w 418"/>
                  <a:gd name="T43" fmla="*/ 98 h 411"/>
                  <a:gd name="T44" fmla="*/ 217 w 418"/>
                  <a:gd name="T45" fmla="*/ 98 h 411"/>
                  <a:gd name="T46" fmla="*/ 80 w 418"/>
                  <a:gd name="T47" fmla="*/ 46 h 411"/>
                  <a:gd name="T48" fmla="*/ 42 w 418"/>
                  <a:gd name="T49" fmla="*/ 73 h 411"/>
                  <a:gd name="T50" fmla="*/ 37 w 418"/>
                  <a:gd name="T51" fmla="*/ 51 h 411"/>
                  <a:gd name="T52" fmla="*/ 55 w 418"/>
                  <a:gd name="T53" fmla="*/ 113 h 411"/>
                  <a:gd name="T54" fmla="*/ 29 w 418"/>
                  <a:gd name="T55" fmla="*/ 113 h 411"/>
                  <a:gd name="T56" fmla="*/ 60 w 418"/>
                  <a:gd name="T57" fmla="*/ 295 h 411"/>
                  <a:gd name="T58" fmla="*/ 35 w 418"/>
                  <a:gd name="T59" fmla="*/ 153 h 411"/>
                  <a:gd name="T60" fmla="*/ 42 w 418"/>
                  <a:gd name="T61" fmla="*/ 154 h 411"/>
                  <a:gd name="T62" fmla="*/ 107 w 418"/>
                  <a:gd name="T63" fmla="*/ 199 h 411"/>
                  <a:gd name="T64" fmla="*/ 80 w 418"/>
                  <a:gd name="T65" fmla="*/ 381 h 411"/>
                  <a:gd name="T66" fmla="*/ 119 w 418"/>
                  <a:gd name="T67" fmla="*/ 373 h 411"/>
                  <a:gd name="T68" fmla="*/ 187 w 418"/>
                  <a:gd name="T69" fmla="*/ 358 h 411"/>
                  <a:gd name="T70" fmla="*/ 82 w 418"/>
                  <a:gd name="T71" fmla="*/ 314 h 411"/>
                  <a:gd name="T72" fmla="*/ 161 w 418"/>
                  <a:gd name="T73" fmla="*/ 240 h 411"/>
                  <a:gd name="T74" fmla="*/ 204 w 418"/>
                  <a:gd name="T75" fmla="*/ 272 h 411"/>
                  <a:gd name="T76" fmla="*/ 271 w 418"/>
                  <a:gd name="T77" fmla="*/ 303 h 411"/>
                  <a:gd name="T78" fmla="*/ 187 w 418"/>
                  <a:gd name="T79" fmla="*/ 358 h 411"/>
                  <a:gd name="T80" fmla="*/ 245 w 418"/>
                  <a:gd name="T81" fmla="*/ 259 h 411"/>
                  <a:gd name="T82" fmla="*/ 245 w 418"/>
                  <a:gd name="T83" fmla="*/ 285 h 411"/>
                  <a:gd name="T84" fmla="*/ 317 w 418"/>
                  <a:gd name="T85" fmla="*/ 291 h 411"/>
                  <a:gd name="T86" fmla="*/ 285 w 418"/>
                  <a:gd name="T87" fmla="*/ 272 h 411"/>
                  <a:gd name="T88" fmla="*/ 216 w 418"/>
                  <a:gd name="T89" fmla="*/ 243 h 411"/>
                  <a:gd name="T90" fmla="*/ 143 w 418"/>
                  <a:gd name="T91" fmla="*/ 193 h 411"/>
                  <a:gd name="T92" fmla="*/ 186 w 418"/>
                  <a:gd name="T93" fmla="*/ 135 h 411"/>
                  <a:gd name="T94" fmla="*/ 244 w 418"/>
                  <a:gd name="T95" fmla="*/ 98 h 411"/>
                  <a:gd name="T96" fmla="*/ 262 w 418"/>
                  <a:gd name="T97" fmla="*/ 60 h 411"/>
                  <a:gd name="T98" fmla="*/ 317 w 418"/>
                  <a:gd name="T99" fmla="*/ 291 h 411"/>
                  <a:gd name="T100" fmla="*/ 345 w 418"/>
                  <a:gd name="T101" fmla="*/ 297 h 411"/>
                  <a:gd name="T102" fmla="*/ 381 w 418"/>
                  <a:gd name="T103" fmla="*/ 292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 h="411">
                    <a:moveTo>
                      <a:pt x="373" y="206"/>
                    </a:moveTo>
                    <a:cubicBezTo>
                      <a:pt x="373" y="204"/>
                      <a:pt x="373" y="202"/>
                      <a:pt x="373" y="199"/>
                    </a:cubicBezTo>
                    <a:cubicBezTo>
                      <a:pt x="373" y="165"/>
                      <a:pt x="364" y="134"/>
                      <a:pt x="348" y="106"/>
                    </a:cubicBezTo>
                    <a:cubicBezTo>
                      <a:pt x="365" y="49"/>
                      <a:pt x="352" y="25"/>
                      <a:pt x="338" y="15"/>
                    </a:cubicBezTo>
                    <a:cubicBezTo>
                      <a:pt x="326" y="7"/>
                      <a:pt x="302" y="0"/>
                      <a:pt x="260" y="28"/>
                    </a:cubicBezTo>
                    <a:cubicBezTo>
                      <a:pt x="237" y="18"/>
                      <a:pt x="213" y="13"/>
                      <a:pt x="187" y="13"/>
                    </a:cubicBezTo>
                    <a:cubicBezTo>
                      <a:pt x="161" y="13"/>
                      <a:pt x="137" y="18"/>
                      <a:pt x="115" y="27"/>
                    </a:cubicBezTo>
                    <a:cubicBezTo>
                      <a:pt x="64" y="11"/>
                      <a:pt x="30" y="13"/>
                      <a:pt x="15" y="35"/>
                    </a:cubicBezTo>
                    <a:cubicBezTo>
                      <a:pt x="4" y="50"/>
                      <a:pt x="7" y="69"/>
                      <a:pt x="13" y="85"/>
                    </a:cubicBezTo>
                    <a:cubicBezTo>
                      <a:pt x="13" y="85"/>
                      <a:pt x="14" y="84"/>
                      <a:pt x="14" y="84"/>
                    </a:cubicBezTo>
                    <a:cubicBezTo>
                      <a:pt x="6" y="92"/>
                      <a:pt x="1" y="102"/>
                      <a:pt x="1" y="113"/>
                    </a:cubicBezTo>
                    <a:cubicBezTo>
                      <a:pt x="1" y="123"/>
                      <a:pt x="5" y="132"/>
                      <a:pt x="10" y="139"/>
                    </a:cubicBezTo>
                    <a:cubicBezTo>
                      <a:pt x="10" y="139"/>
                      <a:pt x="10" y="139"/>
                      <a:pt x="10" y="139"/>
                    </a:cubicBezTo>
                    <a:cubicBezTo>
                      <a:pt x="4" y="158"/>
                      <a:pt x="0" y="178"/>
                      <a:pt x="0" y="199"/>
                    </a:cubicBezTo>
                    <a:cubicBezTo>
                      <a:pt x="0" y="248"/>
                      <a:pt x="19" y="293"/>
                      <a:pt x="51" y="327"/>
                    </a:cubicBezTo>
                    <a:cubicBezTo>
                      <a:pt x="40" y="374"/>
                      <a:pt x="52" y="395"/>
                      <a:pt x="65" y="404"/>
                    </a:cubicBezTo>
                    <a:cubicBezTo>
                      <a:pt x="70" y="408"/>
                      <a:pt x="78" y="411"/>
                      <a:pt x="88" y="411"/>
                    </a:cubicBezTo>
                    <a:cubicBezTo>
                      <a:pt x="103" y="411"/>
                      <a:pt x="125" y="404"/>
                      <a:pt x="154" y="383"/>
                    </a:cubicBezTo>
                    <a:cubicBezTo>
                      <a:pt x="164" y="385"/>
                      <a:pt x="175" y="386"/>
                      <a:pt x="187" y="386"/>
                    </a:cubicBezTo>
                    <a:cubicBezTo>
                      <a:pt x="243" y="386"/>
                      <a:pt x="293" y="361"/>
                      <a:pt x="327" y="322"/>
                    </a:cubicBezTo>
                    <a:cubicBezTo>
                      <a:pt x="338" y="324"/>
                      <a:pt x="350" y="326"/>
                      <a:pt x="360" y="326"/>
                    </a:cubicBezTo>
                    <a:cubicBezTo>
                      <a:pt x="379" y="326"/>
                      <a:pt x="395" y="321"/>
                      <a:pt x="404" y="308"/>
                    </a:cubicBezTo>
                    <a:cubicBezTo>
                      <a:pt x="415" y="292"/>
                      <a:pt x="418" y="262"/>
                      <a:pt x="373" y="206"/>
                    </a:cubicBezTo>
                    <a:close/>
                    <a:moveTo>
                      <a:pt x="291" y="42"/>
                    </a:moveTo>
                    <a:cubicBezTo>
                      <a:pt x="305" y="35"/>
                      <a:pt x="316" y="33"/>
                      <a:pt x="322" y="37"/>
                    </a:cubicBezTo>
                    <a:cubicBezTo>
                      <a:pt x="327" y="41"/>
                      <a:pt x="331" y="53"/>
                      <a:pt x="327" y="77"/>
                    </a:cubicBezTo>
                    <a:cubicBezTo>
                      <a:pt x="316" y="64"/>
                      <a:pt x="303" y="53"/>
                      <a:pt x="288" y="43"/>
                    </a:cubicBezTo>
                    <a:cubicBezTo>
                      <a:pt x="289" y="43"/>
                      <a:pt x="290" y="42"/>
                      <a:pt x="291" y="42"/>
                    </a:cubicBezTo>
                    <a:close/>
                    <a:moveTo>
                      <a:pt x="187" y="40"/>
                    </a:moveTo>
                    <a:cubicBezTo>
                      <a:pt x="203" y="40"/>
                      <a:pt x="219" y="43"/>
                      <a:pt x="233" y="47"/>
                    </a:cubicBezTo>
                    <a:cubicBezTo>
                      <a:pt x="229" y="51"/>
                      <a:pt x="224" y="56"/>
                      <a:pt x="218" y="61"/>
                    </a:cubicBezTo>
                    <a:cubicBezTo>
                      <a:pt x="214" y="59"/>
                      <a:pt x="209" y="58"/>
                      <a:pt x="204" y="58"/>
                    </a:cubicBezTo>
                    <a:cubicBezTo>
                      <a:pt x="181" y="58"/>
                      <a:pt x="163" y="76"/>
                      <a:pt x="163" y="98"/>
                    </a:cubicBezTo>
                    <a:cubicBezTo>
                      <a:pt x="163" y="104"/>
                      <a:pt x="164" y="110"/>
                      <a:pt x="167" y="115"/>
                    </a:cubicBezTo>
                    <a:cubicBezTo>
                      <a:pt x="155" y="130"/>
                      <a:pt x="143" y="145"/>
                      <a:pt x="132" y="161"/>
                    </a:cubicBezTo>
                    <a:cubicBezTo>
                      <a:pt x="129" y="166"/>
                      <a:pt x="125" y="171"/>
                      <a:pt x="122" y="175"/>
                    </a:cubicBezTo>
                    <a:cubicBezTo>
                      <a:pt x="106" y="161"/>
                      <a:pt x="91" y="146"/>
                      <a:pt x="78" y="132"/>
                    </a:cubicBezTo>
                    <a:cubicBezTo>
                      <a:pt x="81" y="127"/>
                      <a:pt x="83" y="120"/>
                      <a:pt x="83" y="113"/>
                    </a:cubicBezTo>
                    <a:cubicBezTo>
                      <a:pt x="83" y="104"/>
                      <a:pt x="79" y="95"/>
                      <a:pt x="74" y="88"/>
                    </a:cubicBezTo>
                    <a:cubicBezTo>
                      <a:pt x="74" y="88"/>
                      <a:pt x="74" y="88"/>
                      <a:pt x="74" y="88"/>
                    </a:cubicBezTo>
                    <a:cubicBezTo>
                      <a:pt x="102" y="59"/>
                      <a:pt x="142" y="40"/>
                      <a:pt x="187" y="40"/>
                    </a:cubicBezTo>
                    <a:close/>
                    <a:moveTo>
                      <a:pt x="217" y="98"/>
                    </a:moveTo>
                    <a:cubicBezTo>
                      <a:pt x="217" y="106"/>
                      <a:pt x="211" y="112"/>
                      <a:pt x="204" y="112"/>
                    </a:cubicBezTo>
                    <a:cubicBezTo>
                      <a:pt x="196" y="112"/>
                      <a:pt x="191" y="106"/>
                      <a:pt x="191" y="98"/>
                    </a:cubicBezTo>
                    <a:cubicBezTo>
                      <a:pt x="191" y="91"/>
                      <a:pt x="196" y="85"/>
                      <a:pt x="204" y="85"/>
                    </a:cubicBezTo>
                    <a:cubicBezTo>
                      <a:pt x="211" y="85"/>
                      <a:pt x="217" y="91"/>
                      <a:pt x="217" y="98"/>
                    </a:cubicBezTo>
                    <a:close/>
                    <a:moveTo>
                      <a:pt x="37" y="51"/>
                    </a:moveTo>
                    <a:cubicBezTo>
                      <a:pt x="41" y="45"/>
                      <a:pt x="56" y="42"/>
                      <a:pt x="80" y="46"/>
                    </a:cubicBezTo>
                    <a:cubicBezTo>
                      <a:pt x="69" y="54"/>
                      <a:pt x="59" y="63"/>
                      <a:pt x="49" y="74"/>
                    </a:cubicBezTo>
                    <a:cubicBezTo>
                      <a:pt x="47" y="73"/>
                      <a:pt x="44" y="73"/>
                      <a:pt x="42" y="73"/>
                    </a:cubicBezTo>
                    <a:cubicBezTo>
                      <a:pt x="41" y="73"/>
                      <a:pt x="39" y="73"/>
                      <a:pt x="38" y="73"/>
                    </a:cubicBezTo>
                    <a:cubicBezTo>
                      <a:pt x="35" y="63"/>
                      <a:pt x="34" y="55"/>
                      <a:pt x="37" y="51"/>
                    </a:cubicBezTo>
                    <a:close/>
                    <a:moveTo>
                      <a:pt x="42" y="100"/>
                    </a:moveTo>
                    <a:cubicBezTo>
                      <a:pt x="49" y="100"/>
                      <a:pt x="55" y="106"/>
                      <a:pt x="55" y="113"/>
                    </a:cubicBezTo>
                    <a:cubicBezTo>
                      <a:pt x="55" y="121"/>
                      <a:pt x="49" y="127"/>
                      <a:pt x="42" y="127"/>
                    </a:cubicBezTo>
                    <a:cubicBezTo>
                      <a:pt x="35" y="127"/>
                      <a:pt x="29" y="121"/>
                      <a:pt x="29" y="113"/>
                    </a:cubicBezTo>
                    <a:cubicBezTo>
                      <a:pt x="29" y="106"/>
                      <a:pt x="35" y="100"/>
                      <a:pt x="42" y="100"/>
                    </a:cubicBezTo>
                    <a:close/>
                    <a:moveTo>
                      <a:pt x="60" y="295"/>
                    </a:moveTo>
                    <a:cubicBezTo>
                      <a:pt x="40" y="268"/>
                      <a:pt x="28" y="235"/>
                      <a:pt x="28" y="199"/>
                    </a:cubicBezTo>
                    <a:cubicBezTo>
                      <a:pt x="28" y="183"/>
                      <a:pt x="30" y="168"/>
                      <a:pt x="35" y="153"/>
                    </a:cubicBezTo>
                    <a:cubicBezTo>
                      <a:pt x="35" y="153"/>
                      <a:pt x="35" y="153"/>
                      <a:pt x="35" y="153"/>
                    </a:cubicBezTo>
                    <a:cubicBezTo>
                      <a:pt x="37" y="154"/>
                      <a:pt x="39" y="154"/>
                      <a:pt x="42" y="154"/>
                    </a:cubicBezTo>
                    <a:cubicBezTo>
                      <a:pt x="48" y="154"/>
                      <a:pt x="53" y="153"/>
                      <a:pt x="58" y="151"/>
                    </a:cubicBezTo>
                    <a:cubicBezTo>
                      <a:pt x="72" y="167"/>
                      <a:pt x="89" y="183"/>
                      <a:pt x="107" y="199"/>
                    </a:cubicBezTo>
                    <a:cubicBezTo>
                      <a:pt x="87" y="232"/>
                      <a:pt x="71" y="265"/>
                      <a:pt x="60" y="295"/>
                    </a:cubicBezTo>
                    <a:close/>
                    <a:moveTo>
                      <a:pt x="80" y="381"/>
                    </a:moveTo>
                    <a:cubicBezTo>
                      <a:pt x="76" y="378"/>
                      <a:pt x="72" y="367"/>
                      <a:pt x="75" y="348"/>
                    </a:cubicBezTo>
                    <a:cubicBezTo>
                      <a:pt x="88" y="358"/>
                      <a:pt x="103" y="367"/>
                      <a:pt x="119" y="373"/>
                    </a:cubicBezTo>
                    <a:cubicBezTo>
                      <a:pt x="99" y="384"/>
                      <a:pt x="86" y="385"/>
                      <a:pt x="80" y="381"/>
                    </a:cubicBezTo>
                    <a:close/>
                    <a:moveTo>
                      <a:pt x="187" y="358"/>
                    </a:moveTo>
                    <a:cubicBezTo>
                      <a:pt x="146" y="358"/>
                      <a:pt x="109" y="343"/>
                      <a:pt x="81" y="318"/>
                    </a:cubicBezTo>
                    <a:cubicBezTo>
                      <a:pt x="82" y="317"/>
                      <a:pt x="82" y="316"/>
                      <a:pt x="82" y="314"/>
                    </a:cubicBezTo>
                    <a:cubicBezTo>
                      <a:pt x="92" y="285"/>
                      <a:pt x="108" y="251"/>
                      <a:pt x="129" y="216"/>
                    </a:cubicBezTo>
                    <a:cubicBezTo>
                      <a:pt x="139" y="225"/>
                      <a:pt x="150" y="233"/>
                      <a:pt x="161" y="240"/>
                    </a:cubicBezTo>
                    <a:cubicBezTo>
                      <a:pt x="175" y="250"/>
                      <a:pt x="190" y="260"/>
                      <a:pt x="204" y="269"/>
                    </a:cubicBezTo>
                    <a:cubicBezTo>
                      <a:pt x="204" y="270"/>
                      <a:pt x="204" y="271"/>
                      <a:pt x="204" y="272"/>
                    </a:cubicBezTo>
                    <a:cubicBezTo>
                      <a:pt x="204" y="294"/>
                      <a:pt x="222" y="313"/>
                      <a:pt x="245" y="313"/>
                    </a:cubicBezTo>
                    <a:cubicBezTo>
                      <a:pt x="255" y="313"/>
                      <a:pt x="264" y="309"/>
                      <a:pt x="271" y="303"/>
                    </a:cubicBezTo>
                    <a:cubicBezTo>
                      <a:pt x="279" y="306"/>
                      <a:pt x="288" y="310"/>
                      <a:pt x="297" y="313"/>
                    </a:cubicBezTo>
                    <a:cubicBezTo>
                      <a:pt x="269" y="341"/>
                      <a:pt x="230" y="358"/>
                      <a:pt x="187" y="358"/>
                    </a:cubicBezTo>
                    <a:close/>
                    <a:moveTo>
                      <a:pt x="232" y="272"/>
                    </a:moveTo>
                    <a:cubicBezTo>
                      <a:pt x="232" y="265"/>
                      <a:pt x="238" y="259"/>
                      <a:pt x="245" y="259"/>
                    </a:cubicBezTo>
                    <a:cubicBezTo>
                      <a:pt x="252" y="259"/>
                      <a:pt x="258" y="265"/>
                      <a:pt x="258" y="272"/>
                    </a:cubicBezTo>
                    <a:cubicBezTo>
                      <a:pt x="258" y="279"/>
                      <a:pt x="252" y="285"/>
                      <a:pt x="245" y="285"/>
                    </a:cubicBezTo>
                    <a:cubicBezTo>
                      <a:pt x="238" y="285"/>
                      <a:pt x="232" y="279"/>
                      <a:pt x="232" y="272"/>
                    </a:cubicBezTo>
                    <a:close/>
                    <a:moveTo>
                      <a:pt x="317" y="291"/>
                    </a:moveTo>
                    <a:cubicBezTo>
                      <a:pt x="307" y="288"/>
                      <a:pt x="296" y="284"/>
                      <a:pt x="285" y="279"/>
                    </a:cubicBezTo>
                    <a:cubicBezTo>
                      <a:pt x="285" y="277"/>
                      <a:pt x="285" y="274"/>
                      <a:pt x="285" y="272"/>
                    </a:cubicBezTo>
                    <a:cubicBezTo>
                      <a:pt x="285" y="250"/>
                      <a:pt x="267" y="231"/>
                      <a:pt x="245" y="231"/>
                    </a:cubicBezTo>
                    <a:cubicBezTo>
                      <a:pt x="234" y="231"/>
                      <a:pt x="223" y="236"/>
                      <a:pt x="216" y="243"/>
                    </a:cubicBezTo>
                    <a:cubicBezTo>
                      <a:pt x="203" y="236"/>
                      <a:pt x="190" y="227"/>
                      <a:pt x="177" y="218"/>
                    </a:cubicBezTo>
                    <a:cubicBezTo>
                      <a:pt x="165" y="210"/>
                      <a:pt x="154" y="202"/>
                      <a:pt x="143" y="193"/>
                    </a:cubicBezTo>
                    <a:cubicBezTo>
                      <a:pt x="147" y="188"/>
                      <a:pt x="151" y="182"/>
                      <a:pt x="155" y="177"/>
                    </a:cubicBezTo>
                    <a:cubicBezTo>
                      <a:pt x="165" y="162"/>
                      <a:pt x="175" y="148"/>
                      <a:pt x="186" y="135"/>
                    </a:cubicBezTo>
                    <a:cubicBezTo>
                      <a:pt x="191" y="138"/>
                      <a:pt x="197" y="139"/>
                      <a:pt x="204" y="139"/>
                    </a:cubicBezTo>
                    <a:cubicBezTo>
                      <a:pt x="226" y="139"/>
                      <a:pt x="244" y="121"/>
                      <a:pt x="244" y="98"/>
                    </a:cubicBezTo>
                    <a:cubicBezTo>
                      <a:pt x="244" y="91"/>
                      <a:pt x="242" y="85"/>
                      <a:pt x="239" y="79"/>
                    </a:cubicBezTo>
                    <a:cubicBezTo>
                      <a:pt x="247" y="72"/>
                      <a:pt x="255" y="65"/>
                      <a:pt x="262" y="60"/>
                    </a:cubicBezTo>
                    <a:cubicBezTo>
                      <a:pt x="312" y="87"/>
                      <a:pt x="346" y="139"/>
                      <a:pt x="346" y="199"/>
                    </a:cubicBezTo>
                    <a:cubicBezTo>
                      <a:pt x="346" y="233"/>
                      <a:pt x="335" y="265"/>
                      <a:pt x="317" y="291"/>
                    </a:cubicBezTo>
                    <a:close/>
                    <a:moveTo>
                      <a:pt x="381" y="292"/>
                    </a:moveTo>
                    <a:cubicBezTo>
                      <a:pt x="378" y="297"/>
                      <a:pt x="366" y="300"/>
                      <a:pt x="345" y="297"/>
                    </a:cubicBezTo>
                    <a:cubicBezTo>
                      <a:pt x="355" y="281"/>
                      <a:pt x="363" y="264"/>
                      <a:pt x="367" y="245"/>
                    </a:cubicBezTo>
                    <a:cubicBezTo>
                      <a:pt x="383" y="269"/>
                      <a:pt x="386" y="285"/>
                      <a:pt x="381" y="29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130268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mart City Large Headline">
    <p:spTree>
      <p:nvGrpSpPr>
        <p:cNvPr id="1" name=""/>
        <p:cNvGrpSpPr/>
        <p:nvPr/>
      </p:nvGrpSpPr>
      <p:grpSpPr>
        <a:xfrm>
          <a:off x="0" y="0"/>
          <a:ext cx="0" cy="0"/>
          <a:chOff x="0" y="0"/>
          <a:chExt cx="0" cy="0"/>
        </a:xfrm>
      </p:grpSpPr>
      <p:pic>
        <p:nvPicPr>
          <p:cNvPr id="4" name="Picture 3" descr="A city skyline at night&#10;&#10;Description automatically generated with medium confidence">
            <a:extLst>
              <a:ext uri="{FF2B5EF4-FFF2-40B4-BE49-F238E27FC236}">
                <a16:creationId xmlns:a16="http://schemas.microsoft.com/office/drawing/2014/main" id="{B2668686-E808-54D7-78D8-17CDE306668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70808"/>
            <a:ext cx="4562132" cy="6787192"/>
          </a:xfrm>
          <a:prstGeom prst="rect">
            <a:avLst/>
          </a:prstGeom>
        </p:spPr>
      </p:pic>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74" name="Group 73">
            <a:extLst>
              <a:ext uri="{FF2B5EF4-FFF2-40B4-BE49-F238E27FC236}">
                <a16:creationId xmlns:a16="http://schemas.microsoft.com/office/drawing/2014/main" id="{AD862EFA-9FAA-E6C6-F4B4-D8D056A0212E}"/>
              </a:ext>
            </a:extLst>
          </p:cNvPr>
          <p:cNvGrpSpPr/>
          <p:nvPr userDrawn="1"/>
        </p:nvGrpSpPr>
        <p:grpSpPr>
          <a:xfrm>
            <a:off x="268581" y="647208"/>
            <a:ext cx="625002" cy="625002"/>
            <a:chOff x="7175739" y="4598827"/>
            <a:chExt cx="864217" cy="864217"/>
          </a:xfrm>
        </p:grpSpPr>
        <p:pic>
          <p:nvPicPr>
            <p:cNvPr id="75" name="Graphic 74">
              <a:extLst>
                <a:ext uri="{FF2B5EF4-FFF2-40B4-BE49-F238E27FC236}">
                  <a16:creationId xmlns:a16="http://schemas.microsoft.com/office/drawing/2014/main" id="{A0842791-7369-C3A8-4EFD-348550C8AC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75739" y="4598827"/>
              <a:ext cx="864217" cy="864217"/>
            </a:xfrm>
            <a:prstGeom prst="rect">
              <a:avLst/>
            </a:prstGeom>
          </p:spPr>
        </p:pic>
        <p:pic>
          <p:nvPicPr>
            <p:cNvPr id="76" name="Graphic 75">
              <a:extLst>
                <a:ext uri="{FF2B5EF4-FFF2-40B4-BE49-F238E27FC236}">
                  <a16:creationId xmlns:a16="http://schemas.microsoft.com/office/drawing/2014/main" id="{9A63F7B6-0EDD-CA80-EF0C-4E6B09F145A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60683" y="4683771"/>
              <a:ext cx="694328" cy="694328"/>
            </a:xfrm>
            <a:prstGeom prst="rect">
              <a:avLst/>
            </a:prstGeom>
          </p:spPr>
        </p:pic>
        <p:grpSp>
          <p:nvGrpSpPr>
            <p:cNvPr id="77" name="Group 76">
              <a:extLst>
                <a:ext uri="{FF2B5EF4-FFF2-40B4-BE49-F238E27FC236}">
                  <a16:creationId xmlns:a16="http://schemas.microsoft.com/office/drawing/2014/main" id="{6983D893-3E22-0292-4D14-C0B04D72E332}"/>
                </a:ext>
              </a:extLst>
            </p:cNvPr>
            <p:cNvGrpSpPr/>
            <p:nvPr/>
          </p:nvGrpSpPr>
          <p:grpSpPr>
            <a:xfrm flipH="1">
              <a:off x="7410607" y="4838137"/>
              <a:ext cx="409783" cy="422393"/>
              <a:chOff x="4720608" y="1360488"/>
              <a:chExt cx="206375" cy="212725"/>
            </a:xfrm>
            <a:solidFill>
              <a:schemeClr val="tx2"/>
            </a:solidFill>
          </p:grpSpPr>
          <p:sp>
            <p:nvSpPr>
              <p:cNvPr id="78" name="Freeform 58">
                <a:extLst>
                  <a:ext uri="{FF2B5EF4-FFF2-40B4-BE49-F238E27FC236}">
                    <a16:creationId xmlns:a16="http://schemas.microsoft.com/office/drawing/2014/main" id="{A831D44B-D7C6-88B4-5C3C-EA2BD54CEB3F}"/>
                  </a:ext>
                </a:extLst>
              </p:cNvPr>
              <p:cNvSpPr>
                <a:spLocks/>
              </p:cNvSpPr>
              <p:nvPr/>
            </p:nvSpPr>
            <p:spPr bwMode="auto">
              <a:xfrm>
                <a:off x="4720608" y="1360488"/>
                <a:ext cx="34925" cy="115888"/>
              </a:xfrm>
              <a:custGeom>
                <a:avLst/>
                <a:gdLst>
                  <a:gd name="T0" fmla="*/ 61 w 65"/>
                  <a:gd name="T1" fmla="*/ 197 h 219"/>
                  <a:gd name="T2" fmla="*/ 61 w 65"/>
                  <a:gd name="T3" fmla="*/ 197 h 219"/>
                  <a:gd name="T4" fmla="*/ 27 w 65"/>
                  <a:gd name="T5" fmla="*/ 110 h 219"/>
                  <a:gd name="T6" fmla="*/ 61 w 65"/>
                  <a:gd name="T7" fmla="*/ 22 h 219"/>
                  <a:gd name="T8" fmla="*/ 61 w 65"/>
                  <a:gd name="T9" fmla="*/ 9 h 219"/>
                  <a:gd name="T10" fmla="*/ 55 w 65"/>
                  <a:gd name="T11" fmla="*/ 3 h 219"/>
                  <a:gd name="T12" fmla="*/ 49 w 65"/>
                  <a:gd name="T13" fmla="*/ 0 h 219"/>
                  <a:gd name="T14" fmla="*/ 49 w 65"/>
                  <a:gd name="T15" fmla="*/ 0 h 219"/>
                  <a:gd name="T16" fmla="*/ 42 w 65"/>
                  <a:gd name="T17" fmla="*/ 3 h 219"/>
                  <a:gd name="T18" fmla="*/ 42 w 65"/>
                  <a:gd name="T19" fmla="*/ 3 h 219"/>
                  <a:gd name="T20" fmla="*/ 0 w 65"/>
                  <a:gd name="T21" fmla="*/ 110 h 219"/>
                  <a:gd name="T22" fmla="*/ 42 w 65"/>
                  <a:gd name="T23" fmla="*/ 216 h 219"/>
                  <a:gd name="T24" fmla="*/ 49 w 65"/>
                  <a:gd name="T25" fmla="*/ 219 h 219"/>
                  <a:gd name="T26" fmla="*/ 55 w 65"/>
                  <a:gd name="T27" fmla="*/ 216 h 219"/>
                  <a:gd name="T28" fmla="*/ 55 w 65"/>
                  <a:gd name="T29" fmla="*/ 216 h 219"/>
                  <a:gd name="T30" fmla="*/ 61 w 65"/>
                  <a:gd name="T31" fmla="*/ 210 h 219"/>
                  <a:gd name="T32" fmla="*/ 61 w 65"/>
                  <a:gd name="T33" fmla="*/ 19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219">
                    <a:moveTo>
                      <a:pt x="61" y="197"/>
                    </a:moveTo>
                    <a:cubicBezTo>
                      <a:pt x="61" y="197"/>
                      <a:pt x="61" y="197"/>
                      <a:pt x="61" y="197"/>
                    </a:cubicBezTo>
                    <a:cubicBezTo>
                      <a:pt x="39" y="174"/>
                      <a:pt x="27" y="142"/>
                      <a:pt x="27" y="110"/>
                    </a:cubicBezTo>
                    <a:cubicBezTo>
                      <a:pt x="27" y="77"/>
                      <a:pt x="39" y="46"/>
                      <a:pt x="61" y="22"/>
                    </a:cubicBezTo>
                    <a:cubicBezTo>
                      <a:pt x="65" y="18"/>
                      <a:pt x="65" y="13"/>
                      <a:pt x="61" y="9"/>
                    </a:cubicBezTo>
                    <a:cubicBezTo>
                      <a:pt x="55" y="3"/>
                      <a:pt x="55" y="3"/>
                      <a:pt x="55" y="3"/>
                    </a:cubicBezTo>
                    <a:cubicBezTo>
                      <a:pt x="53" y="1"/>
                      <a:pt x="51" y="0"/>
                      <a:pt x="49" y="0"/>
                    </a:cubicBezTo>
                    <a:cubicBezTo>
                      <a:pt x="49" y="0"/>
                      <a:pt x="49" y="0"/>
                      <a:pt x="49" y="0"/>
                    </a:cubicBezTo>
                    <a:cubicBezTo>
                      <a:pt x="46" y="0"/>
                      <a:pt x="44" y="1"/>
                      <a:pt x="42" y="3"/>
                    </a:cubicBezTo>
                    <a:cubicBezTo>
                      <a:pt x="42" y="3"/>
                      <a:pt x="42" y="3"/>
                      <a:pt x="42" y="3"/>
                    </a:cubicBezTo>
                    <a:cubicBezTo>
                      <a:pt x="15" y="32"/>
                      <a:pt x="0" y="70"/>
                      <a:pt x="0" y="110"/>
                    </a:cubicBezTo>
                    <a:cubicBezTo>
                      <a:pt x="0" y="149"/>
                      <a:pt x="15" y="187"/>
                      <a:pt x="42" y="216"/>
                    </a:cubicBezTo>
                    <a:cubicBezTo>
                      <a:pt x="44" y="218"/>
                      <a:pt x="46" y="219"/>
                      <a:pt x="49" y="219"/>
                    </a:cubicBezTo>
                    <a:cubicBezTo>
                      <a:pt x="51" y="219"/>
                      <a:pt x="53" y="218"/>
                      <a:pt x="55" y="216"/>
                    </a:cubicBezTo>
                    <a:cubicBezTo>
                      <a:pt x="55" y="216"/>
                      <a:pt x="55" y="216"/>
                      <a:pt x="55" y="216"/>
                    </a:cubicBezTo>
                    <a:cubicBezTo>
                      <a:pt x="61" y="210"/>
                      <a:pt x="61" y="210"/>
                      <a:pt x="61" y="210"/>
                    </a:cubicBezTo>
                    <a:cubicBezTo>
                      <a:pt x="65" y="206"/>
                      <a:pt x="65" y="201"/>
                      <a:pt x="61" y="1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9" name="Freeform 59">
                <a:extLst>
                  <a:ext uri="{FF2B5EF4-FFF2-40B4-BE49-F238E27FC236}">
                    <a16:creationId xmlns:a16="http://schemas.microsoft.com/office/drawing/2014/main" id="{376B80FA-27D7-28CB-071D-B0E3D070A469}"/>
                  </a:ext>
                </a:extLst>
              </p:cNvPr>
              <p:cNvSpPr>
                <a:spLocks/>
              </p:cNvSpPr>
              <p:nvPr/>
            </p:nvSpPr>
            <p:spPr bwMode="auto">
              <a:xfrm>
                <a:off x="4749183" y="1381125"/>
                <a:ext cx="30163" cy="74613"/>
              </a:xfrm>
              <a:custGeom>
                <a:avLst/>
                <a:gdLst>
                  <a:gd name="T0" fmla="*/ 35 w 57"/>
                  <a:gd name="T1" fmla="*/ 140 h 143"/>
                  <a:gd name="T2" fmla="*/ 41 w 57"/>
                  <a:gd name="T3" fmla="*/ 143 h 143"/>
                  <a:gd name="T4" fmla="*/ 47 w 57"/>
                  <a:gd name="T5" fmla="*/ 141 h 143"/>
                  <a:gd name="T6" fmla="*/ 48 w 57"/>
                  <a:gd name="T7" fmla="*/ 141 h 143"/>
                  <a:gd name="T8" fmla="*/ 54 w 57"/>
                  <a:gd name="T9" fmla="*/ 134 h 143"/>
                  <a:gd name="T10" fmla="*/ 54 w 57"/>
                  <a:gd name="T11" fmla="*/ 122 h 143"/>
                  <a:gd name="T12" fmla="*/ 54 w 57"/>
                  <a:gd name="T13" fmla="*/ 21 h 143"/>
                  <a:gd name="T14" fmla="*/ 54 w 57"/>
                  <a:gd name="T15" fmla="*/ 10 h 143"/>
                  <a:gd name="T16" fmla="*/ 54 w 57"/>
                  <a:gd name="T17" fmla="*/ 9 h 143"/>
                  <a:gd name="T18" fmla="*/ 48 w 57"/>
                  <a:gd name="T19" fmla="*/ 3 h 143"/>
                  <a:gd name="T20" fmla="*/ 41 w 57"/>
                  <a:gd name="T21" fmla="*/ 0 h 143"/>
                  <a:gd name="T22" fmla="*/ 35 w 57"/>
                  <a:gd name="T23" fmla="*/ 3 h 143"/>
                  <a:gd name="T24" fmla="*/ 35 w 57"/>
                  <a:gd name="T25" fmla="*/ 3 h 143"/>
                  <a:gd name="T26" fmla="*/ 35 w 57"/>
                  <a:gd name="T2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43">
                    <a:moveTo>
                      <a:pt x="35" y="140"/>
                    </a:moveTo>
                    <a:cubicBezTo>
                      <a:pt x="36" y="142"/>
                      <a:pt x="39" y="143"/>
                      <a:pt x="41" y="143"/>
                    </a:cubicBezTo>
                    <a:cubicBezTo>
                      <a:pt x="44" y="143"/>
                      <a:pt x="46" y="142"/>
                      <a:pt x="47" y="141"/>
                    </a:cubicBezTo>
                    <a:cubicBezTo>
                      <a:pt x="48" y="141"/>
                      <a:pt x="48" y="141"/>
                      <a:pt x="48" y="141"/>
                    </a:cubicBezTo>
                    <a:cubicBezTo>
                      <a:pt x="54" y="134"/>
                      <a:pt x="54" y="134"/>
                      <a:pt x="54" y="134"/>
                    </a:cubicBezTo>
                    <a:cubicBezTo>
                      <a:pt x="57" y="131"/>
                      <a:pt x="57" y="125"/>
                      <a:pt x="54" y="122"/>
                    </a:cubicBezTo>
                    <a:cubicBezTo>
                      <a:pt x="29" y="93"/>
                      <a:pt x="29" y="50"/>
                      <a:pt x="54" y="21"/>
                    </a:cubicBezTo>
                    <a:cubicBezTo>
                      <a:pt x="57" y="18"/>
                      <a:pt x="57" y="13"/>
                      <a:pt x="54" y="10"/>
                    </a:cubicBezTo>
                    <a:cubicBezTo>
                      <a:pt x="54" y="9"/>
                      <a:pt x="54" y="9"/>
                      <a:pt x="54" y="9"/>
                    </a:cubicBezTo>
                    <a:cubicBezTo>
                      <a:pt x="48" y="3"/>
                      <a:pt x="48" y="3"/>
                      <a:pt x="48" y="3"/>
                    </a:cubicBezTo>
                    <a:cubicBezTo>
                      <a:pt x="46" y="1"/>
                      <a:pt x="44" y="0"/>
                      <a:pt x="41" y="0"/>
                    </a:cubicBezTo>
                    <a:cubicBezTo>
                      <a:pt x="39" y="0"/>
                      <a:pt x="37" y="1"/>
                      <a:pt x="35" y="3"/>
                    </a:cubicBezTo>
                    <a:cubicBezTo>
                      <a:pt x="35" y="3"/>
                      <a:pt x="35" y="3"/>
                      <a:pt x="35" y="3"/>
                    </a:cubicBezTo>
                    <a:cubicBezTo>
                      <a:pt x="0" y="42"/>
                      <a:pt x="0" y="101"/>
                      <a:pt x="35" y="1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0" name="Freeform 60">
                <a:extLst>
                  <a:ext uri="{FF2B5EF4-FFF2-40B4-BE49-F238E27FC236}">
                    <a16:creationId xmlns:a16="http://schemas.microsoft.com/office/drawing/2014/main" id="{555856D0-E156-5F70-7DA4-8E26D6F33BA6}"/>
                  </a:ext>
                </a:extLst>
              </p:cNvPr>
              <p:cNvSpPr>
                <a:spLocks/>
              </p:cNvSpPr>
              <p:nvPr/>
            </p:nvSpPr>
            <p:spPr bwMode="auto">
              <a:xfrm>
                <a:off x="4893645" y="1360488"/>
                <a:ext cx="33338" cy="115888"/>
              </a:xfrm>
              <a:custGeom>
                <a:avLst/>
                <a:gdLst>
                  <a:gd name="T0" fmla="*/ 23 w 64"/>
                  <a:gd name="T1" fmla="*/ 3 h 219"/>
                  <a:gd name="T2" fmla="*/ 23 w 64"/>
                  <a:gd name="T3" fmla="*/ 3 h 219"/>
                  <a:gd name="T4" fmla="*/ 17 w 64"/>
                  <a:gd name="T5" fmla="*/ 0 h 219"/>
                  <a:gd name="T6" fmla="*/ 16 w 64"/>
                  <a:gd name="T7" fmla="*/ 0 h 219"/>
                  <a:gd name="T8" fmla="*/ 10 w 64"/>
                  <a:gd name="T9" fmla="*/ 3 h 219"/>
                  <a:gd name="T10" fmla="*/ 10 w 64"/>
                  <a:gd name="T11" fmla="*/ 3 h 219"/>
                  <a:gd name="T12" fmla="*/ 4 w 64"/>
                  <a:gd name="T13" fmla="*/ 9 h 219"/>
                  <a:gd name="T14" fmla="*/ 3 w 64"/>
                  <a:gd name="T15" fmla="*/ 22 h 219"/>
                  <a:gd name="T16" fmla="*/ 38 w 64"/>
                  <a:gd name="T17" fmla="*/ 110 h 219"/>
                  <a:gd name="T18" fmla="*/ 4 w 64"/>
                  <a:gd name="T19" fmla="*/ 197 h 219"/>
                  <a:gd name="T20" fmla="*/ 4 w 64"/>
                  <a:gd name="T21" fmla="*/ 210 h 219"/>
                  <a:gd name="T22" fmla="*/ 10 w 64"/>
                  <a:gd name="T23" fmla="*/ 216 h 219"/>
                  <a:gd name="T24" fmla="*/ 16 w 64"/>
                  <a:gd name="T25" fmla="*/ 219 h 219"/>
                  <a:gd name="T26" fmla="*/ 23 w 64"/>
                  <a:gd name="T27" fmla="*/ 216 h 219"/>
                  <a:gd name="T28" fmla="*/ 23 w 64"/>
                  <a:gd name="T29" fmla="*/ 216 h 219"/>
                  <a:gd name="T30" fmla="*/ 64 w 64"/>
                  <a:gd name="T31" fmla="*/ 110 h 219"/>
                  <a:gd name="T32" fmla="*/ 23 w 64"/>
                  <a:gd name="T33" fmla="*/ 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19">
                    <a:moveTo>
                      <a:pt x="23" y="3"/>
                    </a:moveTo>
                    <a:cubicBezTo>
                      <a:pt x="23" y="3"/>
                      <a:pt x="23" y="3"/>
                      <a:pt x="23" y="3"/>
                    </a:cubicBezTo>
                    <a:cubicBezTo>
                      <a:pt x="21" y="1"/>
                      <a:pt x="19" y="0"/>
                      <a:pt x="17" y="0"/>
                    </a:cubicBezTo>
                    <a:cubicBezTo>
                      <a:pt x="16" y="0"/>
                      <a:pt x="16" y="0"/>
                      <a:pt x="16" y="0"/>
                    </a:cubicBezTo>
                    <a:cubicBezTo>
                      <a:pt x="14" y="0"/>
                      <a:pt x="12" y="1"/>
                      <a:pt x="10" y="3"/>
                    </a:cubicBezTo>
                    <a:cubicBezTo>
                      <a:pt x="10" y="3"/>
                      <a:pt x="10" y="3"/>
                      <a:pt x="10" y="3"/>
                    </a:cubicBezTo>
                    <a:cubicBezTo>
                      <a:pt x="4" y="9"/>
                      <a:pt x="4" y="9"/>
                      <a:pt x="4" y="9"/>
                    </a:cubicBezTo>
                    <a:cubicBezTo>
                      <a:pt x="0" y="13"/>
                      <a:pt x="0" y="18"/>
                      <a:pt x="3" y="22"/>
                    </a:cubicBezTo>
                    <a:cubicBezTo>
                      <a:pt x="25" y="46"/>
                      <a:pt x="38" y="77"/>
                      <a:pt x="38" y="110"/>
                    </a:cubicBezTo>
                    <a:cubicBezTo>
                      <a:pt x="38" y="142"/>
                      <a:pt x="25" y="173"/>
                      <a:pt x="4" y="197"/>
                    </a:cubicBezTo>
                    <a:cubicBezTo>
                      <a:pt x="0" y="201"/>
                      <a:pt x="0" y="206"/>
                      <a:pt x="4" y="210"/>
                    </a:cubicBezTo>
                    <a:cubicBezTo>
                      <a:pt x="10" y="216"/>
                      <a:pt x="10" y="216"/>
                      <a:pt x="10" y="216"/>
                    </a:cubicBezTo>
                    <a:cubicBezTo>
                      <a:pt x="11" y="218"/>
                      <a:pt x="14" y="219"/>
                      <a:pt x="16" y="219"/>
                    </a:cubicBezTo>
                    <a:cubicBezTo>
                      <a:pt x="19" y="219"/>
                      <a:pt x="21" y="218"/>
                      <a:pt x="23" y="216"/>
                    </a:cubicBezTo>
                    <a:cubicBezTo>
                      <a:pt x="23" y="216"/>
                      <a:pt x="23" y="216"/>
                      <a:pt x="23" y="216"/>
                    </a:cubicBezTo>
                    <a:cubicBezTo>
                      <a:pt x="50" y="187"/>
                      <a:pt x="64" y="149"/>
                      <a:pt x="64" y="110"/>
                    </a:cubicBezTo>
                    <a:cubicBezTo>
                      <a:pt x="64" y="70"/>
                      <a:pt x="50" y="32"/>
                      <a:pt x="23"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 name="Freeform 61">
                <a:extLst>
                  <a:ext uri="{FF2B5EF4-FFF2-40B4-BE49-F238E27FC236}">
                    <a16:creationId xmlns:a16="http://schemas.microsoft.com/office/drawing/2014/main" id="{01A7EE40-4600-F4CC-6668-5489D0F38412}"/>
                  </a:ext>
                </a:extLst>
              </p:cNvPr>
              <p:cNvSpPr>
                <a:spLocks/>
              </p:cNvSpPr>
              <p:nvPr/>
            </p:nvSpPr>
            <p:spPr bwMode="auto">
              <a:xfrm>
                <a:off x="4868245" y="1381125"/>
                <a:ext cx="31750" cy="74613"/>
              </a:xfrm>
              <a:custGeom>
                <a:avLst/>
                <a:gdLst>
                  <a:gd name="T0" fmla="*/ 4 w 58"/>
                  <a:gd name="T1" fmla="*/ 122 h 143"/>
                  <a:gd name="T2" fmla="*/ 4 w 58"/>
                  <a:gd name="T3" fmla="*/ 122 h 143"/>
                  <a:gd name="T4" fmla="*/ 4 w 58"/>
                  <a:gd name="T5" fmla="*/ 134 h 143"/>
                  <a:gd name="T6" fmla="*/ 10 w 58"/>
                  <a:gd name="T7" fmla="*/ 141 h 143"/>
                  <a:gd name="T8" fmla="*/ 16 w 58"/>
                  <a:gd name="T9" fmla="*/ 143 h 143"/>
                  <a:gd name="T10" fmla="*/ 23 w 58"/>
                  <a:gd name="T11" fmla="*/ 141 h 143"/>
                  <a:gd name="T12" fmla="*/ 23 w 58"/>
                  <a:gd name="T13" fmla="*/ 140 h 143"/>
                  <a:gd name="T14" fmla="*/ 23 w 58"/>
                  <a:gd name="T15" fmla="*/ 3 h 143"/>
                  <a:gd name="T16" fmla="*/ 17 w 58"/>
                  <a:gd name="T17" fmla="*/ 0 h 143"/>
                  <a:gd name="T18" fmla="*/ 16 w 58"/>
                  <a:gd name="T19" fmla="*/ 0 h 143"/>
                  <a:gd name="T20" fmla="*/ 10 w 58"/>
                  <a:gd name="T21" fmla="*/ 2 h 143"/>
                  <a:gd name="T22" fmla="*/ 10 w 58"/>
                  <a:gd name="T23" fmla="*/ 3 h 143"/>
                  <a:gd name="T24" fmla="*/ 4 w 58"/>
                  <a:gd name="T25" fmla="*/ 9 h 143"/>
                  <a:gd name="T26" fmla="*/ 4 w 58"/>
                  <a:gd name="T27" fmla="*/ 21 h 143"/>
                  <a:gd name="T28" fmla="*/ 4 w 58"/>
                  <a:gd name="T29"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43">
                    <a:moveTo>
                      <a:pt x="4" y="122"/>
                    </a:moveTo>
                    <a:cubicBezTo>
                      <a:pt x="4" y="122"/>
                      <a:pt x="4" y="122"/>
                      <a:pt x="4" y="122"/>
                    </a:cubicBezTo>
                    <a:cubicBezTo>
                      <a:pt x="0" y="125"/>
                      <a:pt x="1" y="131"/>
                      <a:pt x="4" y="134"/>
                    </a:cubicBezTo>
                    <a:cubicBezTo>
                      <a:pt x="10" y="141"/>
                      <a:pt x="10" y="141"/>
                      <a:pt x="10" y="141"/>
                    </a:cubicBezTo>
                    <a:cubicBezTo>
                      <a:pt x="12" y="142"/>
                      <a:pt x="14" y="143"/>
                      <a:pt x="16" y="143"/>
                    </a:cubicBezTo>
                    <a:cubicBezTo>
                      <a:pt x="19" y="143"/>
                      <a:pt x="21" y="142"/>
                      <a:pt x="23" y="141"/>
                    </a:cubicBezTo>
                    <a:cubicBezTo>
                      <a:pt x="23" y="141"/>
                      <a:pt x="23" y="141"/>
                      <a:pt x="23" y="140"/>
                    </a:cubicBezTo>
                    <a:cubicBezTo>
                      <a:pt x="58" y="101"/>
                      <a:pt x="58" y="42"/>
                      <a:pt x="23" y="3"/>
                    </a:cubicBezTo>
                    <a:cubicBezTo>
                      <a:pt x="22" y="1"/>
                      <a:pt x="19" y="0"/>
                      <a:pt x="17" y="0"/>
                    </a:cubicBezTo>
                    <a:cubicBezTo>
                      <a:pt x="17" y="0"/>
                      <a:pt x="17" y="0"/>
                      <a:pt x="16" y="0"/>
                    </a:cubicBezTo>
                    <a:cubicBezTo>
                      <a:pt x="14" y="0"/>
                      <a:pt x="12" y="1"/>
                      <a:pt x="10" y="2"/>
                    </a:cubicBezTo>
                    <a:cubicBezTo>
                      <a:pt x="10" y="2"/>
                      <a:pt x="10" y="3"/>
                      <a:pt x="10" y="3"/>
                    </a:cubicBezTo>
                    <a:cubicBezTo>
                      <a:pt x="4" y="9"/>
                      <a:pt x="4" y="9"/>
                      <a:pt x="4" y="9"/>
                    </a:cubicBezTo>
                    <a:cubicBezTo>
                      <a:pt x="1" y="12"/>
                      <a:pt x="0" y="18"/>
                      <a:pt x="4" y="21"/>
                    </a:cubicBezTo>
                    <a:cubicBezTo>
                      <a:pt x="29" y="50"/>
                      <a:pt x="29" y="93"/>
                      <a:pt x="4" y="1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 name="Freeform 62">
                <a:extLst>
                  <a:ext uri="{FF2B5EF4-FFF2-40B4-BE49-F238E27FC236}">
                    <a16:creationId xmlns:a16="http://schemas.microsoft.com/office/drawing/2014/main" id="{93BFFD06-473E-61D5-2C5F-9413C6F5DD05}"/>
                  </a:ext>
                </a:extLst>
              </p:cNvPr>
              <p:cNvSpPr>
                <a:spLocks noEditPoints="1"/>
              </p:cNvSpPr>
              <p:nvPr/>
            </p:nvSpPr>
            <p:spPr bwMode="auto">
              <a:xfrm>
                <a:off x="4752358" y="1390650"/>
                <a:ext cx="144463" cy="182563"/>
              </a:xfrm>
              <a:custGeom>
                <a:avLst/>
                <a:gdLst>
                  <a:gd name="T0" fmla="*/ 169 w 274"/>
                  <a:gd name="T1" fmla="*/ 90 h 346"/>
                  <a:gd name="T2" fmla="*/ 169 w 274"/>
                  <a:gd name="T3" fmla="*/ 89 h 346"/>
                  <a:gd name="T4" fmla="*/ 188 w 274"/>
                  <a:gd name="T5" fmla="*/ 51 h 346"/>
                  <a:gd name="T6" fmla="*/ 137 w 274"/>
                  <a:gd name="T7" fmla="*/ 0 h 346"/>
                  <a:gd name="T8" fmla="*/ 87 w 274"/>
                  <a:gd name="T9" fmla="*/ 51 h 346"/>
                  <a:gd name="T10" fmla="*/ 105 w 274"/>
                  <a:gd name="T11" fmla="*/ 90 h 346"/>
                  <a:gd name="T12" fmla="*/ 106 w 274"/>
                  <a:gd name="T13" fmla="*/ 90 h 346"/>
                  <a:gd name="T14" fmla="*/ 2 w 274"/>
                  <a:gd name="T15" fmla="*/ 330 h 346"/>
                  <a:gd name="T16" fmla="*/ 6 w 274"/>
                  <a:gd name="T17" fmla="*/ 340 h 346"/>
                  <a:gd name="T18" fmla="*/ 17 w 274"/>
                  <a:gd name="T19" fmla="*/ 345 h 346"/>
                  <a:gd name="T20" fmla="*/ 23 w 274"/>
                  <a:gd name="T21" fmla="*/ 345 h 346"/>
                  <a:gd name="T22" fmla="*/ 27 w 274"/>
                  <a:gd name="T23" fmla="*/ 341 h 346"/>
                  <a:gd name="T24" fmla="*/ 78 w 274"/>
                  <a:gd name="T25" fmla="*/ 223 h 346"/>
                  <a:gd name="T26" fmla="*/ 196 w 274"/>
                  <a:gd name="T27" fmla="*/ 223 h 346"/>
                  <a:gd name="T28" fmla="*/ 247 w 274"/>
                  <a:gd name="T29" fmla="*/ 341 h 346"/>
                  <a:gd name="T30" fmla="*/ 258 w 274"/>
                  <a:gd name="T31" fmla="*/ 345 h 346"/>
                  <a:gd name="T32" fmla="*/ 269 w 274"/>
                  <a:gd name="T33" fmla="*/ 340 h 346"/>
                  <a:gd name="T34" fmla="*/ 273 w 274"/>
                  <a:gd name="T35" fmla="*/ 330 h 346"/>
                  <a:gd name="T36" fmla="*/ 169 w 274"/>
                  <a:gd name="T37" fmla="*/ 90 h 346"/>
                  <a:gd name="T38" fmla="*/ 137 w 274"/>
                  <a:gd name="T39" fmla="*/ 28 h 346"/>
                  <a:gd name="T40" fmla="*/ 160 w 274"/>
                  <a:gd name="T41" fmla="*/ 51 h 346"/>
                  <a:gd name="T42" fmla="*/ 137 w 274"/>
                  <a:gd name="T43" fmla="*/ 74 h 346"/>
                  <a:gd name="T44" fmla="*/ 114 w 274"/>
                  <a:gd name="T45" fmla="*/ 51 h 346"/>
                  <a:gd name="T46" fmla="*/ 137 w 274"/>
                  <a:gd name="T47" fmla="*/ 28 h 346"/>
                  <a:gd name="T48" fmla="*/ 90 w 274"/>
                  <a:gd name="T49" fmla="*/ 196 h 346"/>
                  <a:gd name="T50" fmla="*/ 132 w 274"/>
                  <a:gd name="T51" fmla="*/ 101 h 346"/>
                  <a:gd name="T52" fmla="*/ 133 w 274"/>
                  <a:gd name="T53" fmla="*/ 101 h 346"/>
                  <a:gd name="T54" fmla="*/ 142 w 274"/>
                  <a:gd name="T55" fmla="*/ 101 h 346"/>
                  <a:gd name="T56" fmla="*/ 143 w 274"/>
                  <a:gd name="T57" fmla="*/ 101 h 346"/>
                  <a:gd name="T58" fmla="*/ 184 w 274"/>
                  <a:gd name="T59" fmla="*/ 196 h 346"/>
                  <a:gd name="T60" fmla="*/ 90 w 274"/>
                  <a:gd name="T61" fmla="*/ 19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346">
                    <a:moveTo>
                      <a:pt x="169" y="90"/>
                    </a:moveTo>
                    <a:cubicBezTo>
                      <a:pt x="169" y="89"/>
                      <a:pt x="169" y="89"/>
                      <a:pt x="169" y="89"/>
                    </a:cubicBezTo>
                    <a:cubicBezTo>
                      <a:pt x="181" y="80"/>
                      <a:pt x="188" y="66"/>
                      <a:pt x="188" y="51"/>
                    </a:cubicBezTo>
                    <a:cubicBezTo>
                      <a:pt x="188" y="23"/>
                      <a:pt x="165" y="0"/>
                      <a:pt x="137" y="0"/>
                    </a:cubicBezTo>
                    <a:cubicBezTo>
                      <a:pt x="109" y="0"/>
                      <a:pt x="87" y="23"/>
                      <a:pt x="87" y="51"/>
                    </a:cubicBezTo>
                    <a:cubicBezTo>
                      <a:pt x="87" y="66"/>
                      <a:pt x="94" y="80"/>
                      <a:pt x="105" y="90"/>
                    </a:cubicBezTo>
                    <a:cubicBezTo>
                      <a:pt x="106" y="90"/>
                      <a:pt x="106" y="90"/>
                      <a:pt x="106" y="90"/>
                    </a:cubicBezTo>
                    <a:cubicBezTo>
                      <a:pt x="2" y="330"/>
                      <a:pt x="2" y="330"/>
                      <a:pt x="2" y="330"/>
                    </a:cubicBezTo>
                    <a:cubicBezTo>
                      <a:pt x="0" y="334"/>
                      <a:pt x="2" y="338"/>
                      <a:pt x="6" y="340"/>
                    </a:cubicBezTo>
                    <a:cubicBezTo>
                      <a:pt x="17" y="345"/>
                      <a:pt x="17" y="345"/>
                      <a:pt x="17" y="345"/>
                    </a:cubicBezTo>
                    <a:cubicBezTo>
                      <a:pt x="19" y="346"/>
                      <a:pt x="21" y="346"/>
                      <a:pt x="23" y="345"/>
                    </a:cubicBezTo>
                    <a:cubicBezTo>
                      <a:pt x="25" y="344"/>
                      <a:pt x="27" y="343"/>
                      <a:pt x="27" y="341"/>
                    </a:cubicBezTo>
                    <a:cubicBezTo>
                      <a:pt x="78" y="223"/>
                      <a:pt x="78" y="223"/>
                      <a:pt x="78" y="223"/>
                    </a:cubicBezTo>
                    <a:cubicBezTo>
                      <a:pt x="196" y="223"/>
                      <a:pt x="196" y="223"/>
                      <a:pt x="196" y="223"/>
                    </a:cubicBezTo>
                    <a:cubicBezTo>
                      <a:pt x="247" y="341"/>
                      <a:pt x="247" y="341"/>
                      <a:pt x="247" y="341"/>
                    </a:cubicBezTo>
                    <a:cubicBezTo>
                      <a:pt x="249" y="345"/>
                      <a:pt x="254" y="346"/>
                      <a:pt x="258" y="345"/>
                    </a:cubicBezTo>
                    <a:cubicBezTo>
                      <a:pt x="269" y="340"/>
                      <a:pt x="269" y="340"/>
                      <a:pt x="269" y="340"/>
                    </a:cubicBezTo>
                    <a:cubicBezTo>
                      <a:pt x="273" y="338"/>
                      <a:pt x="274" y="334"/>
                      <a:pt x="273" y="330"/>
                    </a:cubicBezTo>
                    <a:lnTo>
                      <a:pt x="169" y="90"/>
                    </a:lnTo>
                    <a:close/>
                    <a:moveTo>
                      <a:pt x="137" y="28"/>
                    </a:moveTo>
                    <a:cubicBezTo>
                      <a:pt x="150" y="28"/>
                      <a:pt x="160" y="38"/>
                      <a:pt x="160" y="51"/>
                    </a:cubicBezTo>
                    <a:cubicBezTo>
                      <a:pt x="160" y="63"/>
                      <a:pt x="150" y="74"/>
                      <a:pt x="137" y="74"/>
                    </a:cubicBezTo>
                    <a:cubicBezTo>
                      <a:pt x="125" y="74"/>
                      <a:pt x="114" y="63"/>
                      <a:pt x="114" y="51"/>
                    </a:cubicBezTo>
                    <a:cubicBezTo>
                      <a:pt x="114" y="38"/>
                      <a:pt x="125" y="28"/>
                      <a:pt x="137" y="28"/>
                    </a:cubicBezTo>
                    <a:close/>
                    <a:moveTo>
                      <a:pt x="90" y="196"/>
                    </a:moveTo>
                    <a:cubicBezTo>
                      <a:pt x="132" y="101"/>
                      <a:pt x="132" y="101"/>
                      <a:pt x="132" y="101"/>
                    </a:cubicBezTo>
                    <a:cubicBezTo>
                      <a:pt x="133" y="101"/>
                      <a:pt x="133" y="101"/>
                      <a:pt x="133" y="101"/>
                    </a:cubicBezTo>
                    <a:cubicBezTo>
                      <a:pt x="136" y="101"/>
                      <a:pt x="139" y="101"/>
                      <a:pt x="142" y="101"/>
                    </a:cubicBezTo>
                    <a:cubicBezTo>
                      <a:pt x="143" y="101"/>
                      <a:pt x="143" y="101"/>
                      <a:pt x="143" y="101"/>
                    </a:cubicBezTo>
                    <a:cubicBezTo>
                      <a:pt x="184" y="196"/>
                      <a:pt x="184" y="196"/>
                      <a:pt x="184" y="196"/>
                    </a:cubicBezTo>
                    <a:lnTo>
                      <a:pt x="90" y="1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3" name="Group 82">
            <a:extLst>
              <a:ext uri="{FF2B5EF4-FFF2-40B4-BE49-F238E27FC236}">
                <a16:creationId xmlns:a16="http://schemas.microsoft.com/office/drawing/2014/main" id="{A7684B9F-2EE5-E659-356A-8654B424B2BA}"/>
              </a:ext>
            </a:extLst>
          </p:cNvPr>
          <p:cNvGrpSpPr/>
          <p:nvPr userDrawn="1"/>
        </p:nvGrpSpPr>
        <p:grpSpPr>
          <a:xfrm>
            <a:off x="3131344" y="1704310"/>
            <a:ext cx="864217" cy="864217"/>
            <a:chOff x="6276946" y="4598827"/>
            <a:chExt cx="864217" cy="864217"/>
          </a:xfrm>
          <a:solidFill>
            <a:schemeClr val="bg2"/>
          </a:solidFill>
        </p:grpSpPr>
        <p:pic>
          <p:nvPicPr>
            <p:cNvPr id="84" name="Graphic 83">
              <a:extLst>
                <a:ext uri="{FF2B5EF4-FFF2-40B4-BE49-F238E27FC236}">
                  <a16:creationId xmlns:a16="http://schemas.microsoft.com/office/drawing/2014/main" id="{CE5C27FB-142F-F7AC-5096-A97D85C34B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76946" y="4598827"/>
              <a:ext cx="864217" cy="864217"/>
            </a:xfrm>
            <a:prstGeom prst="rect">
              <a:avLst/>
            </a:prstGeom>
          </p:spPr>
        </p:pic>
        <p:pic>
          <p:nvPicPr>
            <p:cNvPr id="85" name="Graphic 84">
              <a:extLst>
                <a:ext uri="{FF2B5EF4-FFF2-40B4-BE49-F238E27FC236}">
                  <a16:creationId xmlns:a16="http://schemas.microsoft.com/office/drawing/2014/main" id="{774AB408-5472-2C44-827B-08BDE836117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61890" y="4683771"/>
              <a:ext cx="694328" cy="694328"/>
            </a:xfrm>
            <a:prstGeom prst="rect">
              <a:avLst/>
            </a:prstGeom>
          </p:spPr>
        </p:pic>
        <p:grpSp>
          <p:nvGrpSpPr>
            <p:cNvPr id="86" name="Group 85">
              <a:extLst>
                <a:ext uri="{FF2B5EF4-FFF2-40B4-BE49-F238E27FC236}">
                  <a16:creationId xmlns:a16="http://schemas.microsoft.com/office/drawing/2014/main" id="{B46DF75A-98B9-88A7-5689-BC9BBD876544}"/>
                </a:ext>
              </a:extLst>
            </p:cNvPr>
            <p:cNvGrpSpPr/>
            <p:nvPr/>
          </p:nvGrpSpPr>
          <p:grpSpPr>
            <a:xfrm flipH="1">
              <a:off x="6489972" y="4841446"/>
              <a:ext cx="428696" cy="356197"/>
              <a:chOff x="4134820" y="1360488"/>
              <a:chExt cx="215900" cy="179388"/>
            </a:xfrm>
            <a:grpFill/>
          </p:grpSpPr>
          <p:sp>
            <p:nvSpPr>
              <p:cNvPr id="87" name="Freeform 42">
                <a:extLst>
                  <a:ext uri="{FF2B5EF4-FFF2-40B4-BE49-F238E27FC236}">
                    <a16:creationId xmlns:a16="http://schemas.microsoft.com/office/drawing/2014/main" id="{3DE74864-DE4A-AD2E-F022-C27032ED7688}"/>
                  </a:ext>
                </a:extLst>
              </p:cNvPr>
              <p:cNvSpPr>
                <a:spLocks noEditPoints="1"/>
              </p:cNvSpPr>
              <p:nvPr/>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8" name="Freeform 43">
                <a:extLst>
                  <a:ext uri="{FF2B5EF4-FFF2-40B4-BE49-F238E27FC236}">
                    <a16:creationId xmlns:a16="http://schemas.microsoft.com/office/drawing/2014/main" id="{B384D0FF-5B50-DD3F-DE7F-5C3F87CCD457}"/>
                  </a:ext>
                </a:extLst>
              </p:cNvPr>
              <p:cNvSpPr>
                <a:spLocks noEditPoints="1"/>
              </p:cNvSpPr>
              <p:nvPr/>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9" name="Group 88">
            <a:extLst>
              <a:ext uri="{FF2B5EF4-FFF2-40B4-BE49-F238E27FC236}">
                <a16:creationId xmlns:a16="http://schemas.microsoft.com/office/drawing/2014/main" id="{84FA898D-9D1D-3BF0-6329-CAC18486CF4F}"/>
              </a:ext>
            </a:extLst>
          </p:cNvPr>
          <p:cNvGrpSpPr/>
          <p:nvPr userDrawn="1"/>
        </p:nvGrpSpPr>
        <p:grpSpPr>
          <a:xfrm>
            <a:off x="3615866" y="957057"/>
            <a:ext cx="735860" cy="735860"/>
            <a:chOff x="8074532" y="4598827"/>
            <a:chExt cx="864217" cy="864217"/>
          </a:xfrm>
        </p:grpSpPr>
        <p:pic>
          <p:nvPicPr>
            <p:cNvPr id="90" name="Graphic 89">
              <a:extLst>
                <a:ext uri="{FF2B5EF4-FFF2-40B4-BE49-F238E27FC236}">
                  <a16:creationId xmlns:a16="http://schemas.microsoft.com/office/drawing/2014/main" id="{DEC14D68-B748-8F17-31C6-DD6DDDFCE30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74532" y="4598827"/>
              <a:ext cx="864217" cy="864217"/>
            </a:xfrm>
            <a:prstGeom prst="rect">
              <a:avLst/>
            </a:prstGeom>
          </p:spPr>
        </p:pic>
        <p:grpSp>
          <p:nvGrpSpPr>
            <p:cNvPr id="91" name="Group 90">
              <a:extLst>
                <a:ext uri="{FF2B5EF4-FFF2-40B4-BE49-F238E27FC236}">
                  <a16:creationId xmlns:a16="http://schemas.microsoft.com/office/drawing/2014/main" id="{5A737B9E-851E-C4E4-A986-09376F1F0464}"/>
                </a:ext>
              </a:extLst>
            </p:cNvPr>
            <p:cNvGrpSpPr/>
            <p:nvPr/>
          </p:nvGrpSpPr>
          <p:grpSpPr>
            <a:xfrm>
              <a:off x="8159476" y="4683771"/>
              <a:ext cx="694328" cy="694328"/>
              <a:chOff x="8159476" y="4683771"/>
              <a:chExt cx="694328" cy="694328"/>
            </a:xfrm>
            <a:solidFill>
              <a:schemeClr val="bg2"/>
            </a:solidFill>
          </p:grpSpPr>
          <p:pic>
            <p:nvPicPr>
              <p:cNvPr id="92" name="Graphic 91">
                <a:extLst>
                  <a:ext uri="{FF2B5EF4-FFF2-40B4-BE49-F238E27FC236}">
                    <a16:creationId xmlns:a16="http://schemas.microsoft.com/office/drawing/2014/main" id="{AB56E0C8-DFDB-0BD5-85EF-CBA799B60BF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59476" y="4683771"/>
                <a:ext cx="694328" cy="694328"/>
              </a:xfrm>
              <a:prstGeom prst="rect">
                <a:avLst/>
              </a:prstGeom>
            </p:spPr>
          </p:pic>
          <p:grpSp>
            <p:nvGrpSpPr>
              <p:cNvPr id="93" name="Group 92">
                <a:extLst>
                  <a:ext uri="{FF2B5EF4-FFF2-40B4-BE49-F238E27FC236}">
                    <a16:creationId xmlns:a16="http://schemas.microsoft.com/office/drawing/2014/main" id="{EB192769-8C91-E0AB-28EF-579CC91603B9}"/>
                  </a:ext>
                </a:extLst>
              </p:cNvPr>
              <p:cNvGrpSpPr/>
              <p:nvPr/>
            </p:nvGrpSpPr>
            <p:grpSpPr>
              <a:xfrm flipH="1">
                <a:off x="8507464" y="4729659"/>
                <a:ext cx="231088" cy="538153"/>
                <a:chOff x="1802783" y="1304925"/>
                <a:chExt cx="115887" cy="269875"/>
              </a:xfrm>
              <a:grpFill/>
            </p:grpSpPr>
            <p:sp>
              <p:nvSpPr>
                <p:cNvPr id="97" name="Line 28">
                  <a:extLst>
                    <a:ext uri="{FF2B5EF4-FFF2-40B4-BE49-F238E27FC236}">
                      <a16:creationId xmlns:a16="http://schemas.microsoft.com/office/drawing/2014/main" id="{7D708B13-B48A-98F2-2C49-B7A8D0373F00}"/>
                    </a:ext>
                  </a:extLst>
                </p:cNvPr>
                <p:cNvSpPr>
                  <a:spLocks noChangeShapeType="1"/>
                </p:cNvSpPr>
                <p:nvPr/>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Line 29">
                  <a:extLst>
                    <a:ext uri="{FF2B5EF4-FFF2-40B4-BE49-F238E27FC236}">
                      <a16:creationId xmlns:a16="http://schemas.microsoft.com/office/drawing/2014/main" id="{83C91A27-70AD-1F3C-EA44-611A4F214A0B}"/>
                    </a:ext>
                  </a:extLst>
                </p:cNvPr>
                <p:cNvSpPr>
                  <a:spLocks noChangeShapeType="1"/>
                </p:cNvSpPr>
                <p:nvPr/>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Line 355">
                  <a:extLst>
                    <a:ext uri="{FF2B5EF4-FFF2-40B4-BE49-F238E27FC236}">
                      <a16:creationId xmlns:a16="http://schemas.microsoft.com/office/drawing/2014/main" id="{A6670E8D-E77A-01E0-99A1-90EE74CD036D}"/>
                    </a:ext>
                  </a:extLst>
                </p:cNvPr>
                <p:cNvSpPr>
                  <a:spLocks noChangeShapeType="1"/>
                </p:cNvSpPr>
                <p:nvPr/>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4" name="Group 93">
                <a:extLst>
                  <a:ext uri="{FF2B5EF4-FFF2-40B4-BE49-F238E27FC236}">
                    <a16:creationId xmlns:a16="http://schemas.microsoft.com/office/drawing/2014/main" id="{691097F6-46FF-C053-F122-310F7E24873F}"/>
                  </a:ext>
                </a:extLst>
              </p:cNvPr>
              <p:cNvGrpSpPr/>
              <p:nvPr/>
            </p:nvGrpSpPr>
            <p:grpSpPr>
              <a:xfrm flipH="1">
                <a:off x="8286462" y="4816069"/>
                <a:ext cx="400328" cy="416088"/>
                <a:chOff x="5317508" y="1349375"/>
                <a:chExt cx="201613" cy="209550"/>
              </a:xfrm>
              <a:grpFill/>
            </p:grpSpPr>
            <p:sp>
              <p:nvSpPr>
                <p:cNvPr id="95" name="Oval 40">
                  <a:extLst>
                    <a:ext uri="{FF2B5EF4-FFF2-40B4-BE49-F238E27FC236}">
                      <a16:creationId xmlns:a16="http://schemas.microsoft.com/office/drawing/2014/main" id="{71BA5019-A5A9-76D6-20C6-ED892DDE6FE7}"/>
                    </a:ext>
                  </a:extLst>
                </p:cNvPr>
                <p:cNvSpPr>
                  <a:spLocks noChangeArrowheads="1"/>
                </p:cNvSpPr>
                <p:nvPr/>
              </p:nvSpPr>
              <p:spPr bwMode="auto">
                <a:xfrm>
                  <a:off x="5347670" y="13779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6" name="Freeform 41">
                  <a:extLst>
                    <a:ext uri="{FF2B5EF4-FFF2-40B4-BE49-F238E27FC236}">
                      <a16:creationId xmlns:a16="http://schemas.microsoft.com/office/drawing/2014/main" id="{1ADB0BB5-B329-2BD3-2AAA-594757E337FE}"/>
                    </a:ext>
                  </a:extLst>
                </p:cNvPr>
                <p:cNvSpPr>
                  <a:spLocks noEditPoints="1"/>
                </p:cNvSpPr>
                <p:nvPr/>
              </p:nvSpPr>
              <p:spPr bwMode="auto">
                <a:xfrm>
                  <a:off x="5317508" y="1349375"/>
                  <a:ext cx="201613" cy="209550"/>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100" name="Group 99">
            <a:extLst>
              <a:ext uri="{FF2B5EF4-FFF2-40B4-BE49-F238E27FC236}">
                <a16:creationId xmlns:a16="http://schemas.microsoft.com/office/drawing/2014/main" id="{73391652-2E55-F671-6091-E7532142811A}"/>
              </a:ext>
            </a:extLst>
          </p:cNvPr>
          <p:cNvGrpSpPr/>
          <p:nvPr userDrawn="1"/>
        </p:nvGrpSpPr>
        <p:grpSpPr>
          <a:xfrm>
            <a:off x="669677" y="1357147"/>
            <a:ext cx="864217" cy="864217"/>
            <a:chOff x="8973325" y="4598827"/>
            <a:chExt cx="864217" cy="864217"/>
          </a:xfrm>
        </p:grpSpPr>
        <p:pic>
          <p:nvPicPr>
            <p:cNvPr id="101" name="Graphic 100">
              <a:extLst>
                <a:ext uri="{FF2B5EF4-FFF2-40B4-BE49-F238E27FC236}">
                  <a16:creationId xmlns:a16="http://schemas.microsoft.com/office/drawing/2014/main" id="{6EBAE99F-75CF-F54B-2C7E-C1E6EDB17B7A}"/>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973325" y="4598827"/>
              <a:ext cx="864217" cy="864217"/>
            </a:xfrm>
            <a:prstGeom prst="rect">
              <a:avLst/>
            </a:prstGeom>
          </p:spPr>
        </p:pic>
        <p:grpSp>
          <p:nvGrpSpPr>
            <p:cNvPr id="102" name="Group 101">
              <a:extLst>
                <a:ext uri="{FF2B5EF4-FFF2-40B4-BE49-F238E27FC236}">
                  <a16:creationId xmlns:a16="http://schemas.microsoft.com/office/drawing/2014/main" id="{7A30680D-8920-0016-322F-F385C0003E2A}"/>
                </a:ext>
              </a:extLst>
            </p:cNvPr>
            <p:cNvGrpSpPr/>
            <p:nvPr/>
          </p:nvGrpSpPr>
          <p:grpSpPr>
            <a:xfrm>
              <a:off x="9058269" y="4683771"/>
              <a:ext cx="694328" cy="694328"/>
              <a:chOff x="9058269" y="4683771"/>
              <a:chExt cx="694328" cy="694328"/>
            </a:xfrm>
          </p:grpSpPr>
          <p:pic>
            <p:nvPicPr>
              <p:cNvPr id="103" name="Graphic 102">
                <a:extLst>
                  <a:ext uri="{FF2B5EF4-FFF2-40B4-BE49-F238E27FC236}">
                    <a16:creationId xmlns:a16="http://schemas.microsoft.com/office/drawing/2014/main" id="{9EC1DD2B-90B5-418C-D519-35E7EDA61F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58269" y="4683771"/>
                <a:ext cx="694328" cy="694328"/>
              </a:xfrm>
              <a:prstGeom prst="rect">
                <a:avLst/>
              </a:prstGeom>
            </p:spPr>
          </p:pic>
          <p:grpSp>
            <p:nvGrpSpPr>
              <p:cNvPr id="104" name="Group 103">
                <a:extLst>
                  <a:ext uri="{FF2B5EF4-FFF2-40B4-BE49-F238E27FC236}">
                    <a16:creationId xmlns:a16="http://schemas.microsoft.com/office/drawing/2014/main" id="{2F896D7D-C017-9A2B-7C7C-F7EC0E343566}"/>
                  </a:ext>
                </a:extLst>
              </p:cNvPr>
              <p:cNvGrpSpPr/>
              <p:nvPr/>
            </p:nvGrpSpPr>
            <p:grpSpPr>
              <a:xfrm>
                <a:off x="9262984" y="4817530"/>
                <a:ext cx="274241" cy="435001"/>
                <a:chOff x="9262984" y="4817530"/>
                <a:chExt cx="274241" cy="435001"/>
              </a:xfrm>
            </p:grpSpPr>
            <p:sp>
              <p:nvSpPr>
                <p:cNvPr id="105" name="Freeform 37">
                  <a:extLst>
                    <a:ext uri="{FF2B5EF4-FFF2-40B4-BE49-F238E27FC236}">
                      <a16:creationId xmlns:a16="http://schemas.microsoft.com/office/drawing/2014/main" id="{E0C5C3F4-A6DD-723B-97D9-585C50C276BE}"/>
                    </a:ext>
                  </a:extLst>
                </p:cNvPr>
                <p:cNvSpPr>
                  <a:spLocks noEditPoints="1"/>
                </p:cNvSpPr>
                <p:nvPr/>
              </p:nvSpPr>
              <p:spPr bwMode="auto">
                <a:xfrm flipH="1">
                  <a:off x="9262984" y="4817530"/>
                  <a:ext cx="274241" cy="435001"/>
                </a:xfrm>
                <a:custGeom>
                  <a:avLst/>
                  <a:gdLst>
                    <a:gd name="T0" fmla="*/ 221 w 260"/>
                    <a:gd name="T1" fmla="*/ 0 h 415"/>
                    <a:gd name="T2" fmla="*/ 40 w 260"/>
                    <a:gd name="T3" fmla="*/ 0 h 415"/>
                    <a:gd name="T4" fmla="*/ 0 w 260"/>
                    <a:gd name="T5" fmla="*/ 40 h 415"/>
                    <a:gd name="T6" fmla="*/ 0 w 260"/>
                    <a:gd name="T7" fmla="*/ 375 h 415"/>
                    <a:gd name="T8" fmla="*/ 40 w 260"/>
                    <a:gd name="T9" fmla="*/ 415 h 415"/>
                    <a:gd name="T10" fmla="*/ 221 w 260"/>
                    <a:gd name="T11" fmla="*/ 415 h 415"/>
                    <a:gd name="T12" fmla="*/ 260 w 260"/>
                    <a:gd name="T13" fmla="*/ 375 h 415"/>
                    <a:gd name="T14" fmla="*/ 260 w 260"/>
                    <a:gd name="T15" fmla="*/ 40 h 415"/>
                    <a:gd name="T16" fmla="*/ 221 w 260"/>
                    <a:gd name="T17" fmla="*/ 0 h 415"/>
                    <a:gd name="T18" fmla="*/ 233 w 260"/>
                    <a:gd name="T19" fmla="*/ 375 h 415"/>
                    <a:gd name="T20" fmla="*/ 221 w 260"/>
                    <a:gd name="T21" fmla="*/ 387 h 415"/>
                    <a:gd name="T22" fmla="*/ 40 w 260"/>
                    <a:gd name="T23" fmla="*/ 387 h 415"/>
                    <a:gd name="T24" fmla="*/ 28 w 260"/>
                    <a:gd name="T25" fmla="*/ 375 h 415"/>
                    <a:gd name="T26" fmla="*/ 28 w 260"/>
                    <a:gd name="T27" fmla="*/ 40 h 415"/>
                    <a:gd name="T28" fmla="*/ 40 w 260"/>
                    <a:gd name="T29" fmla="*/ 28 h 415"/>
                    <a:gd name="T30" fmla="*/ 221 w 260"/>
                    <a:gd name="T31" fmla="*/ 28 h 415"/>
                    <a:gd name="T32" fmla="*/ 233 w 260"/>
                    <a:gd name="T33" fmla="*/ 40 h 415"/>
                    <a:gd name="T34" fmla="*/ 233 w 260"/>
                    <a:gd name="T35" fmla="*/ 37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415">
                      <a:moveTo>
                        <a:pt x="221" y="0"/>
                      </a:moveTo>
                      <a:cubicBezTo>
                        <a:pt x="40" y="0"/>
                        <a:pt x="40" y="0"/>
                        <a:pt x="40" y="0"/>
                      </a:cubicBezTo>
                      <a:cubicBezTo>
                        <a:pt x="18" y="0"/>
                        <a:pt x="0" y="18"/>
                        <a:pt x="0" y="40"/>
                      </a:cubicBezTo>
                      <a:cubicBezTo>
                        <a:pt x="0" y="375"/>
                        <a:pt x="0" y="375"/>
                        <a:pt x="0" y="375"/>
                      </a:cubicBezTo>
                      <a:cubicBezTo>
                        <a:pt x="0" y="397"/>
                        <a:pt x="18" y="415"/>
                        <a:pt x="40" y="415"/>
                      </a:cubicBezTo>
                      <a:cubicBezTo>
                        <a:pt x="221" y="415"/>
                        <a:pt x="221" y="415"/>
                        <a:pt x="221" y="415"/>
                      </a:cubicBezTo>
                      <a:cubicBezTo>
                        <a:pt x="243" y="415"/>
                        <a:pt x="260" y="397"/>
                        <a:pt x="260" y="375"/>
                      </a:cubicBezTo>
                      <a:cubicBezTo>
                        <a:pt x="260" y="40"/>
                        <a:pt x="260" y="40"/>
                        <a:pt x="260" y="40"/>
                      </a:cubicBezTo>
                      <a:cubicBezTo>
                        <a:pt x="260" y="18"/>
                        <a:pt x="243" y="0"/>
                        <a:pt x="221" y="0"/>
                      </a:cubicBezTo>
                      <a:close/>
                      <a:moveTo>
                        <a:pt x="233" y="375"/>
                      </a:moveTo>
                      <a:cubicBezTo>
                        <a:pt x="233" y="382"/>
                        <a:pt x="227" y="387"/>
                        <a:pt x="221" y="387"/>
                      </a:cubicBezTo>
                      <a:cubicBezTo>
                        <a:pt x="40" y="387"/>
                        <a:pt x="40" y="387"/>
                        <a:pt x="40" y="387"/>
                      </a:cubicBezTo>
                      <a:cubicBezTo>
                        <a:pt x="34" y="387"/>
                        <a:pt x="28" y="382"/>
                        <a:pt x="28" y="375"/>
                      </a:cubicBezTo>
                      <a:cubicBezTo>
                        <a:pt x="28" y="40"/>
                        <a:pt x="28" y="40"/>
                        <a:pt x="28" y="40"/>
                      </a:cubicBezTo>
                      <a:cubicBezTo>
                        <a:pt x="28" y="33"/>
                        <a:pt x="34" y="28"/>
                        <a:pt x="40" y="28"/>
                      </a:cubicBezTo>
                      <a:cubicBezTo>
                        <a:pt x="221" y="28"/>
                        <a:pt x="221" y="28"/>
                        <a:pt x="221" y="28"/>
                      </a:cubicBezTo>
                      <a:cubicBezTo>
                        <a:pt x="227" y="28"/>
                        <a:pt x="233" y="33"/>
                        <a:pt x="233" y="40"/>
                      </a:cubicBezTo>
                      <a:lnTo>
                        <a:pt x="233" y="3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 name="Freeform 38">
                  <a:extLst>
                    <a:ext uri="{FF2B5EF4-FFF2-40B4-BE49-F238E27FC236}">
                      <a16:creationId xmlns:a16="http://schemas.microsoft.com/office/drawing/2014/main" id="{55935607-F307-5C48-85ED-0661CAE9F5D2}"/>
                    </a:ext>
                  </a:extLst>
                </p:cNvPr>
                <p:cNvSpPr>
                  <a:spLocks noEditPoints="1"/>
                </p:cNvSpPr>
                <p:nvPr/>
              </p:nvSpPr>
              <p:spPr bwMode="auto">
                <a:xfrm flipH="1">
                  <a:off x="9313419" y="4867965"/>
                  <a:ext cx="173371" cy="280545"/>
                </a:xfrm>
                <a:custGeom>
                  <a:avLst/>
                  <a:gdLst>
                    <a:gd name="T0" fmla="*/ 0 w 55"/>
                    <a:gd name="T1" fmla="*/ 89 h 89"/>
                    <a:gd name="T2" fmla="*/ 55 w 55"/>
                    <a:gd name="T3" fmla="*/ 89 h 89"/>
                    <a:gd name="T4" fmla="*/ 55 w 55"/>
                    <a:gd name="T5" fmla="*/ 0 h 89"/>
                    <a:gd name="T6" fmla="*/ 0 w 55"/>
                    <a:gd name="T7" fmla="*/ 0 h 89"/>
                    <a:gd name="T8" fmla="*/ 0 w 55"/>
                    <a:gd name="T9" fmla="*/ 89 h 89"/>
                    <a:gd name="T10" fmla="*/ 9 w 55"/>
                    <a:gd name="T11" fmla="*/ 9 h 89"/>
                    <a:gd name="T12" fmla="*/ 46 w 55"/>
                    <a:gd name="T13" fmla="*/ 9 h 89"/>
                    <a:gd name="T14" fmla="*/ 46 w 55"/>
                    <a:gd name="T15" fmla="*/ 80 h 89"/>
                    <a:gd name="T16" fmla="*/ 9 w 55"/>
                    <a:gd name="T17" fmla="*/ 80 h 89"/>
                    <a:gd name="T18" fmla="*/ 9 w 55"/>
                    <a:gd name="T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9">
                      <a:moveTo>
                        <a:pt x="0" y="89"/>
                      </a:moveTo>
                      <a:lnTo>
                        <a:pt x="55" y="89"/>
                      </a:lnTo>
                      <a:lnTo>
                        <a:pt x="55" y="0"/>
                      </a:lnTo>
                      <a:lnTo>
                        <a:pt x="0" y="0"/>
                      </a:lnTo>
                      <a:lnTo>
                        <a:pt x="0" y="89"/>
                      </a:lnTo>
                      <a:close/>
                      <a:moveTo>
                        <a:pt x="9" y="9"/>
                      </a:moveTo>
                      <a:lnTo>
                        <a:pt x="46" y="9"/>
                      </a:lnTo>
                      <a:lnTo>
                        <a:pt x="46" y="80"/>
                      </a:lnTo>
                      <a:lnTo>
                        <a:pt x="9" y="80"/>
                      </a:lnTo>
                      <a:lnTo>
                        <a:pt x="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7" name="Oval 39">
                  <a:extLst>
                    <a:ext uri="{FF2B5EF4-FFF2-40B4-BE49-F238E27FC236}">
                      <a16:creationId xmlns:a16="http://schemas.microsoft.com/office/drawing/2014/main" id="{7E368E0B-0A23-F671-B45A-B8BFA5595FEB}"/>
                    </a:ext>
                  </a:extLst>
                </p:cNvPr>
                <p:cNvSpPr>
                  <a:spLocks noChangeArrowheads="1"/>
                </p:cNvSpPr>
                <p:nvPr/>
              </p:nvSpPr>
              <p:spPr bwMode="auto">
                <a:xfrm flipH="1">
                  <a:off x="9376463" y="5161119"/>
                  <a:ext cx="47284" cy="4728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108" name="Group 107">
            <a:extLst>
              <a:ext uri="{FF2B5EF4-FFF2-40B4-BE49-F238E27FC236}">
                <a16:creationId xmlns:a16="http://schemas.microsoft.com/office/drawing/2014/main" id="{4AFE4E38-F214-D202-74D9-7E8A64F5E9EE}"/>
              </a:ext>
            </a:extLst>
          </p:cNvPr>
          <p:cNvGrpSpPr/>
          <p:nvPr userDrawn="1"/>
        </p:nvGrpSpPr>
        <p:grpSpPr>
          <a:xfrm>
            <a:off x="496138" y="5584386"/>
            <a:ext cx="864217" cy="864217"/>
            <a:chOff x="10770913" y="4598827"/>
            <a:chExt cx="864217" cy="864217"/>
          </a:xfrm>
        </p:grpSpPr>
        <p:pic>
          <p:nvPicPr>
            <p:cNvPr id="109" name="Graphic 108">
              <a:extLst>
                <a:ext uri="{FF2B5EF4-FFF2-40B4-BE49-F238E27FC236}">
                  <a16:creationId xmlns:a16="http://schemas.microsoft.com/office/drawing/2014/main" id="{C64A2497-8F3F-B173-A76E-AF963DC4DA3A}"/>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770913" y="4598827"/>
              <a:ext cx="864217" cy="864217"/>
            </a:xfrm>
            <a:prstGeom prst="rect">
              <a:avLst/>
            </a:prstGeom>
          </p:spPr>
        </p:pic>
        <p:pic>
          <p:nvPicPr>
            <p:cNvPr id="110" name="Graphic 109">
              <a:extLst>
                <a:ext uri="{FF2B5EF4-FFF2-40B4-BE49-F238E27FC236}">
                  <a16:creationId xmlns:a16="http://schemas.microsoft.com/office/drawing/2014/main" id="{E47A0C96-1F85-77F3-6E39-A243EF5C5B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55857" y="4683771"/>
              <a:ext cx="694328" cy="694328"/>
            </a:xfrm>
            <a:prstGeom prst="rect">
              <a:avLst/>
            </a:prstGeom>
          </p:spPr>
        </p:pic>
        <p:grpSp>
          <p:nvGrpSpPr>
            <p:cNvPr id="111" name="Group 110">
              <a:extLst>
                <a:ext uri="{FF2B5EF4-FFF2-40B4-BE49-F238E27FC236}">
                  <a16:creationId xmlns:a16="http://schemas.microsoft.com/office/drawing/2014/main" id="{2AF28A87-00D3-80EA-9701-DDDA4E610901}"/>
                </a:ext>
              </a:extLst>
            </p:cNvPr>
            <p:cNvGrpSpPr/>
            <p:nvPr/>
          </p:nvGrpSpPr>
          <p:grpSpPr>
            <a:xfrm flipH="1">
              <a:off x="11008778" y="4817431"/>
              <a:ext cx="416088" cy="400326"/>
              <a:chOff x="7036770" y="1347788"/>
              <a:chExt cx="209550" cy="201612"/>
            </a:xfrm>
            <a:solidFill>
              <a:schemeClr val="tx2"/>
            </a:solidFill>
          </p:grpSpPr>
          <p:sp>
            <p:nvSpPr>
              <p:cNvPr id="112" name="Freeform 54">
                <a:extLst>
                  <a:ext uri="{FF2B5EF4-FFF2-40B4-BE49-F238E27FC236}">
                    <a16:creationId xmlns:a16="http://schemas.microsoft.com/office/drawing/2014/main" id="{299C5E62-94C6-A97E-3527-FC2CB9A64BE5}"/>
                  </a:ext>
                </a:extLst>
              </p:cNvPr>
              <p:cNvSpPr>
                <a:spLocks noEditPoints="1"/>
              </p:cNvSpPr>
              <p:nvPr/>
            </p:nvSpPr>
            <p:spPr bwMode="auto">
              <a:xfrm>
                <a:off x="7138370" y="1463675"/>
                <a:ext cx="39688" cy="3968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3" name="Freeform 55">
                <a:extLst>
                  <a:ext uri="{FF2B5EF4-FFF2-40B4-BE49-F238E27FC236}">
                    <a16:creationId xmlns:a16="http://schemas.microsoft.com/office/drawing/2014/main" id="{9AFF79CA-C817-9C11-1652-10C6B1C3E32C}"/>
                  </a:ext>
                </a:extLst>
              </p:cNvPr>
              <p:cNvSpPr>
                <a:spLocks noEditPoints="1"/>
              </p:cNvSpPr>
              <p:nvPr/>
            </p:nvSpPr>
            <p:spPr bwMode="auto">
              <a:xfrm>
                <a:off x="7071695" y="1393825"/>
                <a:ext cx="174625" cy="155575"/>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4" name="Freeform 56">
                <a:extLst>
                  <a:ext uri="{FF2B5EF4-FFF2-40B4-BE49-F238E27FC236}">
                    <a16:creationId xmlns:a16="http://schemas.microsoft.com/office/drawing/2014/main" id="{799E8B65-67A2-27F8-A852-CCCC57125A6D}"/>
                  </a:ext>
                </a:extLst>
              </p:cNvPr>
              <p:cNvSpPr>
                <a:spLocks/>
              </p:cNvSpPr>
              <p:nvPr/>
            </p:nvSpPr>
            <p:spPr bwMode="auto">
              <a:xfrm>
                <a:off x="7036770" y="1347788"/>
                <a:ext cx="84138" cy="7461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5" name="Freeform 57">
                <a:extLst>
                  <a:ext uri="{FF2B5EF4-FFF2-40B4-BE49-F238E27FC236}">
                    <a16:creationId xmlns:a16="http://schemas.microsoft.com/office/drawing/2014/main" id="{BCEBC95C-5BD0-142B-1617-96638609F301}"/>
                  </a:ext>
                </a:extLst>
              </p:cNvPr>
              <p:cNvSpPr>
                <a:spLocks/>
              </p:cNvSpPr>
              <p:nvPr/>
            </p:nvSpPr>
            <p:spPr bwMode="auto">
              <a:xfrm>
                <a:off x="7065345" y="1376363"/>
                <a:ext cx="57150" cy="50800"/>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116" name="Group 115">
            <a:extLst>
              <a:ext uri="{FF2B5EF4-FFF2-40B4-BE49-F238E27FC236}">
                <a16:creationId xmlns:a16="http://schemas.microsoft.com/office/drawing/2014/main" id="{E40B2C64-A055-F28A-C660-08322CE362C6}"/>
              </a:ext>
            </a:extLst>
          </p:cNvPr>
          <p:cNvGrpSpPr/>
          <p:nvPr userDrawn="1"/>
        </p:nvGrpSpPr>
        <p:grpSpPr>
          <a:xfrm>
            <a:off x="814757" y="4701790"/>
            <a:ext cx="670667" cy="670667"/>
            <a:chOff x="9872118" y="4598827"/>
            <a:chExt cx="864217" cy="864217"/>
          </a:xfrm>
        </p:grpSpPr>
        <p:pic>
          <p:nvPicPr>
            <p:cNvPr id="117" name="Graphic 116">
              <a:extLst>
                <a:ext uri="{FF2B5EF4-FFF2-40B4-BE49-F238E27FC236}">
                  <a16:creationId xmlns:a16="http://schemas.microsoft.com/office/drawing/2014/main" id="{1D7A8CAE-F3DD-FE7D-C30F-FCE82A4D556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72118" y="4598827"/>
              <a:ext cx="864217" cy="864217"/>
            </a:xfrm>
            <a:prstGeom prst="rect">
              <a:avLst/>
            </a:prstGeom>
          </p:spPr>
        </p:pic>
        <p:pic>
          <p:nvPicPr>
            <p:cNvPr id="118" name="Graphic 117">
              <a:extLst>
                <a:ext uri="{FF2B5EF4-FFF2-40B4-BE49-F238E27FC236}">
                  <a16:creationId xmlns:a16="http://schemas.microsoft.com/office/drawing/2014/main" id="{3ED7067B-739F-3B5E-B78C-ECED5648911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57062" y="4683771"/>
              <a:ext cx="694328" cy="694328"/>
            </a:xfrm>
            <a:prstGeom prst="rect">
              <a:avLst/>
            </a:prstGeom>
          </p:spPr>
        </p:pic>
        <p:grpSp>
          <p:nvGrpSpPr>
            <p:cNvPr id="119" name="Group 118">
              <a:extLst>
                <a:ext uri="{FF2B5EF4-FFF2-40B4-BE49-F238E27FC236}">
                  <a16:creationId xmlns:a16="http://schemas.microsoft.com/office/drawing/2014/main" id="{66A5F1FA-03FD-955A-E287-EF2004EA245E}"/>
                </a:ext>
              </a:extLst>
            </p:cNvPr>
            <p:cNvGrpSpPr/>
            <p:nvPr/>
          </p:nvGrpSpPr>
          <p:grpSpPr>
            <a:xfrm flipH="1">
              <a:off x="10094975" y="4794162"/>
              <a:ext cx="412937" cy="419242"/>
              <a:chOff x="6452570" y="1336675"/>
              <a:chExt cx="207963" cy="211138"/>
            </a:xfrm>
            <a:solidFill>
              <a:schemeClr val="bg1"/>
            </a:solidFill>
          </p:grpSpPr>
          <p:sp>
            <p:nvSpPr>
              <p:cNvPr id="120" name="Freeform 45">
                <a:extLst>
                  <a:ext uri="{FF2B5EF4-FFF2-40B4-BE49-F238E27FC236}">
                    <a16:creationId xmlns:a16="http://schemas.microsoft.com/office/drawing/2014/main" id="{00963C2B-CF7F-E09D-B8DD-A6E12CBF6627}"/>
                  </a:ext>
                </a:extLst>
              </p:cNvPr>
              <p:cNvSpPr>
                <a:spLocks/>
              </p:cNvSpPr>
              <p:nvPr/>
            </p:nvSpPr>
            <p:spPr bwMode="auto">
              <a:xfrm>
                <a:off x="654305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1" name="Freeform 46">
                <a:extLst>
                  <a:ext uri="{FF2B5EF4-FFF2-40B4-BE49-F238E27FC236}">
                    <a16:creationId xmlns:a16="http://schemas.microsoft.com/office/drawing/2014/main" id="{A783E8F8-D512-0B9D-8ABC-D0CA86742143}"/>
                  </a:ext>
                </a:extLst>
              </p:cNvPr>
              <p:cNvSpPr>
                <a:spLocks/>
              </p:cNvSpPr>
              <p:nvPr/>
            </p:nvSpPr>
            <p:spPr bwMode="auto">
              <a:xfrm>
                <a:off x="654305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2" name="Freeform 47">
                <a:extLst>
                  <a:ext uri="{FF2B5EF4-FFF2-40B4-BE49-F238E27FC236}">
                    <a16:creationId xmlns:a16="http://schemas.microsoft.com/office/drawing/2014/main" id="{80C19049-BEDD-215E-E78C-5659A748A6EC}"/>
                  </a:ext>
                </a:extLst>
              </p:cNvPr>
              <p:cNvSpPr>
                <a:spLocks/>
              </p:cNvSpPr>
              <p:nvPr/>
            </p:nvSpPr>
            <p:spPr bwMode="auto">
              <a:xfrm>
                <a:off x="657480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3" name="Freeform 48">
                <a:extLst>
                  <a:ext uri="{FF2B5EF4-FFF2-40B4-BE49-F238E27FC236}">
                    <a16:creationId xmlns:a16="http://schemas.microsoft.com/office/drawing/2014/main" id="{1A6106C0-0DF0-F951-653F-1A55B78E22AE}"/>
                  </a:ext>
                </a:extLst>
              </p:cNvPr>
              <p:cNvSpPr>
                <a:spLocks/>
              </p:cNvSpPr>
              <p:nvPr/>
            </p:nvSpPr>
            <p:spPr bwMode="auto">
              <a:xfrm>
                <a:off x="654305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4" name="Freeform 49">
                <a:extLst>
                  <a:ext uri="{FF2B5EF4-FFF2-40B4-BE49-F238E27FC236}">
                    <a16:creationId xmlns:a16="http://schemas.microsoft.com/office/drawing/2014/main" id="{4764E1C1-8DA0-504E-F0A5-2CEAA1B2F8C4}"/>
                  </a:ext>
                </a:extLst>
              </p:cNvPr>
              <p:cNvSpPr>
                <a:spLocks/>
              </p:cNvSpPr>
              <p:nvPr/>
            </p:nvSpPr>
            <p:spPr bwMode="auto">
              <a:xfrm>
                <a:off x="657480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5" name="Freeform 50">
                <a:extLst>
                  <a:ext uri="{FF2B5EF4-FFF2-40B4-BE49-F238E27FC236}">
                    <a16:creationId xmlns:a16="http://schemas.microsoft.com/office/drawing/2014/main" id="{A3361213-E9AF-1455-F643-C2BCAC4759B9}"/>
                  </a:ext>
                </a:extLst>
              </p:cNvPr>
              <p:cNvSpPr>
                <a:spLocks/>
              </p:cNvSpPr>
              <p:nvPr/>
            </p:nvSpPr>
            <p:spPr bwMode="auto">
              <a:xfrm>
                <a:off x="657480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6" name="Freeform 51">
                <a:extLst>
                  <a:ext uri="{FF2B5EF4-FFF2-40B4-BE49-F238E27FC236}">
                    <a16:creationId xmlns:a16="http://schemas.microsoft.com/office/drawing/2014/main" id="{1E85A3C1-5C6B-4658-EEC5-3ADD391A7AA6}"/>
                  </a:ext>
                </a:extLst>
              </p:cNvPr>
              <p:cNvSpPr>
                <a:spLocks noEditPoints="1"/>
              </p:cNvSpPr>
              <p:nvPr/>
            </p:nvSpPr>
            <p:spPr bwMode="auto">
              <a:xfrm>
                <a:off x="6474795" y="1368425"/>
                <a:ext cx="185738" cy="179388"/>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7" name="Freeform 52">
                <a:extLst>
                  <a:ext uri="{FF2B5EF4-FFF2-40B4-BE49-F238E27FC236}">
                    <a16:creationId xmlns:a16="http://schemas.microsoft.com/office/drawing/2014/main" id="{66B0DEBD-2DB7-D2F1-8EE6-FD12481F7F35}"/>
                  </a:ext>
                </a:extLst>
              </p:cNvPr>
              <p:cNvSpPr>
                <a:spLocks/>
              </p:cNvSpPr>
              <p:nvPr/>
            </p:nvSpPr>
            <p:spPr bwMode="auto">
              <a:xfrm>
                <a:off x="6452570" y="1336675"/>
                <a:ext cx="88900" cy="6985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8" name="Freeform 53">
                <a:extLst>
                  <a:ext uri="{FF2B5EF4-FFF2-40B4-BE49-F238E27FC236}">
                    <a16:creationId xmlns:a16="http://schemas.microsoft.com/office/drawing/2014/main" id="{9DC69927-31EB-338A-0D06-5B63DB03D524}"/>
                  </a:ext>
                </a:extLst>
              </p:cNvPr>
              <p:cNvSpPr>
                <a:spLocks/>
              </p:cNvSpPr>
              <p:nvPr/>
            </p:nvSpPr>
            <p:spPr bwMode="auto">
              <a:xfrm>
                <a:off x="6481145" y="1365250"/>
                <a:ext cx="58738" cy="49213"/>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sp>
        <p:nvSpPr>
          <p:cNvPr id="2" name="Picture Placeholder 76">
            <a:extLst>
              <a:ext uri="{FF2B5EF4-FFF2-40B4-BE49-F238E27FC236}">
                <a16:creationId xmlns:a16="http://schemas.microsoft.com/office/drawing/2014/main" id="{06A7D2F1-8EB3-E91B-E64C-F4404F875723}"/>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Tree>
    <p:extLst>
      <p:ext uri="{BB962C8B-B14F-4D97-AF65-F5344CB8AC3E}">
        <p14:creationId xmlns:p14="http://schemas.microsoft.com/office/powerpoint/2010/main" val="8486200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mart City Large Headline">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D7AC0EFD-E806-C0ED-47EA-FD265660C19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0"/>
            <a:ext cx="4570883" cy="6779100"/>
          </a:xfrm>
          <a:prstGeom prst="rect">
            <a:avLst/>
          </a:prstGeom>
        </p:spPr>
      </p:pic>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7B824C43-DD04-4513-9247-8A86267FB7B0}"/>
              </a:ext>
            </a:extLst>
          </p:cNvPr>
          <p:cNvGrpSpPr/>
          <p:nvPr userDrawn="1"/>
        </p:nvGrpSpPr>
        <p:grpSpPr>
          <a:xfrm>
            <a:off x="254479" y="5242148"/>
            <a:ext cx="1045712" cy="1045710"/>
            <a:chOff x="428413" y="5480074"/>
            <a:chExt cx="1045712" cy="1045710"/>
          </a:xfrm>
        </p:grpSpPr>
        <p:pic>
          <p:nvPicPr>
            <p:cNvPr id="3" name="Graphic 2">
              <a:extLst>
                <a:ext uri="{FF2B5EF4-FFF2-40B4-BE49-F238E27FC236}">
                  <a16:creationId xmlns:a16="http://schemas.microsoft.com/office/drawing/2014/main" id="{FFE89C44-0C78-EAC5-2931-E31EA84C55D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9460B324-55C4-3093-FEDE-A7B4091DF48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5" name="Group 4">
            <a:extLst>
              <a:ext uri="{FF2B5EF4-FFF2-40B4-BE49-F238E27FC236}">
                <a16:creationId xmlns:a16="http://schemas.microsoft.com/office/drawing/2014/main" id="{1D64B03C-53FA-F121-829F-EC25C282C4C5}"/>
              </a:ext>
            </a:extLst>
          </p:cNvPr>
          <p:cNvGrpSpPr/>
          <p:nvPr userDrawn="1"/>
        </p:nvGrpSpPr>
        <p:grpSpPr>
          <a:xfrm>
            <a:off x="2465818" y="649240"/>
            <a:ext cx="864217" cy="864217"/>
            <a:chOff x="3044798" y="657221"/>
            <a:chExt cx="864217" cy="864217"/>
          </a:xfrm>
        </p:grpSpPr>
        <p:pic>
          <p:nvPicPr>
            <p:cNvPr id="6" name="Graphic 5">
              <a:extLst>
                <a:ext uri="{FF2B5EF4-FFF2-40B4-BE49-F238E27FC236}">
                  <a16:creationId xmlns:a16="http://schemas.microsoft.com/office/drawing/2014/main" id="{36CA63D0-8B09-0B20-71A1-58CD63833BEF}"/>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8" name="Graphic 7">
              <a:extLst>
                <a:ext uri="{FF2B5EF4-FFF2-40B4-BE49-F238E27FC236}">
                  <a16:creationId xmlns:a16="http://schemas.microsoft.com/office/drawing/2014/main" id="{4FA52154-0600-49D9-788B-6F32E76BF0EF}"/>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29742" y="742165"/>
              <a:ext cx="694328" cy="694328"/>
            </a:xfrm>
            <a:prstGeom prst="rect">
              <a:avLst/>
            </a:prstGeom>
          </p:spPr>
        </p:pic>
      </p:grpSp>
      <p:grpSp>
        <p:nvGrpSpPr>
          <p:cNvPr id="9" name="Group 8">
            <a:extLst>
              <a:ext uri="{FF2B5EF4-FFF2-40B4-BE49-F238E27FC236}">
                <a16:creationId xmlns:a16="http://schemas.microsoft.com/office/drawing/2014/main" id="{5178E38B-5134-880E-3718-28866543F83B}"/>
              </a:ext>
            </a:extLst>
          </p:cNvPr>
          <p:cNvGrpSpPr/>
          <p:nvPr userDrawn="1"/>
        </p:nvGrpSpPr>
        <p:grpSpPr>
          <a:xfrm>
            <a:off x="3459048" y="423544"/>
            <a:ext cx="670667" cy="670667"/>
            <a:chOff x="1662533" y="5948465"/>
            <a:chExt cx="670667" cy="670667"/>
          </a:xfrm>
        </p:grpSpPr>
        <p:pic>
          <p:nvPicPr>
            <p:cNvPr id="10" name="Graphic 9">
              <a:extLst>
                <a:ext uri="{FF2B5EF4-FFF2-40B4-BE49-F238E27FC236}">
                  <a16:creationId xmlns:a16="http://schemas.microsoft.com/office/drawing/2014/main" id="{5AEAEEE4-46CA-56A2-5990-D92A646CBE1C}"/>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D9953537-EF3A-6BB7-11CD-7FDE7E9B569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28453" y="6014385"/>
              <a:ext cx="538826" cy="538826"/>
            </a:xfrm>
            <a:prstGeom prst="rect">
              <a:avLst/>
            </a:prstGeom>
          </p:spPr>
        </p:pic>
      </p:grpSp>
      <p:grpSp>
        <p:nvGrpSpPr>
          <p:cNvPr id="12" name="Group 11">
            <a:extLst>
              <a:ext uri="{FF2B5EF4-FFF2-40B4-BE49-F238E27FC236}">
                <a16:creationId xmlns:a16="http://schemas.microsoft.com/office/drawing/2014/main" id="{716AF7C7-AE7E-6726-2B92-E8130FF9D156}"/>
              </a:ext>
            </a:extLst>
          </p:cNvPr>
          <p:cNvGrpSpPr/>
          <p:nvPr userDrawn="1"/>
        </p:nvGrpSpPr>
        <p:grpSpPr>
          <a:xfrm flipH="1">
            <a:off x="3662169" y="578189"/>
            <a:ext cx="309330" cy="344749"/>
            <a:chOff x="2966420" y="1344613"/>
            <a:chExt cx="207963" cy="231775"/>
          </a:xfrm>
          <a:solidFill>
            <a:schemeClr val="bg2"/>
          </a:solidFill>
        </p:grpSpPr>
        <p:sp>
          <p:nvSpPr>
            <p:cNvPr id="13" name="Freeform 35">
              <a:extLst>
                <a:ext uri="{FF2B5EF4-FFF2-40B4-BE49-F238E27FC236}">
                  <a16:creationId xmlns:a16="http://schemas.microsoft.com/office/drawing/2014/main" id="{E6B1766F-1AB1-F86A-BA61-3413C95E369E}"/>
                </a:ext>
              </a:extLst>
            </p:cNvPr>
            <p:cNvSpPr>
              <a:spLocks noEditPoints="1"/>
            </p:cNvSpPr>
            <p:nvPr/>
          </p:nvSpPr>
          <p:spPr bwMode="auto">
            <a:xfrm>
              <a:off x="2966420" y="1344613"/>
              <a:ext cx="207963" cy="231775"/>
            </a:xfrm>
            <a:custGeom>
              <a:avLst/>
              <a:gdLst>
                <a:gd name="T0" fmla="*/ 332 w 392"/>
                <a:gd name="T1" fmla="*/ 240 h 438"/>
                <a:gd name="T2" fmla="*/ 304 w 392"/>
                <a:gd name="T3" fmla="*/ 177 h 438"/>
                <a:gd name="T4" fmla="*/ 298 w 392"/>
                <a:gd name="T5" fmla="*/ 148 h 438"/>
                <a:gd name="T6" fmla="*/ 350 w 392"/>
                <a:gd name="T7" fmla="*/ 143 h 438"/>
                <a:gd name="T8" fmla="*/ 363 w 392"/>
                <a:gd name="T9" fmla="*/ 81 h 438"/>
                <a:gd name="T10" fmla="*/ 350 w 392"/>
                <a:gd name="T11" fmla="*/ 0 h 438"/>
                <a:gd name="T12" fmla="*/ 337 w 392"/>
                <a:gd name="T13" fmla="*/ 81 h 438"/>
                <a:gd name="T14" fmla="*/ 292 w 392"/>
                <a:gd name="T15" fmla="*/ 117 h 438"/>
                <a:gd name="T16" fmla="*/ 150 w 392"/>
                <a:gd name="T17" fmla="*/ 85 h 438"/>
                <a:gd name="T18" fmla="*/ 97 w 392"/>
                <a:gd name="T19" fmla="*/ 117 h 438"/>
                <a:gd name="T20" fmla="*/ 16 w 392"/>
                <a:gd name="T21" fmla="*/ 130 h 438"/>
                <a:gd name="T22" fmla="*/ 97 w 392"/>
                <a:gd name="T23" fmla="*/ 143 h 438"/>
                <a:gd name="T24" fmla="*/ 125 w 392"/>
                <a:gd name="T25" fmla="*/ 147 h 438"/>
                <a:gd name="T26" fmla="*/ 119 w 392"/>
                <a:gd name="T27" fmla="*/ 177 h 438"/>
                <a:gd name="T28" fmla="*/ 92 w 392"/>
                <a:gd name="T29" fmla="*/ 240 h 438"/>
                <a:gd name="T30" fmla="*/ 29 w 392"/>
                <a:gd name="T31" fmla="*/ 253 h 438"/>
                <a:gd name="T32" fmla="*/ 0 w 392"/>
                <a:gd name="T33" fmla="*/ 342 h 438"/>
                <a:gd name="T34" fmla="*/ 84 w 392"/>
                <a:gd name="T35" fmla="*/ 342 h 438"/>
                <a:gd name="T36" fmla="*/ 55 w 392"/>
                <a:gd name="T37" fmla="*/ 266 h 438"/>
                <a:gd name="T38" fmla="*/ 92 w 392"/>
                <a:gd name="T39" fmla="*/ 306 h 438"/>
                <a:gd name="T40" fmla="*/ 304 w 392"/>
                <a:gd name="T41" fmla="*/ 334 h 438"/>
                <a:gd name="T42" fmla="*/ 332 w 392"/>
                <a:gd name="T43" fmla="*/ 266 h 438"/>
                <a:gd name="T44" fmla="*/ 364 w 392"/>
                <a:gd name="T45" fmla="*/ 384 h 438"/>
                <a:gd name="T46" fmla="*/ 231 w 392"/>
                <a:gd name="T47" fmla="*/ 355 h 438"/>
                <a:gd name="T48" fmla="*/ 231 w 392"/>
                <a:gd name="T49" fmla="*/ 438 h 438"/>
                <a:gd name="T50" fmla="*/ 378 w 392"/>
                <a:gd name="T51" fmla="*/ 410 h 438"/>
                <a:gd name="T52" fmla="*/ 391 w 392"/>
                <a:gd name="T53" fmla="*/ 253 h 438"/>
                <a:gd name="T54" fmla="*/ 335 w 392"/>
                <a:gd name="T55" fmla="*/ 41 h 438"/>
                <a:gd name="T56" fmla="*/ 365 w 392"/>
                <a:gd name="T57" fmla="*/ 41 h 438"/>
                <a:gd name="T58" fmla="*/ 335 w 392"/>
                <a:gd name="T59" fmla="*/ 41 h 438"/>
                <a:gd name="T60" fmla="*/ 43 w 392"/>
                <a:gd name="T61" fmla="*/ 130 h 438"/>
                <a:gd name="T62" fmla="*/ 72 w 392"/>
                <a:gd name="T63" fmla="*/ 130 h 438"/>
                <a:gd name="T64" fmla="*/ 57 w 392"/>
                <a:gd name="T65" fmla="*/ 342 h 438"/>
                <a:gd name="T66" fmla="*/ 27 w 392"/>
                <a:gd name="T67" fmla="*/ 342 h 438"/>
                <a:gd name="T68" fmla="*/ 57 w 392"/>
                <a:gd name="T69" fmla="*/ 342 h 438"/>
                <a:gd name="T70" fmla="*/ 212 w 392"/>
                <a:gd name="T71" fmla="*/ 83 h 438"/>
                <a:gd name="T72" fmla="*/ 276 w 392"/>
                <a:gd name="T73" fmla="*/ 177 h 438"/>
                <a:gd name="T74" fmla="*/ 147 w 392"/>
                <a:gd name="T75" fmla="*/ 147 h 438"/>
                <a:gd name="T76" fmla="*/ 304 w 392"/>
                <a:gd name="T77" fmla="*/ 311 h 438"/>
                <a:gd name="T78" fmla="*/ 114 w 392"/>
                <a:gd name="T79" fmla="*/ 306 h 438"/>
                <a:gd name="T80" fmla="*/ 119 w 392"/>
                <a:gd name="T81" fmla="*/ 200 h 438"/>
                <a:gd name="T82" fmla="*/ 309 w 392"/>
                <a:gd name="T83" fmla="*/ 205 h 438"/>
                <a:gd name="T84" fmla="*/ 231 w 392"/>
                <a:gd name="T85" fmla="*/ 412 h 438"/>
                <a:gd name="T86" fmla="*/ 231 w 392"/>
                <a:gd name="T87" fmla="*/ 382 h 438"/>
                <a:gd name="T88" fmla="*/ 231 w 392"/>
                <a:gd name="T89" fmla="*/ 41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2" h="438">
                  <a:moveTo>
                    <a:pt x="378" y="240"/>
                  </a:moveTo>
                  <a:cubicBezTo>
                    <a:pt x="332" y="240"/>
                    <a:pt x="332" y="240"/>
                    <a:pt x="332" y="240"/>
                  </a:cubicBezTo>
                  <a:cubicBezTo>
                    <a:pt x="332" y="205"/>
                    <a:pt x="332" y="205"/>
                    <a:pt x="332" y="205"/>
                  </a:cubicBezTo>
                  <a:cubicBezTo>
                    <a:pt x="332" y="190"/>
                    <a:pt x="319" y="177"/>
                    <a:pt x="304" y="177"/>
                  </a:cubicBezTo>
                  <a:cubicBezTo>
                    <a:pt x="298" y="177"/>
                    <a:pt x="298" y="177"/>
                    <a:pt x="298" y="177"/>
                  </a:cubicBezTo>
                  <a:cubicBezTo>
                    <a:pt x="298" y="148"/>
                    <a:pt x="298" y="148"/>
                    <a:pt x="298" y="148"/>
                  </a:cubicBezTo>
                  <a:cubicBezTo>
                    <a:pt x="298" y="146"/>
                    <a:pt x="298" y="145"/>
                    <a:pt x="298" y="143"/>
                  </a:cubicBezTo>
                  <a:cubicBezTo>
                    <a:pt x="350" y="143"/>
                    <a:pt x="350" y="143"/>
                    <a:pt x="350" y="143"/>
                  </a:cubicBezTo>
                  <a:cubicBezTo>
                    <a:pt x="357" y="143"/>
                    <a:pt x="363" y="137"/>
                    <a:pt x="363" y="130"/>
                  </a:cubicBezTo>
                  <a:cubicBezTo>
                    <a:pt x="363" y="81"/>
                    <a:pt x="363" y="81"/>
                    <a:pt x="363" y="81"/>
                  </a:cubicBezTo>
                  <a:cubicBezTo>
                    <a:pt x="380" y="75"/>
                    <a:pt x="392" y="60"/>
                    <a:pt x="392" y="41"/>
                  </a:cubicBezTo>
                  <a:cubicBezTo>
                    <a:pt x="392" y="18"/>
                    <a:pt x="373" y="0"/>
                    <a:pt x="350" y="0"/>
                  </a:cubicBezTo>
                  <a:cubicBezTo>
                    <a:pt x="327" y="0"/>
                    <a:pt x="308" y="18"/>
                    <a:pt x="308" y="41"/>
                  </a:cubicBezTo>
                  <a:cubicBezTo>
                    <a:pt x="308" y="60"/>
                    <a:pt x="320" y="75"/>
                    <a:pt x="337" y="81"/>
                  </a:cubicBezTo>
                  <a:cubicBezTo>
                    <a:pt x="337" y="117"/>
                    <a:pt x="337" y="117"/>
                    <a:pt x="337" y="117"/>
                  </a:cubicBezTo>
                  <a:cubicBezTo>
                    <a:pt x="292" y="117"/>
                    <a:pt x="292" y="117"/>
                    <a:pt x="292" y="117"/>
                  </a:cubicBezTo>
                  <a:cubicBezTo>
                    <a:pt x="280" y="84"/>
                    <a:pt x="249" y="60"/>
                    <a:pt x="212" y="60"/>
                  </a:cubicBezTo>
                  <a:cubicBezTo>
                    <a:pt x="189" y="60"/>
                    <a:pt x="167" y="69"/>
                    <a:pt x="150" y="85"/>
                  </a:cubicBezTo>
                  <a:cubicBezTo>
                    <a:pt x="141" y="94"/>
                    <a:pt x="135" y="105"/>
                    <a:pt x="130" y="117"/>
                  </a:cubicBezTo>
                  <a:cubicBezTo>
                    <a:pt x="97" y="117"/>
                    <a:pt x="97" y="117"/>
                    <a:pt x="97" y="117"/>
                  </a:cubicBezTo>
                  <a:cubicBezTo>
                    <a:pt x="91" y="100"/>
                    <a:pt x="76" y="88"/>
                    <a:pt x="57" y="88"/>
                  </a:cubicBezTo>
                  <a:cubicBezTo>
                    <a:pt x="34" y="88"/>
                    <a:pt x="16" y="107"/>
                    <a:pt x="16" y="130"/>
                  </a:cubicBezTo>
                  <a:cubicBezTo>
                    <a:pt x="16" y="153"/>
                    <a:pt x="34" y="172"/>
                    <a:pt x="57" y="172"/>
                  </a:cubicBezTo>
                  <a:cubicBezTo>
                    <a:pt x="76" y="172"/>
                    <a:pt x="91" y="160"/>
                    <a:pt x="97" y="143"/>
                  </a:cubicBezTo>
                  <a:cubicBezTo>
                    <a:pt x="125" y="143"/>
                    <a:pt x="125" y="143"/>
                    <a:pt x="125" y="143"/>
                  </a:cubicBezTo>
                  <a:cubicBezTo>
                    <a:pt x="125" y="145"/>
                    <a:pt x="125" y="146"/>
                    <a:pt x="125" y="147"/>
                  </a:cubicBezTo>
                  <a:cubicBezTo>
                    <a:pt x="125" y="177"/>
                    <a:pt x="125" y="177"/>
                    <a:pt x="125" y="177"/>
                  </a:cubicBezTo>
                  <a:cubicBezTo>
                    <a:pt x="119" y="177"/>
                    <a:pt x="119" y="177"/>
                    <a:pt x="119" y="177"/>
                  </a:cubicBezTo>
                  <a:cubicBezTo>
                    <a:pt x="104" y="177"/>
                    <a:pt x="92" y="190"/>
                    <a:pt x="92" y="205"/>
                  </a:cubicBezTo>
                  <a:cubicBezTo>
                    <a:pt x="92" y="240"/>
                    <a:pt x="92" y="240"/>
                    <a:pt x="92" y="240"/>
                  </a:cubicBezTo>
                  <a:cubicBezTo>
                    <a:pt x="42" y="240"/>
                    <a:pt x="42" y="240"/>
                    <a:pt x="42" y="240"/>
                  </a:cubicBezTo>
                  <a:cubicBezTo>
                    <a:pt x="35" y="240"/>
                    <a:pt x="29" y="246"/>
                    <a:pt x="29" y="253"/>
                  </a:cubicBezTo>
                  <a:cubicBezTo>
                    <a:pt x="29" y="302"/>
                    <a:pt x="29" y="302"/>
                    <a:pt x="29" y="302"/>
                  </a:cubicBezTo>
                  <a:cubicBezTo>
                    <a:pt x="12" y="308"/>
                    <a:pt x="0" y="323"/>
                    <a:pt x="0" y="342"/>
                  </a:cubicBezTo>
                  <a:cubicBezTo>
                    <a:pt x="0" y="365"/>
                    <a:pt x="19" y="383"/>
                    <a:pt x="42" y="383"/>
                  </a:cubicBezTo>
                  <a:cubicBezTo>
                    <a:pt x="65" y="383"/>
                    <a:pt x="84" y="365"/>
                    <a:pt x="84" y="342"/>
                  </a:cubicBezTo>
                  <a:cubicBezTo>
                    <a:pt x="84" y="323"/>
                    <a:pt x="72" y="308"/>
                    <a:pt x="55" y="302"/>
                  </a:cubicBezTo>
                  <a:cubicBezTo>
                    <a:pt x="55" y="266"/>
                    <a:pt x="55" y="266"/>
                    <a:pt x="55" y="266"/>
                  </a:cubicBezTo>
                  <a:cubicBezTo>
                    <a:pt x="92" y="266"/>
                    <a:pt x="92" y="266"/>
                    <a:pt x="92" y="266"/>
                  </a:cubicBezTo>
                  <a:cubicBezTo>
                    <a:pt x="92" y="306"/>
                    <a:pt x="92" y="306"/>
                    <a:pt x="92" y="306"/>
                  </a:cubicBezTo>
                  <a:cubicBezTo>
                    <a:pt x="92" y="321"/>
                    <a:pt x="104" y="334"/>
                    <a:pt x="119" y="334"/>
                  </a:cubicBezTo>
                  <a:cubicBezTo>
                    <a:pt x="304" y="334"/>
                    <a:pt x="304" y="334"/>
                    <a:pt x="304" y="334"/>
                  </a:cubicBezTo>
                  <a:cubicBezTo>
                    <a:pt x="319" y="334"/>
                    <a:pt x="332" y="321"/>
                    <a:pt x="332" y="306"/>
                  </a:cubicBezTo>
                  <a:cubicBezTo>
                    <a:pt x="332" y="266"/>
                    <a:pt x="332" y="266"/>
                    <a:pt x="332" y="266"/>
                  </a:cubicBezTo>
                  <a:cubicBezTo>
                    <a:pt x="364" y="266"/>
                    <a:pt x="364" y="266"/>
                    <a:pt x="364" y="266"/>
                  </a:cubicBezTo>
                  <a:cubicBezTo>
                    <a:pt x="364" y="384"/>
                    <a:pt x="364" y="384"/>
                    <a:pt x="364" y="384"/>
                  </a:cubicBezTo>
                  <a:cubicBezTo>
                    <a:pt x="270" y="384"/>
                    <a:pt x="270" y="384"/>
                    <a:pt x="270" y="384"/>
                  </a:cubicBezTo>
                  <a:cubicBezTo>
                    <a:pt x="265" y="367"/>
                    <a:pt x="249" y="355"/>
                    <a:pt x="231" y="355"/>
                  </a:cubicBezTo>
                  <a:cubicBezTo>
                    <a:pt x="208" y="355"/>
                    <a:pt x="189" y="374"/>
                    <a:pt x="189" y="397"/>
                  </a:cubicBezTo>
                  <a:cubicBezTo>
                    <a:pt x="189" y="420"/>
                    <a:pt x="208" y="438"/>
                    <a:pt x="231" y="438"/>
                  </a:cubicBezTo>
                  <a:cubicBezTo>
                    <a:pt x="249" y="438"/>
                    <a:pt x="264" y="427"/>
                    <a:pt x="270" y="410"/>
                  </a:cubicBezTo>
                  <a:cubicBezTo>
                    <a:pt x="378" y="410"/>
                    <a:pt x="378" y="410"/>
                    <a:pt x="378" y="410"/>
                  </a:cubicBezTo>
                  <a:cubicBezTo>
                    <a:pt x="385" y="410"/>
                    <a:pt x="391" y="404"/>
                    <a:pt x="391" y="397"/>
                  </a:cubicBezTo>
                  <a:cubicBezTo>
                    <a:pt x="391" y="253"/>
                    <a:pt x="391" y="253"/>
                    <a:pt x="391" y="253"/>
                  </a:cubicBezTo>
                  <a:cubicBezTo>
                    <a:pt x="391" y="246"/>
                    <a:pt x="385" y="240"/>
                    <a:pt x="378" y="240"/>
                  </a:cubicBezTo>
                  <a:close/>
                  <a:moveTo>
                    <a:pt x="335" y="41"/>
                  </a:moveTo>
                  <a:cubicBezTo>
                    <a:pt x="335" y="33"/>
                    <a:pt x="342" y="26"/>
                    <a:pt x="350" y="26"/>
                  </a:cubicBezTo>
                  <a:cubicBezTo>
                    <a:pt x="358" y="26"/>
                    <a:pt x="365" y="33"/>
                    <a:pt x="365" y="41"/>
                  </a:cubicBezTo>
                  <a:cubicBezTo>
                    <a:pt x="365" y="50"/>
                    <a:pt x="358" y="56"/>
                    <a:pt x="350" y="56"/>
                  </a:cubicBezTo>
                  <a:cubicBezTo>
                    <a:pt x="342" y="56"/>
                    <a:pt x="335" y="50"/>
                    <a:pt x="335" y="41"/>
                  </a:cubicBezTo>
                  <a:close/>
                  <a:moveTo>
                    <a:pt x="57" y="145"/>
                  </a:moveTo>
                  <a:cubicBezTo>
                    <a:pt x="49" y="145"/>
                    <a:pt x="43" y="138"/>
                    <a:pt x="43" y="130"/>
                  </a:cubicBezTo>
                  <a:cubicBezTo>
                    <a:pt x="43" y="122"/>
                    <a:pt x="49" y="115"/>
                    <a:pt x="57" y="115"/>
                  </a:cubicBezTo>
                  <a:cubicBezTo>
                    <a:pt x="66" y="115"/>
                    <a:pt x="72" y="122"/>
                    <a:pt x="72" y="130"/>
                  </a:cubicBezTo>
                  <a:cubicBezTo>
                    <a:pt x="72" y="138"/>
                    <a:pt x="66" y="145"/>
                    <a:pt x="57" y="145"/>
                  </a:cubicBezTo>
                  <a:close/>
                  <a:moveTo>
                    <a:pt x="57" y="342"/>
                  </a:moveTo>
                  <a:cubicBezTo>
                    <a:pt x="57" y="350"/>
                    <a:pt x="50" y="357"/>
                    <a:pt x="42" y="357"/>
                  </a:cubicBezTo>
                  <a:cubicBezTo>
                    <a:pt x="34" y="357"/>
                    <a:pt x="27" y="350"/>
                    <a:pt x="27" y="342"/>
                  </a:cubicBezTo>
                  <a:cubicBezTo>
                    <a:pt x="27" y="333"/>
                    <a:pt x="34" y="327"/>
                    <a:pt x="42" y="327"/>
                  </a:cubicBezTo>
                  <a:cubicBezTo>
                    <a:pt x="50" y="327"/>
                    <a:pt x="57" y="333"/>
                    <a:pt x="57" y="342"/>
                  </a:cubicBezTo>
                  <a:close/>
                  <a:moveTo>
                    <a:pt x="147" y="147"/>
                  </a:moveTo>
                  <a:cubicBezTo>
                    <a:pt x="147" y="111"/>
                    <a:pt x="176" y="83"/>
                    <a:pt x="212" y="83"/>
                  </a:cubicBezTo>
                  <a:cubicBezTo>
                    <a:pt x="247" y="83"/>
                    <a:pt x="276" y="111"/>
                    <a:pt x="276" y="147"/>
                  </a:cubicBezTo>
                  <a:cubicBezTo>
                    <a:pt x="276" y="177"/>
                    <a:pt x="276" y="177"/>
                    <a:pt x="276" y="177"/>
                  </a:cubicBezTo>
                  <a:cubicBezTo>
                    <a:pt x="147" y="177"/>
                    <a:pt x="147" y="177"/>
                    <a:pt x="147" y="177"/>
                  </a:cubicBezTo>
                  <a:lnTo>
                    <a:pt x="147" y="147"/>
                  </a:lnTo>
                  <a:close/>
                  <a:moveTo>
                    <a:pt x="309" y="306"/>
                  </a:moveTo>
                  <a:cubicBezTo>
                    <a:pt x="309" y="309"/>
                    <a:pt x="307" y="311"/>
                    <a:pt x="304" y="311"/>
                  </a:cubicBezTo>
                  <a:cubicBezTo>
                    <a:pt x="119" y="311"/>
                    <a:pt x="119" y="311"/>
                    <a:pt x="119" y="311"/>
                  </a:cubicBezTo>
                  <a:cubicBezTo>
                    <a:pt x="116" y="311"/>
                    <a:pt x="114" y="309"/>
                    <a:pt x="114" y="306"/>
                  </a:cubicBezTo>
                  <a:cubicBezTo>
                    <a:pt x="114" y="205"/>
                    <a:pt x="114" y="205"/>
                    <a:pt x="114" y="205"/>
                  </a:cubicBezTo>
                  <a:cubicBezTo>
                    <a:pt x="114" y="202"/>
                    <a:pt x="116" y="200"/>
                    <a:pt x="119" y="200"/>
                  </a:cubicBezTo>
                  <a:cubicBezTo>
                    <a:pt x="304" y="200"/>
                    <a:pt x="304" y="200"/>
                    <a:pt x="304" y="200"/>
                  </a:cubicBezTo>
                  <a:cubicBezTo>
                    <a:pt x="307" y="200"/>
                    <a:pt x="309" y="202"/>
                    <a:pt x="309" y="205"/>
                  </a:cubicBezTo>
                  <a:lnTo>
                    <a:pt x="309" y="306"/>
                  </a:lnTo>
                  <a:close/>
                  <a:moveTo>
                    <a:pt x="231" y="412"/>
                  </a:moveTo>
                  <a:cubicBezTo>
                    <a:pt x="222" y="412"/>
                    <a:pt x="216" y="405"/>
                    <a:pt x="216" y="397"/>
                  </a:cubicBezTo>
                  <a:cubicBezTo>
                    <a:pt x="216" y="388"/>
                    <a:pt x="222" y="382"/>
                    <a:pt x="231" y="382"/>
                  </a:cubicBezTo>
                  <a:cubicBezTo>
                    <a:pt x="239" y="382"/>
                    <a:pt x="246" y="388"/>
                    <a:pt x="246" y="397"/>
                  </a:cubicBezTo>
                  <a:cubicBezTo>
                    <a:pt x="246" y="405"/>
                    <a:pt x="239" y="412"/>
                    <a:pt x="231" y="4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Freeform 36">
              <a:extLst>
                <a:ext uri="{FF2B5EF4-FFF2-40B4-BE49-F238E27FC236}">
                  <a16:creationId xmlns:a16="http://schemas.microsoft.com/office/drawing/2014/main" id="{B5530610-5933-97D6-8E88-03CEA111E65B}"/>
                </a:ext>
              </a:extLst>
            </p:cNvPr>
            <p:cNvSpPr>
              <a:spLocks/>
            </p:cNvSpPr>
            <p:nvPr/>
          </p:nvSpPr>
          <p:spPr bwMode="auto">
            <a:xfrm>
              <a:off x="3066433" y="1462088"/>
              <a:ext cx="25400" cy="36513"/>
            </a:xfrm>
            <a:custGeom>
              <a:avLst/>
              <a:gdLst>
                <a:gd name="T0" fmla="*/ 25 w 49"/>
                <a:gd name="T1" fmla="*/ 0 h 70"/>
                <a:gd name="T2" fmla="*/ 0 w 49"/>
                <a:gd name="T3" fmla="*/ 24 h 70"/>
                <a:gd name="T4" fmla="*/ 11 w 49"/>
                <a:gd name="T5" fmla="*/ 45 h 70"/>
                <a:gd name="T6" fmla="*/ 11 w 49"/>
                <a:gd name="T7" fmla="*/ 57 h 70"/>
                <a:gd name="T8" fmla="*/ 25 w 49"/>
                <a:gd name="T9" fmla="*/ 70 h 70"/>
                <a:gd name="T10" fmla="*/ 38 w 49"/>
                <a:gd name="T11" fmla="*/ 57 h 70"/>
                <a:gd name="T12" fmla="*/ 38 w 49"/>
                <a:gd name="T13" fmla="*/ 45 h 70"/>
                <a:gd name="T14" fmla="*/ 49 w 49"/>
                <a:gd name="T15" fmla="*/ 24 h 70"/>
                <a:gd name="T16" fmla="*/ 25 w 4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0">
                  <a:moveTo>
                    <a:pt x="25" y="0"/>
                  </a:moveTo>
                  <a:cubicBezTo>
                    <a:pt x="11" y="0"/>
                    <a:pt x="0" y="11"/>
                    <a:pt x="0" y="24"/>
                  </a:cubicBezTo>
                  <a:cubicBezTo>
                    <a:pt x="0" y="33"/>
                    <a:pt x="5" y="40"/>
                    <a:pt x="11" y="45"/>
                  </a:cubicBezTo>
                  <a:cubicBezTo>
                    <a:pt x="11" y="57"/>
                    <a:pt x="11" y="57"/>
                    <a:pt x="11" y="57"/>
                  </a:cubicBezTo>
                  <a:cubicBezTo>
                    <a:pt x="11" y="64"/>
                    <a:pt x="17" y="70"/>
                    <a:pt x="25" y="70"/>
                  </a:cubicBezTo>
                  <a:cubicBezTo>
                    <a:pt x="32" y="70"/>
                    <a:pt x="38" y="64"/>
                    <a:pt x="38" y="57"/>
                  </a:cubicBezTo>
                  <a:cubicBezTo>
                    <a:pt x="38" y="45"/>
                    <a:pt x="38" y="45"/>
                    <a:pt x="38" y="45"/>
                  </a:cubicBezTo>
                  <a:cubicBezTo>
                    <a:pt x="45" y="40"/>
                    <a:pt x="49" y="33"/>
                    <a:pt x="49" y="24"/>
                  </a:cubicBezTo>
                  <a:cubicBezTo>
                    <a:pt x="49" y="11"/>
                    <a:pt x="38"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 name="Group 14">
            <a:extLst>
              <a:ext uri="{FF2B5EF4-FFF2-40B4-BE49-F238E27FC236}">
                <a16:creationId xmlns:a16="http://schemas.microsoft.com/office/drawing/2014/main" id="{45B74B69-3EEC-C9ED-E5A6-C2FF23157160}"/>
              </a:ext>
            </a:extLst>
          </p:cNvPr>
          <p:cNvGrpSpPr/>
          <p:nvPr userDrawn="1"/>
        </p:nvGrpSpPr>
        <p:grpSpPr>
          <a:xfrm>
            <a:off x="527715" y="5501903"/>
            <a:ext cx="489044" cy="496510"/>
            <a:chOff x="7878468" y="1870956"/>
            <a:chExt cx="655507" cy="665514"/>
          </a:xfrm>
          <a:solidFill>
            <a:schemeClr val="bg2"/>
          </a:solidFill>
        </p:grpSpPr>
        <p:sp>
          <p:nvSpPr>
            <p:cNvPr id="16" name="Freeform 45">
              <a:extLst>
                <a:ext uri="{FF2B5EF4-FFF2-40B4-BE49-F238E27FC236}">
                  <a16:creationId xmlns:a16="http://schemas.microsoft.com/office/drawing/2014/main" id="{A2B1E97A-9D61-EE01-EF67-63813A12476C}"/>
                </a:ext>
              </a:extLst>
            </p:cNvPr>
            <p:cNvSpPr>
              <a:spLocks/>
            </p:cNvSpPr>
            <p:nvPr/>
          </p:nvSpPr>
          <p:spPr bwMode="auto">
            <a:xfrm flipH="1">
              <a:off x="8193709"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 name="Freeform 46">
              <a:extLst>
                <a:ext uri="{FF2B5EF4-FFF2-40B4-BE49-F238E27FC236}">
                  <a16:creationId xmlns:a16="http://schemas.microsoft.com/office/drawing/2014/main" id="{9FCE2970-9D61-CBA3-6C83-9ABEFF92CAA7}"/>
                </a:ext>
              </a:extLst>
            </p:cNvPr>
            <p:cNvSpPr>
              <a:spLocks/>
            </p:cNvSpPr>
            <p:nvPr/>
          </p:nvSpPr>
          <p:spPr bwMode="auto">
            <a:xfrm flipH="1">
              <a:off x="8193709"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 name="Freeform 47">
              <a:extLst>
                <a:ext uri="{FF2B5EF4-FFF2-40B4-BE49-F238E27FC236}">
                  <a16:creationId xmlns:a16="http://schemas.microsoft.com/office/drawing/2014/main" id="{50FEB10B-15C2-BB92-E3AE-98E77494E2FC}"/>
                </a:ext>
              </a:extLst>
            </p:cNvPr>
            <p:cNvSpPr>
              <a:spLocks/>
            </p:cNvSpPr>
            <p:nvPr/>
          </p:nvSpPr>
          <p:spPr bwMode="auto">
            <a:xfrm flipH="1">
              <a:off x="8093632"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48">
              <a:extLst>
                <a:ext uri="{FF2B5EF4-FFF2-40B4-BE49-F238E27FC236}">
                  <a16:creationId xmlns:a16="http://schemas.microsoft.com/office/drawing/2014/main" id="{5A11249C-CBE9-3BA1-DB45-796EEE855F5D}"/>
                </a:ext>
              </a:extLst>
            </p:cNvPr>
            <p:cNvSpPr>
              <a:spLocks/>
            </p:cNvSpPr>
            <p:nvPr/>
          </p:nvSpPr>
          <p:spPr bwMode="auto">
            <a:xfrm flipH="1">
              <a:off x="8193709"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 name="Freeform 49">
              <a:extLst>
                <a:ext uri="{FF2B5EF4-FFF2-40B4-BE49-F238E27FC236}">
                  <a16:creationId xmlns:a16="http://schemas.microsoft.com/office/drawing/2014/main" id="{191C8BC5-1C31-A0B3-89B9-BCA9B3D18E68}"/>
                </a:ext>
              </a:extLst>
            </p:cNvPr>
            <p:cNvSpPr>
              <a:spLocks/>
            </p:cNvSpPr>
            <p:nvPr/>
          </p:nvSpPr>
          <p:spPr bwMode="auto">
            <a:xfrm flipH="1">
              <a:off x="8093632"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50">
              <a:extLst>
                <a:ext uri="{FF2B5EF4-FFF2-40B4-BE49-F238E27FC236}">
                  <a16:creationId xmlns:a16="http://schemas.microsoft.com/office/drawing/2014/main" id="{ECB4766A-CC93-86B7-F7E1-0DEC8DC48DC7}"/>
                </a:ext>
              </a:extLst>
            </p:cNvPr>
            <p:cNvSpPr>
              <a:spLocks/>
            </p:cNvSpPr>
            <p:nvPr/>
          </p:nvSpPr>
          <p:spPr bwMode="auto">
            <a:xfrm flipH="1">
              <a:off x="8093632"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Freeform 51">
              <a:extLst>
                <a:ext uri="{FF2B5EF4-FFF2-40B4-BE49-F238E27FC236}">
                  <a16:creationId xmlns:a16="http://schemas.microsoft.com/office/drawing/2014/main" id="{7ECA410D-FEED-BC8D-086F-94DF60589226}"/>
                </a:ext>
              </a:extLst>
            </p:cNvPr>
            <p:cNvSpPr>
              <a:spLocks noEditPoints="1"/>
            </p:cNvSpPr>
            <p:nvPr/>
          </p:nvSpPr>
          <p:spPr bwMode="auto">
            <a:xfrm flipH="1">
              <a:off x="7878468" y="1971033"/>
              <a:ext cx="585453" cy="565437"/>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Freeform 52">
              <a:extLst>
                <a:ext uri="{FF2B5EF4-FFF2-40B4-BE49-F238E27FC236}">
                  <a16:creationId xmlns:a16="http://schemas.microsoft.com/office/drawing/2014/main" id="{A6E135DD-42A3-B574-A0F0-057856928E35}"/>
                </a:ext>
              </a:extLst>
            </p:cNvPr>
            <p:cNvSpPr>
              <a:spLocks/>
            </p:cNvSpPr>
            <p:nvPr/>
          </p:nvSpPr>
          <p:spPr bwMode="auto">
            <a:xfrm flipH="1">
              <a:off x="8253759" y="1870956"/>
              <a:ext cx="280216" cy="22017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Freeform 53">
              <a:extLst>
                <a:ext uri="{FF2B5EF4-FFF2-40B4-BE49-F238E27FC236}">
                  <a16:creationId xmlns:a16="http://schemas.microsoft.com/office/drawing/2014/main" id="{1EFF0A3F-7EB7-C8E2-17FB-6C51A8266C33}"/>
                </a:ext>
              </a:extLst>
            </p:cNvPr>
            <p:cNvSpPr>
              <a:spLocks/>
            </p:cNvSpPr>
            <p:nvPr/>
          </p:nvSpPr>
          <p:spPr bwMode="auto">
            <a:xfrm flipH="1">
              <a:off x="8258761" y="1961025"/>
              <a:ext cx="185144" cy="155121"/>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27" name="Group 26">
            <a:extLst>
              <a:ext uri="{FF2B5EF4-FFF2-40B4-BE49-F238E27FC236}">
                <a16:creationId xmlns:a16="http://schemas.microsoft.com/office/drawing/2014/main" id="{FD3A112A-E188-D301-3396-AB3F54CCF140}"/>
              </a:ext>
            </a:extLst>
          </p:cNvPr>
          <p:cNvGrpSpPr/>
          <p:nvPr userDrawn="1"/>
        </p:nvGrpSpPr>
        <p:grpSpPr>
          <a:xfrm>
            <a:off x="2719908" y="852194"/>
            <a:ext cx="350839" cy="450694"/>
            <a:chOff x="4193381" y="5230968"/>
            <a:chExt cx="206375" cy="265113"/>
          </a:xfrm>
          <a:solidFill>
            <a:schemeClr val="bg2"/>
          </a:solidFill>
        </p:grpSpPr>
        <p:sp>
          <p:nvSpPr>
            <p:cNvPr id="36" name="Freeform 1464">
              <a:extLst>
                <a:ext uri="{FF2B5EF4-FFF2-40B4-BE49-F238E27FC236}">
                  <a16:creationId xmlns:a16="http://schemas.microsoft.com/office/drawing/2014/main" id="{A61EB958-AB6E-78BF-DF02-E845BBE0BC9F}"/>
                </a:ext>
              </a:extLst>
            </p:cNvPr>
            <p:cNvSpPr>
              <a:spLocks/>
            </p:cNvSpPr>
            <p:nvPr/>
          </p:nvSpPr>
          <p:spPr bwMode="auto">
            <a:xfrm>
              <a:off x="4296569" y="5230968"/>
              <a:ext cx="101600" cy="57150"/>
            </a:xfrm>
            <a:custGeom>
              <a:avLst/>
              <a:gdLst>
                <a:gd name="T0" fmla="*/ 5 w 189"/>
                <a:gd name="T1" fmla="*/ 33 h 106"/>
                <a:gd name="T2" fmla="*/ 5 w 189"/>
                <a:gd name="T3" fmla="*/ 33 h 106"/>
                <a:gd name="T4" fmla="*/ 18 w 189"/>
                <a:gd name="T5" fmla="*/ 38 h 106"/>
                <a:gd name="T6" fmla="*/ 102 w 189"/>
                <a:gd name="T7" fmla="*/ 40 h 106"/>
                <a:gd name="T8" fmla="*/ 163 w 189"/>
                <a:gd name="T9" fmla="*/ 99 h 106"/>
                <a:gd name="T10" fmla="*/ 174 w 189"/>
                <a:gd name="T11" fmla="*/ 105 h 106"/>
                <a:gd name="T12" fmla="*/ 175 w 189"/>
                <a:gd name="T13" fmla="*/ 104 h 106"/>
                <a:gd name="T14" fmla="*/ 183 w 189"/>
                <a:gd name="T15" fmla="*/ 101 h 106"/>
                <a:gd name="T16" fmla="*/ 183 w 189"/>
                <a:gd name="T17" fmla="*/ 101 h 106"/>
                <a:gd name="T18" fmla="*/ 188 w 189"/>
                <a:gd name="T19" fmla="*/ 96 h 106"/>
                <a:gd name="T20" fmla="*/ 188 w 189"/>
                <a:gd name="T21" fmla="*/ 88 h 106"/>
                <a:gd name="T22" fmla="*/ 112 w 189"/>
                <a:gd name="T23" fmla="*/ 15 h 106"/>
                <a:gd name="T24" fmla="*/ 8 w 189"/>
                <a:gd name="T25" fmla="*/ 13 h 106"/>
                <a:gd name="T26" fmla="*/ 7 w 189"/>
                <a:gd name="T27" fmla="*/ 13 h 106"/>
                <a:gd name="T28" fmla="*/ 2 w 189"/>
                <a:gd name="T29" fmla="*/ 26 h 106"/>
                <a:gd name="T30" fmla="*/ 5 w 189"/>
                <a:gd name="T3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106">
                  <a:moveTo>
                    <a:pt x="5" y="33"/>
                  </a:moveTo>
                  <a:cubicBezTo>
                    <a:pt x="5" y="33"/>
                    <a:pt x="5" y="33"/>
                    <a:pt x="5" y="33"/>
                  </a:cubicBezTo>
                  <a:cubicBezTo>
                    <a:pt x="7" y="38"/>
                    <a:pt x="13" y="40"/>
                    <a:pt x="18" y="38"/>
                  </a:cubicBezTo>
                  <a:cubicBezTo>
                    <a:pt x="45" y="28"/>
                    <a:pt x="75" y="29"/>
                    <a:pt x="102" y="40"/>
                  </a:cubicBezTo>
                  <a:cubicBezTo>
                    <a:pt x="129" y="52"/>
                    <a:pt x="151" y="73"/>
                    <a:pt x="163" y="99"/>
                  </a:cubicBezTo>
                  <a:cubicBezTo>
                    <a:pt x="165" y="103"/>
                    <a:pt x="169" y="106"/>
                    <a:pt x="174" y="105"/>
                  </a:cubicBezTo>
                  <a:cubicBezTo>
                    <a:pt x="174" y="104"/>
                    <a:pt x="175" y="104"/>
                    <a:pt x="175" y="104"/>
                  </a:cubicBezTo>
                  <a:cubicBezTo>
                    <a:pt x="183" y="101"/>
                    <a:pt x="183" y="101"/>
                    <a:pt x="183" y="101"/>
                  </a:cubicBezTo>
                  <a:cubicBezTo>
                    <a:pt x="183" y="101"/>
                    <a:pt x="183" y="101"/>
                    <a:pt x="183" y="101"/>
                  </a:cubicBezTo>
                  <a:cubicBezTo>
                    <a:pt x="185" y="100"/>
                    <a:pt x="187" y="98"/>
                    <a:pt x="188" y="96"/>
                  </a:cubicBezTo>
                  <a:cubicBezTo>
                    <a:pt x="189" y="93"/>
                    <a:pt x="189" y="91"/>
                    <a:pt x="188" y="88"/>
                  </a:cubicBezTo>
                  <a:cubicBezTo>
                    <a:pt x="173" y="55"/>
                    <a:pt x="146" y="29"/>
                    <a:pt x="112" y="15"/>
                  </a:cubicBezTo>
                  <a:cubicBezTo>
                    <a:pt x="79" y="1"/>
                    <a:pt x="42" y="0"/>
                    <a:pt x="8" y="13"/>
                  </a:cubicBezTo>
                  <a:cubicBezTo>
                    <a:pt x="8" y="13"/>
                    <a:pt x="7" y="13"/>
                    <a:pt x="7" y="13"/>
                  </a:cubicBezTo>
                  <a:cubicBezTo>
                    <a:pt x="2" y="15"/>
                    <a:pt x="0" y="21"/>
                    <a:pt x="2" y="26"/>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65">
              <a:extLst>
                <a:ext uri="{FF2B5EF4-FFF2-40B4-BE49-F238E27FC236}">
                  <a16:creationId xmlns:a16="http://schemas.microsoft.com/office/drawing/2014/main" id="{FFAF7ECA-DA20-0799-FE76-1CCFE0EE0B90}"/>
                </a:ext>
              </a:extLst>
            </p:cNvPr>
            <p:cNvSpPr>
              <a:spLocks/>
            </p:cNvSpPr>
            <p:nvPr/>
          </p:nvSpPr>
          <p:spPr bwMode="auto">
            <a:xfrm>
              <a:off x="4306094" y="5256368"/>
              <a:ext cx="68263" cy="44450"/>
            </a:xfrm>
            <a:custGeom>
              <a:avLst/>
              <a:gdLst>
                <a:gd name="T0" fmla="*/ 7 w 127"/>
                <a:gd name="T1" fmla="*/ 15 h 82"/>
                <a:gd name="T2" fmla="*/ 7 w 127"/>
                <a:gd name="T3" fmla="*/ 16 h 82"/>
                <a:gd name="T4" fmla="*/ 2 w 127"/>
                <a:gd name="T5" fmla="*/ 28 h 82"/>
                <a:gd name="T6" fmla="*/ 5 w 127"/>
                <a:gd name="T7" fmla="*/ 36 h 82"/>
                <a:gd name="T8" fmla="*/ 5 w 127"/>
                <a:gd name="T9" fmla="*/ 36 h 82"/>
                <a:gd name="T10" fmla="*/ 17 w 127"/>
                <a:gd name="T11" fmla="*/ 41 h 82"/>
                <a:gd name="T12" fmla="*/ 99 w 127"/>
                <a:gd name="T13" fmla="*/ 75 h 82"/>
                <a:gd name="T14" fmla="*/ 110 w 127"/>
                <a:gd name="T15" fmla="*/ 81 h 82"/>
                <a:gd name="T16" fmla="*/ 112 w 127"/>
                <a:gd name="T17" fmla="*/ 80 h 82"/>
                <a:gd name="T18" fmla="*/ 119 w 127"/>
                <a:gd name="T19" fmla="*/ 77 h 82"/>
                <a:gd name="T20" fmla="*/ 120 w 127"/>
                <a:gd name="T21" fmla="*/ 77 h 82"/>
                <a:gd name="T22" fmla="*/ 124 w 127"/>
                <a:gd name="T23" fmla="*/ 64 h 82"/>
                <a:gd name="T24" fmla="*/ 7 w 127"/>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82">
                  <a:moveTo>
                    <a:pt x="7" y="15"/>
                  </a:moveTo>
                  <a:cubicBezTo>
                    <a:pt x="7" y="15"/>
                    <a:pt x="7" y="15"/>
                    <a:pt x="7" y="16"/>
                  </a:cubicBezTo>
                  <a:cubicBezTo>
                    <a:pt x="2" y="18"/>
                    <a:pt x="0" y="23"/>
                    <a:pt x="2" y="28"/>
                  </a:cubicBezTo>
                  <a:cubicBezTo>
                    <a:pt x="5" y="36"/>
                    <a:pt x="5" y="36"/>
                    <a:pt x="5" y="36"/>
                  </a:cubicBezTo>
                  <a:cubicBezTo>
                    <a:pt x="5" y="36"/>
                    <a:pt x="5" y="36"/>
                    <a:pt x="5" y="36"/>
                  </a:cubicBezTo>
                  <a:cubicBezTo>
                    <a:pt x="7" y="41"/>
                    <a:pt x="12" y="43"/>
                    <a:pt x="17" y="41"/>
                  </a:cubicBezTo>
                  <a:cubicBezTo>
                    <a:pt x="49" y="30"/>
                    <a:pt x="84" y="45"/>
                    <a:pt x="99" y="75"/>
                  </a:cubicBezTo>
                  <a:cubicBezTo>
                    <a:pt x="101" y="79"/>
                    <a:pt x="106" y="82"/>
                    <a:pt x="110" y="81"/>
                  </a:cubicBezTo>
                  <a:cubicBezTo>
                    <a:pt x="111" y="81"/>
                    <a:pt x="111" y="80"/>
                    <a:pt x="112" y="80"/>
                  </a:cubicBezTo>
                  <a:cubicBezTo>
                    <a:pt x="119" y="77"/>
                    <a:pt x="119" y="77"/>
                    <a:pt x="119" y="77"/>
                  </a:cubicBezTo>
                  <a:cubicBezTo>
                    <a:pt x="119" y="77"/>
                    <a:pt x="119" y="77"/>
                    <a:pt x="120" y="77"/>
                  </a:cubicBezTo>
                  <a:cubicBezTo>
                    <a:pt x="124" y="75"/>
                    <a:pt x="127" y="69"/>
                    <a:pt x="124" y="64"/>
                  </a:cubicBezTo>
                  <a:cubicBezTo>
                    <a:pt x="103" y="21"/>
                    <a:pt x="53" y="0"/>
                    <a:pt x="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66">
              <a:extLst>
                <a:ext uri="{FF2B5EF4-FFF2-40B4-BE49-F238E27FC236}">
                  <a16:creationId xmlns:a16="http://schemas.microsoft.com/office/drawing/2014/main" id="{8E16FA1E-85BD-C844-6A0D-0179CF355360}"/>
                </a:ext>
              </a:extLst>
            </p:cNvPr>
            <p:cNvSpPr>
              <a:spLocks noEditPoints="1"/>
            </p:cNvSpPr>
            <p:nvPr/>
          </p:nvSpPr>
          <p:spPr bwMode="auto">
            <a:xfrm>
              <a:off x="4193381" y="5286531"/>
              <a:ext cx="206375" cy="209550"/>
            </a:xfrm>
            <a:custGeom>
              <a:avLst/>
              <a:gdLst>
                <a:gd name="T0" fmla="*/ 349 w 382"/>
                <a:gd name="T1" fmla="*/ 60 h 392"/>
                <a:gd name="T2" fmla="*/ 323 w 382"/>
                <a:gd name="T3" fmla="*/ 60 h 392"/>
                <a:gd name="T4" fmla="*/ 314 w 382"/>
                <a:gd name="T5" fmla="*/ 55 h 392"/>
                <a:gd name="T6" fmla="*/ 170 w 382"/>
                <a:gd name="T7" fmla="*/ 3 h 392"/>
                <a:gd name="T8" fmla="*/ 143 w 382"/>
                <a:gd name="T9" fmla="*/ 4 h 392"/>
                <a:gd name="T10" fmla="*/ 125 w 382"/>
                <a:gd name="T11" fmla="*/ 24 h 392"/>
                <a:gd name="T12" fmla="*/ 111 w 382"/>
                <a:gd name="T13" fmla="*/ 60 h 392"/>
                <a:gd name="T14" fmla="*/ 33 w 382"/>
                <a:gd name="T15" fmla="*/ 60 h 392"/>
                <a:gd name="T16" fmla="*/ 0 w 382"/>
                <a:gd name="T17" fmla="*/ 94 h 392"/>
                <a:gd name="T18" fmla="*/ 0 w 382"/>
                <a:gd name="T19" fmla="*/ 257 h 392"/>
                <a:gd name="T20" fmla="*/ 28 w 382"/>
                <a:gd name="T21" fmla="*/ 290 h 392"/>
                <a:gd name="T22" fmla="*/ 27 w 382"/>
                <a:gd name="T23" fmla="*/ 292 h 392"/>
                <a:gd name="T24" fmla="*/ 48 w 382"/>
                <a:gd name="T25" fmla="*/ 337 h 392"/>
                <a:gd name="T26" fmla="*/ 192 w 382"/>
                <a:gd name="T27" fmla="*/ 390 h 392"/>
                <a:gd name="T28" fmla="*/ 204 w 382"/>
                <a:gd name="T29" fmla="*/ 392 h 392"/>
                <a:gd name="T30" fmla="*/ 219 w 382"/>
                <a:gd name="T31" fmla="*/ 389 h 392"/>
                <a:gd name="T32" fmla="*/ 237 w 382"/>
                <a:gd name="T33" fmla="*/ 369 h 392"/>
                <a:gd name="T34" fmla="*/ 266 w 382"/>
                <a:gd name="T35" fmla="*/ 290 h 392"/>
                <a:gd name="T36" fmla="*/ 349 w 382"/>
                <a:gd name="T37" fmla="*/ 290 h 392"/>
                <a:gd name="T38" fmla="*/ 382 w 382"/>
                <a:gd name="T39" fmla="*/ 257 h 392"/>
                <a:gd name="T40" fmla="*/ 382 w 382"/>
                <a:gd name="T41" fmla="*/ 94 h 392"/>
                <a:gd name="T42" fmla="*/ 349 w 382"/>
                <a:gd name="T43" fmla="*/ 60 h 392"/>
                <a:gd name="T44" fmla="*/ 37 w 382"/>
                <a:gd name="T45" fmla="*/ 264 h 392"/>
                <a:gd name="T46" fmla="*/ 33 w 382"/>
                <a:gd name="T47" fmla="*/ 264 h 392"/>
                <a:gd name="T48" fmla="*/ 27 w 382"/>
                <a:gd name="T49" fmla="*/ 257 h 392"/>
                <a:gd name="T50" fmla="*/ 27 w 382"/>
                <a:gd name="T51" fmla="*/ 94 h 392"/>
                <a:gd name="T52" fmla="*/ 33 w 382"/>
                <a:gd name="T53" fmla="*/ 87 h 392"/>
                <a:gd name="T54" fmla="*/ 102 w 382"/>
                <a:gd name="T55" fmla="*/ 87 h 392"/>
                <a:gd name="T56" fmla="*/ 37 w 382"/>
                <a:gd name="T57" fmla="*/ 264 h 392"/>
                <a:gd name="T58" fmla="*/ 212 w 382"/>
                <a:gd name="T59" fmla="*/ 360 h 392"/>
                <a:gd name="T60" fmla="*/ 201 w 382"/>
                <a:gd name="T61" fmla="*/ 365 h 392"/>
                <a:gd name="T62" fmla="*/ 56 w 382"/>
                <a:gd name="T63" fmla="*/ 312 h 392"/>
                <a:gd name="T64" fmla="*/ 52 w 382"/>
                <a:gd name="T65" fmla="*/ 308 h 392"/>
                <a:gd name="T66" fmla="*/ 51 w 382"/>
                <a:gd name="T67" fmla="*/ 301 h 392"/>
                <a:gd name="T68" fmla="*/ 149 w 382"/>
                <a:gd name="T69" fmla="*/ 33 h 392"/>
                <a:gd name="T70" fmla="*/ 157 w 382"/>
                <a:gd name="T71" fmla="*/ 27 h 392"/>
                <a:gd name="T72" fmla="*/ 160 w 382"/>
                <a:gd name="T73" fmla="*/ 27 h 392"/>
                <a:gd name="T74" fmla="*/ 305 w 382"/>
                <a:gd name="T75" fmla="*/ 80 h 392"/>
                <a:gd name="T76" fmla="*/ 310 w 382"/>
                <a:gd name="T77" fmla="*/ 85 h 392"/>
                <a:gd name="T78" fmla="*/ 310 w 382"/>
                <a:gd name="T79" fmla="*/ 91 h 392"/>
                <a:gd name="T80" fmla="*/ 212 w 382"/>
                <a:gd name="T81" fmla="*/ 360 h 392"/>
                <a:gd name="T82" fmla="*/ 356 w 382"/>
                <a:gd name="T83" fmla="*/ 257 h 392"/>
                <a:gd name="T84" fmla="*/ 349 w 382"/>
                <a:gd name="T85" fmla="*/ 264 h 392"/>
                <a:gd name="T86" fmla="*/ 276 w 382"/>
                <a:gd name="T87" fmla="*/ 264 h 392"/>
                <a:gd name="T88" fmla="*/ 335 w 382"/>
                <a:gd name="T89" fmla="*/ 101 h 392"/>
                <a:gd name="T90" fmla="*/ 337 w 382"/>
                <a:gd name="T91" fmla="*/ 87 h 392"/>
                <a:gd name="T92" fmla="*/ 349 w 382"/>
                <a:gd name="T93" fmla="*/ 87 h 392"/>
                <a:gd name="T94" fmla="*/ 356 w 382"/>
                <a:gd name="T95" fmla="*/ 94 h 392"/>
                <a:gd name="T96" fmla="*/ 356 w 382"/>
                <a:gd name="T97" fmla="*/ 25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 h="392">
                  <a:moveTo>
                    <a:pt x="349" y="60"/>
                  </a:moveTo>
                  <a:cubicBezTo>
                    <a:pt x="323" y="60"/>
                    <a:pt x="323" y="60"/>
                    <a:pt x="323" y="60"/>
                  </a:cubicBezTo>
                  <a:cubicBezTo>
                    <a:pt x="321" y="58"/>
                    <a:pt x="318" y="57"/>
                    <a:pt x="314" y="55"/>
                  </a:cubicBezTo>
                  <a:cubicBezTo>
                    <a:pt x="170" y="3"/>
                    <a:pt x="170" y="3"/>
                    <a:pt x="170" y="3"/>
                  </a:cubicBezTo>
                  <a:cubicBezTo>
                    <a:pt x="161" y="0"/>
                    <a:pt x="151" y="0"/>
                    <a:pt x="143" y="4"/>
                  </a:cubicBezTo>
                  <a:cubicBezTo>
                    <a:pt x="134" y="8"/>
                    <a:pt x="128" y="15"/>
                    <a:pt x="125" y="24"/>
                  </a:cubicBezTo>
                  <a:cubicBezTo>
                    <a:pt x="111" y="60"/>
                    <a:pt x="111" y="60"/>
                    <a:pt x="111" y="60"/>
                  </a:cubicBezTo>
                  <a:cubicBezTo>
                    <a:pt x="33" y="60"/>
                    <a:pt x="33" y="60"/>
                    <a:pt x="33" y="60"/>
                  </a:cubicBezTo>
                  <a:cubicBezTo>
                    <a:pt x="15" y="60"/>
                    <a:pt x="0" y="75"/>
                    <a:pt x="0" y="94"/>
                  </a:cubicBezTo>
                  <a:cubicBezTo>
                    <a:pt x="0" y="257"/>
                    <a:pt x="0" y="257"/>
                    <a:pt x="0" y="257"/>
                  </a:cubicBezTo>
                  <a:cubicBezTo>
                    <a:pt x="0" y="273"/>
                    <a:pt x="12" y="287"/>
                    <a:pt x="28" y="290"/>
                  </a:cubicBezTo>
                  <a:cubicBezTo>
                    <a:pt x="27" y="292"/>
                    <a:pt x="27" y="292"/>
                    <a:pt x="27" y="292"/>
                  </a:cubicBezTo>
                  <a:cubicBezTo>
                    <a:pt x="20" y="310"/>
                    <a:pt x="30" y="331"/>
                    <a:pt x="48" y="337"/>
                  </a:cubicBezTo>
                  <a:cubicBezTo>
                    <a:pt x="192" y="390"/>
                    <a:pt x="192" y="390"/>
                    <a:pt x="192" y="390"/>
                  </a:cubicBezTo>
                  <a:cubicBezTo>
                    <a:pt x="196" y="391"/>
                    <a:pt x="200" y="392"/>
                    <a:pt x="204" y="392"/>
                  </a:cubicBezTo>
                  <a:cubicBezTo>
                    <a:pt x="209" y="392"/>
                    <a:pt x="214" y="391"/>
                    <a:pt x="219" y="389"/>
                  </a:cubicBezTo>
                  <a:cubicBezTo>
                    <a:pt x="228" y="385"/>
                    <a:pt x="234" y="378"/>
                    <a:pt x="237" y="369"/>
                  </a:cubicBezTo>
                  <a:cubicBezTo>
                    <a:pt x="266" y="290"/>
                    <a:pt x="266" y="290"/>
                    <a:pt x="266" y="290"/>
                  </a:cubicBezTo>
                  <a:cubicBezTo>
                    <a:pt x="349" y="290"/>
                    <a:pt x="349" y="290"/>
                    <a:pt x="349" y="290"/>
                  </a:cubicBezTo>
                  <a:cubicBezTo>
                    <a:pt x="367" y="290"/>
                    <a:pt x="382" y="275"/>
                    <a:pt x="382" y="257"/>
                  </a:cubicBezTo>
                  <a:cubicBezTo>
                    <a:pt x="382" y="94"/>
                    <a:pt x="382" y="94"/>
                    <a:pt x="382" y="94"/>
                  </a:cubicBezTo>
                  <a:cubicBezTo>
                    <a:pt x="382" y="75"/>
                    <a:pt x="367" y="60"/>
                    <a:pt x="349" y="60"/>
                  </a:cubicBezTo>
                  <a:close/>
                  <a:moveTo>
                    <a:pt x="37" y="264"/>
                  </a:moveTo>
                  <a:cubicBezTo>
                    <a:pt x="33" y="264"/>
                    <a:pt x="33" y="264"/>
                    <a:pt x="33" y="264"/>
                  </a:cubicBezTo>
                  <a:cubicBezTo>
                    <a:pt x="30" y="264"/>
                    <a:pt x="27" y="260"/>
                    <a:pt x="27" y="257"/>
                  </a:cubicBezTo>
                  <a:cubicBezTo>
                    <a:pt x="27" y="94"/>
                    <a:pt x="27" y="94"/>
                    <a:pt x="27" y="94"/>
                  </a:cubicBezTo>
                  <a:cubicBezTo>
                    <a:pt x="27" y="90"/>
                    <a:pt x="30" y="87"/>
                    <a:pt x="33" y="87"/>
                  </a:cubicBezTo>
                  <a:cubicBezTo>
                    <a:pt x="102" y="87"/>
                    <a:pt x="102" y="87"/>
                    <a:pt x="102" y="87"/>
                  </a:cubicBezTo>
                  <a:lnTo>
                    <a:pt x="37" y="264"/>
                  </a:lnTo>
                  <a:close/>
                  <a:moveTo>
                    <a:pt x="212" y="360"/>
                  </a:moveTo>
                  <a:cubicBezTo>
                    <a:pt x="211" y="364"/>
                    <a:pt x="206" y="367"/>
                    <a:pt x="201" y="365"/>
                  </a:cubicBezTo>
                  <a:cubicBezTo>
                    <a:pt x="56" y="312"/>
                    <a:pt x="56" y="312"/>
                    <a:pt x="56" y="312"/>
                  </a:cubicBezTo>
                  <a:cubicBezTo>
                    <a:pt x="54" y="312"/>
                    <a:pt x="53" y="310"/>
                    <a:pt x="52" y="308"/>
                  </a:cubicBezTo>
                  <a:cubicBezTo>
                    <a:pt x="51" y="306"/>
                    <a:pt x="50" y="303"/>
                    <a:pt x="51" y="301"/>
                  </a:cubicBezTo>
                  <a:cubicBezTo>
                    <a:pt x="149" y="33"/>
                    <a:pt x="149" y="33"/>
                    <a:pt x="149" y="33"/>
                  </a:cubicBezTo>
                  <a:cubicBezTo>
                    <a:pt x="150" y="29"/>
                    <a:pt x="154" y="27"/>
                    <a:pt x="157" y="27"/>
                  </a:cubicBezTo>
                  <a:cubicBezTo>
                    <a:pt x="158" y="27"/>
                    <a:pt x="159" y="27"/>
                    <a:pt x="160" y="27"/>
                  </a:cubicBezTo>
                  <a:cubicBezTo>
                    <a:pt x="305" y="80"/>
                    <a:pt x="305" y="80"/>
                    <a:pt x="305" y="80"/>
                  </a:cubicBezTo>
                  <a:cubicBezTo>
                    <a:pt x="307" y="81"/>
                    <a:pt x="309" y="83"/>
                    <a:pt x="310" y="85"/>
                  </a:cubicBezTo>
                  <a:cubicBezTo>
                    <a:pt x="311" y="87"/>
                    <a:pt x="311" y="89"/>
                    <a:pt x="310" y="91"/>
                  </a:cubicBezTo>
                  <a:lnTo>
                    <a:pt x="212" y="360"/>
                  </a:lnTo>
                  <a:close/>
                  <a:moveTo>
                    <a:pt x="356" y="257"/>
                  </a:moveTo>
                  <a:cubicBezTo>
                    <a:pt x="356" y="260"/>
                    <a:pt x="352" y="264"/>
                    <a:pt x="349" y="264"/>
                  </a:cubicBezTo>
                  <a:cubicBezTo>
                    <a:pt x="276" y="264"/>
                    <a:pt x="276" y="264"/>
                    <a:pt x="276" y="264"/>
                  </a:cubicBezTo>
                  <a:cubicBezTo>
                    <a:pt x="335" y="101"/>
                    <a:pt x="335" y="101"/>
                    <a:pt x="335" y="101"/>
                  </a:cubicBezTo>
                  <a:cubicBezTo>
                    <a:pt x="337" y="96"/>
                    <a:pt x="338" y="91"/>
                    <a:pt x="337" y="87"/>
                  </a:cubicBezTo>
                  <a:cubicBezTo>
                    <a:pt x="349" y="87"/>
                    <a:pt x="349" y="87"/>
                    <a:pt x="349" y="87"/>
                  </a:cubicBezTo>
                  <a:cubicBezTo>
                    <a:pt x="352" y="87"/>
                    <a:pt x="356" y="90"/>
                    <a:pt x="356" y="94"/>
                  </a:cubicBezTo>
                  <a:lnTo>
                    <a:pt x="356" y="2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67">
              <a:extLst>
                <a:ext uri="{FF2B5EF4-FFF2-40B4-BE49-F238E27FC236}">
                  <a16:creationId xmlns:a16="http://schemas.microsoft.com/office/drawing/2014/main" id="{BF7FFAC5-D501-7C12-38E2-9B9BD2B1F561}"/>
                </a:ext>
              </a:extLst>
            </p:cNvPr>
            <p:cNvSpPr>
              <a:spLocks/>
            </p:cNvSpPr>
            <p:nvPr/>
          </p:nvSpPr>
          <p:spPr bwMode="auto">
            <a:xfrm>
              <a:off x="4256881" y="5442106"/>
              <a:ext cx="22225" cy="22225"/>
            </a:xfrm>
            <a:custGeom>
              <a:avLst/>
              <a:gdLst>
                <a:gd name="T0" fmla="*/ 27 w 42"/>
                <a:gd name="T1" fmla="*/ 4 h 42"/>
                <a:gd name="T2" fmla="*/ 3 w 42"/>
                <a:gd name="T3" fmla="*/ 15 h 42"/>
                <a:gd name="T4" fmla="*/ 14 w 42"/>
                <a:gd name="T5" fmla="*/ 39 h 42"/>
                <a:gd name="T6" fmla="*/ 38 w 42"/>
                <a:gd name="T7" fmla="*/ 28 h 42"/>
                <a:gd name="T8" fmla="*/ 27 w 42"/>
                <a:gd name="T9" fmla="*/ 4 h 42"/>
              </a:gdLst>
              <a:ahLst/>
              <a:cxnLst>
                <a:cxn ang="0">
                  <a:pos x="T0" y="T1"/>
                </a:cxn>
                <a:cxn ang="0">
                  <a:pos x="T2" y="T3"/>
                </a:cxn>
                <a:cxn ang="0">
                  <a:pos x="T4" y="T5"/>
                </a:cxn>
                <a:cxn ang="0">
                  <a:pos x="T6" y="T7"/>
                </a:cxn>
                <a:cxn ang="0">
                  <a:pos x="T8" y="T9"/>
                </a:cxn>
              </a:cxnLst>
              <a:rect l="0" t="0" r="r" b="b"/>
              <a:pathLst>
                <a:path w="42" h="42">
                  <a:moveTo>
                    <a:pt x="27" y="4"/>
                  </a:moveTo>
                  <a:cubicBezTo>
                    <a:pt x="17" y="0"/>
                    <a:pt x="7" y="5"/>
                    <a:pt x="3" y="15"/>
                  </a:cubicBezTo>
                  <a:cubicBezTo>
                    <a:pt x="0" y="25"/>
                    <a:pt x="5" y="35"/>
                    <a:pt x="14" y="39"/>
                  </a:cubicBezTo>
                  <a:cubicBezTo>
                    <a:pt x="24" y="42"/>
                    <a:pt x="35" y="37"/>
                    <a:pt x="38" y="28"/>
                  </a:cubicBezTo>
                  <a:cubicBezTo>
                    <a:pt x="42" y="18"/>
                    <a:pt x="37"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68">
              <a:extLst>
                <a:ext uri="{FF2B5EF4-FFF2-40B4-BE49-F238E27FC236}">
                  <a16:creationId xmlns:a16="http://schemas.microsoft.com/office/drawing/2014/main" id="{43606C4A-975A-9A05-776B-1E3BB5AF1246}"/>
                </a:ext>
              </a:extLst>
            </p:cNvPr>
            <p:cNvSpPr>
              <a:spLocks noEditPoints="1"/>
            </p:cNvSpPr>
            <p:nvPr/>
          </p:nvSpPr>
          <p:spPr bwMode="auto">
            <a:xfrm>
              <a:off x="4237831" y="5308756"/>
              <a:ext cx="114300" cy="142875"/>
            </a:xfrm>
            <a:custGeom>
              <a:avLst/>
              <a:gdLst>
                <a:gd name="T0" fmla="*/ 0 w 72"/>
                <a:gd name="T1" fmla="*/ 73 h 90"/>
                <a:gd name="T2" fmla="*/ 45 w 72"/>
                <a:gd name="T3" fmla="*/ 90 h 90"/>
                <a:gd name="T4" fmla="*/ 72 w 72"/>
                <a:gd name="T5" fmla="*/ 17 h 90"/>
                <a:gd name="T6" fmla="*/ 27 w 72"/>
                <a:gd name="T7" fmla="*/ 0 h 90"/>
                <a:gd name="T8" fmla="*/ 0 w 72"/>
                <a:gd name="T9" fmla="*/ 73 h 90"/>
                <a:gd name="T10" fmla="*/ 61 w 72"/>
                <a:gd name="T11" fmla="*/ 22 h 90"/>
                <a:gd name="T12" fmla="*/ 40 w 72"/>
                <a:gd name="T13" fmla="*/ 79 h 90"/>
                <a:gd name="T14" fmla="*/ 11 w 72"/>
                <a:gd name="T15" fmla="*/ 68 h 90"/>
                <a:gd name="T16" fmla="*/ 32 w 72"/>
                <a:gd name="T17" fmla="*/ 11 h 90"/>
                <a:gd name="T18" fmla="*/ 61 w 72"/>
                <a:gd name="T19"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90">
                  <a:moveTo>
                    <a:pt x="0" y="73"/>
                  </a:moveTo>
                  <a:lnTo>
                    <a:pt x="45" y="90"/>
                  </a:lnTo>
                  <a:lnTo>
                    <a:pt x="72" y="17"/>
                  </a:lnTo>
                  <a:lnTo>
                    <a:pt x="27" y="0"/>
                  </a:lnTo>
                  <a:lnTo>
                    <a:pt x="0" y="73"/>
                  </a:lnTo>
                  <a:close/>
                  <a:moveTo>
                    <a:pt x="61" y="22"/>
                  </a:moveTo>
                  <a:lnTo>
                    <a:pt x="40" y="79"/>
                  </a:lnTo>
                  <a:lnTo>
                    <a:pt x="11" y="68"/>
                  </a:lnTo>
                  <a:lnTo>
                    <a:pt x="32" y="11"/>
                  </a:lnTo>
                  <a:lnTo>
                    <a:pt x="6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713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Automotive large headline">
    <p:spTree>
      <p:nvGrpSpPr>
        <p:cNvPr id="1" name=""/>
        <p:cNvGrpSpPr/>
        <p:nvPr/>
      </p:nvGrpSpPr>
      <p:grpSpPr>
        <a:xfrm>
          <a:off x="0" y="0"/>
          <a:ext cx="0" cy="0"/>
          <a:chOff x="0" y="0"/>
          <a:chExt cx="0" cy="0"/>
        </a:xfrm>
      </p:grpSpPr>
      <p:pic>
        <p:nvPicPr>
          <p:cNvPr id="10" name="Picture 9" descr="A person standing next to a car&#10;&#10;Description automatically generated with medium confidence">
            <a:extLst>
              <a:ext uri="{FF2B5EF4-FFF2-40B4-BE49-F238E27FC236}">
                <a16:creationId xmlns:a16="http://schemas.microsoft.com/office/drawing/2014/main" id="{07B98376-6CAA-58B1-33CA-66EF4CCE8C7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0"/>
            <a:ext cx="4560211" cy="6779100"/>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62DBE461-17B3-63C0-8B3D-38919776F330}"/>
              </a:ext>
            </a:extLst>
          </p:cNvPr>
          <p:cNvGrpSpPr/>
          <p:nvPr userDrawn="1"/>
        </p:nvGrpSpPr>
        <p:grpSpPr>
          <a:xfrm>
            <a:off x="1304213" y="5805547"/>
            <a:ext cx="670667" cy="670667"/>
            <a:chOff x="1662533" y="5948465"/>
            <a:chExt cx="670667" cy="670667"/>
          </a:xfrm>
        </p:grpSpPr>
        <p:pic>
          <p:nvPicPr>
            <p:cNvPr id="9" name="Graphic 8">
              <a:extLst>
                <a:ext uri="{FF2B5EF4-FFF2-40B4-BE49-F238E27FC236}">
                  <a16:creationId xmlns:a16="http://schemas.microsoft.com/office/drawing/2014/main" id="{1D83B4D8-1E1A-C3DC-0412-26EFEF6E5A6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23E19BF0-7C1C-8F0C-CB79-BB20DC016193}"/>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8453" y="6014385"/>
              <a:ext cx="538826" cy="538826"/>
            </a:xfrm>
            <a:prstGeom prst="rect">
              <a:avLst/>
            </a:prstGeom>
          </p:spPr>
        </p:pic>
      </p:grpSp>
      <p:sp>
        <p:nvSpPr>
          <p:cNvPr id="12" name="Freeform 1149">
            <a:extLst>
              <a:ext uri="{FF2B5EF4-FFF2-40B4-BE49-F238E27FC236}">
                <a16:creationId xmlns:a16="http://schemas.microsoft.com/office/drawing/2014/main" id="{3351A27C-E7D3-5682-4D87-92829FED631D}"/>
              </a:ext>
            </a:extLst>
          </p:cNvPr>
          <p:cNvSpPr>
            <a:spLocks noEditPoints="1"/>
          </p:cNvSpPr>
          <p:nvPr userDrawn="1"/>
        </p:nvSpPr>
        <p:spPr bwMode="auto">
          <a:xfrm>
            <a:off x="1549734" y="6018663"/>
            <a:ext cx="204141" cy="273682"/>
          </a:xfrm>
          <a:custGeom>
            <a:avLst/>
            <a:gdLst>
              <a:gd name="T0" fmla="*/ 37 w 266"/>
              <a:gd name="T1" fmla="*/ 357 h 361"/>
              <a:gd name="T2" fmla="*/ 53 w 266"/>
              <a:gd name="T3" fmla="*/ 355 h 361"/>
              <a:gd name="T4" fmla="*/ 259 w 266"/>
              <a:gd name="T5" fmla="*/ 144 h 361"/>
              <a:gd name="T6" fmla="*/ 262 w 266"/>
              <a:gd name="T7" fmla="*/ 129 h 361"/>
              <a:gd name="T8" fmla="*/ 250 w 266"/>
              <a:gd name="T9" fmla="*/ 121 h 361"/>
              <a:gd name="T10" fmla="*/ 196 w 266"/>
              <a:gd name="T11" fmla="*/ 121 h 361"/>
              <a:gd name="T12" fmla="*/ 233 w 266"/>
              <a:gd name="T13" fmla="*/ 19 h 361"/>
              <a:gd name="T14" fmla="*/ 231 w 266"/>
              <a:gd name="T15" fmla="*/ 6 h 361"/>
              <a:gd name="T16" fmla="*/ 221 w 266"/>
              <a:gd name="T17" fmla="*/ 0 h 361"/>
              <a:gd name="T18" fmla="*/ 73 w 266"/>
              <a:gd name="T19" fmla="*/ 0 h 361"/>
              <a:gd name="T20" fmla="*/ 61 w 266"/>
              <a:gd name="T21" fmla="*/ 9 h 361"/>
              <a:gd name="T22" fmla="*/ 1 w 266"/>
              <a:gd name="T23" fmla="*/ 159 h 361"/>
              <a:gd name="T24" fmla="*/ 3 w 266"/>
              <a:gd name="T25" fmla="*/ 173 h 361"/>
              <a:gd name="T26" fmla="*/ 14 w 266"/>
              <a:gd name="T27" fmla="*/ 179 h 361"/>
              <a:gd name="T28" fmla="*/ 70 w 266"/>
              <a:gd name="T29" fmla="*/ 179 h 361"/>
              <a:gd name="T30" fmla="*/ 30 w 266"/>
              <a:gd name="T31" fmla="*/ 342 h 361"/>
              <a:gd name="T32" fmla="*/ 37 w 266"/>
              <a:gd name="T33" fmla="*/ 357 h 361"/>
              <a:gd name="T34" fmla="*/ 101 w 266"/>
              <a:gd name="T35" fmla="*/ 168 h 361"/>
              <a:gd name="T36" fmla="*/ 98 w 266"/>
              <a:gd name="T37" fmla="*/ 156 h 361"/>
              <a:gd name="T38" fmla="*/ 88 w 266"/>
              <a:gd name="T39" fmla="*/ 151 h 361"/>
              <a:gd name="T40" fmla="*/ 34 w 266"/>
              <a:gd name="T41" fmla="*/ 151 h 361"/>
              <a:gd name="T42" fmla="*/ 82 w 266"/>
              <a:gd name="T43" fmla="*/ 28 h 361"/>
              <a:gd name="T44" fmla="*/ 201 w 266"/>
              <a:gd name="T45" fmla="*/ 28 h 361"/>
              <a:gd name="T46" fmla="*/ 164 w 266"/>
              <a:gd name="T47" fmla="*/ 129 h 361"/>
              <a:gd name="T48" fmla="*/ 165 w 266"/>
              <a:gd name="T49" fmla="*/ 143 h 361"/>
              <a:gd name="T50" fmla="*/ 179 w 266"/>
              <a:gd name="T51" fmla="*/ 148 h 361"/>
              <a:gd name="T52" fmla="*/ 217 w 266"/>
              <a:gd name="T53" fmla="*/ 148 h 361"/>
              <a:gd name="T54" fmla="*/ 68 w 266"/>
              <a:gd name="T55" fmla="*/ 300 h 361"/>
              <a:gd name="T56" fmla="*/ 101 w 266"/>
              <a:gd name="T57" fmla="*/ 16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361">
                <a:moveTo>
                  <a:pt x="37" y="357"/>
                </a:moveTo>
                <a:cubicBezTo>
                  <a:pt x="40" y="359"/>
                  <a:pt x="46" y="361"/>
                  <a:pt x="53" y="355"/>
                </a:cubicBezTo>
                <a:cubicBezTo>
                  <a:pt x="259" y="144"/>
                  <a:pt x="259" y="144"/>
                  <a:pt x="259" y="144"/>
                </a:cubicBezTo>
                <a:cubicBezTo>
                  <a:pt x="266" y="138"/>
                  <a:pt x="263" y="131"/>
                  <a:pt x="262" y="129"/>
                </a:cubicBezTo>
                <a:cubicBezTo>
                  <a:pt x="261" y="126"/>
                  <a:pt x="258" y="121"/>
                  <a:pt x="250" y="121"/>
                </a:cubicBezTo>
                <a:cubicBezTo>
                  <a:pt x="196" y="121"/>
                  <a:pt x="196" y="121"/>
                  <a:pt x="196" y="121"/>
                </a:cubicBezTo>
                <a:cubicBezTo>
                  <a:pt x="233" y="19"/>
                  <a:pt x="233" y="19"/>
                  <a:pt x="233" y="19"/>
                </a:cubicBezTo>
                <a:cubicBezTo>
                  <a:pt x="235" y="15"/>
                  <a:pt x="234" y="10"/>
                  <a:pt x="231" y="6"/>
                </a:cubicBezTo>
                <a:cubicBezTo>
                  <a:pt x="229" y="2"/>
                  <a:pt x="225" y="0"/>
                  <a:pt x="221" y="0"/>
                </a:cubicBezTo>
                <a:cubicBezTo>
                  <a:pt x="73" y="0"/>
                  <a:pt x="73" y="0"/>
                  <a:pt x="73" y="0"/>
                </a:cubicBezTo>
                <a:cubicBezTo>
                  <a:pt x="67" y="0"/>
                  <a:pt x="63" y="4"/>
                  <a:pt x="61" y="9"/>
                </a:cubicBezTo>
                <a:cubicBezTo>
                  <a:pt x="1" y="159"/>
                  <a:pt x="1" y="159"/>
                  <a:pt x="1" y="159"/>
                </a:cubicBezTo>
                <a:cubicBezTo>
                  <a:pt x="0" y="164"/>
                  <a:pt x="0" y="169"/>
                  <a:pt x="3" y="173"/>
                </a:cubicBezTo>
                <a:cubicBezTo>
                  <a:pt x="5" y="176"/>
                  <a:pt x="9" y="179"/>
                  <a:pt x="14" y="179"/>
                </a:cubicBezTo>
                <a:cubicBezTo>
                  <a:pt x="70" y="179"/>
                  <a:pt x="70" y="179"/>
                  <a:pt x="70" y="179"/>
                </a:cubicBezTo>
                <a:cubicBezTo>
                  <a:pt x="30" y="342"/>
                  <a:pt x="30" y="342"/>
                  <a:pt x="30" y="342"/>
                </a:cubicBezTo>
                <a:cubicBezTo>
                  <a:pt x="28" y="349"/>
                  <a:pt x="33" y="355"/>
                  <a:pt x="37" y="357"/>
                </a:cubicBezTo>
                <a:close/>
                <a:moveTo>
                  <a:pt x="101" y="168"/>
                </a:moveTo>
                <a:cubicBezTo>
                  <a:pt x="102" y="164"/>
                  <a:pt x="101" y="159"/>
                  <a:pt x="98" y="156"/>
                </a:cubicBezTo>
                <a:cubicBezTo>
                  <a:pt x="97" y="154"/>
                  <a:pt x="93" y="151"/>
                  <a:pt x="88" y="151"/>
                </a:cubicBezTo>
                <a:cubicBezTo>
                  <a:pt x="34" y="151"/>
                  <a:pt x="34" y="151"/>
                  <a:pt x="34" y="151"/>
                </a:cubicBezTo>
                <a:cubicBezTo>
                  <a:pt x="82" y="28"/>
                  <a:pt x="82" y="28"/>
                  <a:pt x="82" y="28"/>
                </a:cubicBezTo>
                <a:cubicBezTo>
                  <a:pt x="201" y="28"/>
                  <a:pt x="201" y="28"/>
                  <a:pt x="201" y="28"/>
                </a:cubicBezTo>
                <a:cubicBezTo>
                  <a:pt x="164" y="129"/>
                  <a:pt x="164" y="129"/>
                  <a:pt x="164" y="129"/>
                </a:cubicBezTo>
                <a:cubicBezTo>
                  <a:pt x="162" y="134"/>
                  <a:pt x="163" y="139"/>
                  <a:pt x="165" y="143"/>
                </a:cubicBezTo>
                <a:cubicBezTo>
                  <a:pt x="168" y="147"/>
                  <a:pt x="172" y="148"/>
                  <a:pt x="179" y="148"/>
                </a:cubicBezTo>
                <a:cubicBezTo>
                  <a:pt x="217" y="148"/>
                  <a:pt x="217" y="148"/>
                  <a:pt x="217" y="148"/>
                </a:cubicBezTo>
                <a:cubicBezTo>
                  <a:pt x="68" y="300"/>
                  <a:pt x="68" y="300"/>
                  <a:pt x="68" y="300"/>
                </a:cubicBezTo>
                <a:lnTo>
                  <a:pt x="101" y="16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C99F62C-2A44-4AC5-2045-18AF9A91E834}"/>
              </a:ext>
            </a:extLst>
          </p:cNvPr>
          <p:cNvGrpSpPr/>
          <p:nvPr userDrawn="1"/>
        </p:nvGrpSpPr>
        <p:grpSpPr>
          <a:xfrm>
            <a:off x="1126917" y="1144241"/>
            <a:ext cx="864217" cy="864217"/>
            <a:chOff x="1126917" y="1144241"/>
            <a:chExt cx="864217" cy="864217"/>
          </a:xfrm>
        </p:grpSpPr>
        <p:grpSp>
          <p:nvGrpSpPr>
            <p:cNvPr id="5" name="Group 4">
              <a:extLst>
                <a:ext uri="{FF2B5EF4-FFF2-40B4-BE49-F238E27FC236}">
                  <a16:creationId xmlns:a16="http://schemas.microsoft.com/office/drawing/2014/main" id="{9A195ACC-04ED-0CD7-B598-4DFB95CFCC8A}"/>
                </a:ext>
              </a:extLst>
            </p:cNvPr>
            <p:cNvGrpSpPr/>
            <p:nvPr userDrawn="1"/>
          </p:nvGrpSpPr>
          <p:grpSpPr>
            <a:xfrm>
              <a:off x="1126917" y="1144241"/>
              <a:ext cx="864217" cy="864217"/>
              <a:chOff x="3044798" y="657221"/>
              <a:chExt cx="864217" cy="864217"/>
            </a:xfrm>
          </p:grpSpPr>
          <p:pic>
            <p:nvPicPr>
              <p:cNvPr id="6" name="Graphic 5">
                <a:extLst>
                  <a:ext uri="{FF2B5EF4-FFF2-40B4-BE49-F238E27FC236}">
                    <a16:creationId xmlns:a16="http://schemas.microsoft.com/office/drawing/2014/main" id="{5B89AF31-C5A6-133F-2685-150B6D138BAA}"/>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7" name="Graphic 6">
                <a:extLst>
                  <a:ext uri="{FF2B5EF4-FFF2-40B4-BE49-F238E27FC236}">
                    <a16:creationId xmlns:a16="http://schemas.microsoft.com/office/drawing/2014/main" id="{99F3F62E-CCF4-3D22-90A2-C20D1554C6A5}"/>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3DF65405-44C3-6C9F-8B87-FD333535C372}"/>
                </a:ext>
              </a:extLst>
            </p:cNvPr>
            <p:cNvGrpSpPr/>
            <p:nvPr userDrawn="1"/>
          </p:nvGrpSpPr>
          <p:grpSpPr>
            <a:xfrm>
              <a:off x="1360229" y="1354338"/>
              <a:ext cx="400334" cy="406446"/>
              <a:chOff x="7878468" y="1870956"/>
              <a:chExt cx="655507" cy="665514"/>
            </a:xfrm>
            <a:solidFill>
              <a:schemeClr val="bg2"/>
            </a:solidFill>
          </p:grpSpPr>
          <p:sp>
            <p:nvSpPr>
              <p:cNvPr id="14" name="Freeform 45">
                <a:extLst>
                  <a:ext uri="{FF2B5EF4-FFF2-40B4-BE49-F238E27FC236}">
                    <a16:creationId xmlns:a16="http://schemas.microsoft.com/office/drawing/2014/main" id="{99E7A177-C5D4-979C-C047-F8535991E5B9}"/>
                  </a:ext>
                </a:extLst>
              </p:cNvPr>
              <p:cNvSpPr>
                <a:spLocks/>
              </p:cNvSpPr>
              <p:nvPr/>
            </p:nvSpPr>
            <p:spPr bwMode="auto">
              <a:xfrm flipH="1">
                <a:off x="8193709"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46">
                <a:extLst>
                  <a:ext uri="{FF2B5EF4-FFF2-40B4-BE49-F238E27FC236}">
                    <a16:creationId xmlns:a16="http://schemas.microsoft.com/office/drawing/2014/main" id="{A1341918-A400-694B-A743-EE223B7A6E38}"/>
                  </a:ext>
                </a:extLst>
              </p:cNvPr>
              <p:cNvSpPr>
                <a:spLocks/>
              </p:cNvSpPr>
              <p:nvPr/>
            </p:nvSpPr>
            <p:spPr bwMode="auto">
              <a:xfrm flipH="1">
                <a:off x="8193709"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Freeform 47">
                <a:extLst>
                  <a:ext uri="{FF2B5EF4-FFF2-40B4-BE49-F238E27FC236}">
                    <a16:creationId xmlns:a16="http://schemas.microsoft.com/office/drawing/2014/main" id="{45189331-281C-CDD5-9139-AC5C048A4742}"/>
                  </a:ext>
                </a:extLst>
              </p:cNvPr>
              <p:cNvSpPr>
                <a:spLocks/>
              </p:cNvSpPr>
              <p:nvPr/>
            </p:nvSpPr>
            <p:spPr bwMode="auto">
              <a:xfrm flipH="1">
                <a:off x="8093632"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 name="Freeform 48">
                <a:extLst>
                  <a:ext uri="{FF2B5EF4-FFF2-40B4-BE49-F238E27FC236}">
                    <a16:creationId xmlns:a16="http://schemas.microsoft.com/office/drawing/2014/main" id="{2B84D7F5-E04D-0733-F8BC-8066932F91EC}"/>
                  </a:ext>
                </a:extLst>
              </p:cNvPr>
              <p:cNvSpPr>
                <a:spLocks/>
              </p:cNvSpPr>
              <p:nvPr/>
            </p:nvSpPr>
            <p:spPr bwMode="auto">
              <a:xfrm flipH="1">
                <a:off x="8193709"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 name="Freeform 49">
                <a:extLst>
                  <a:ext uri="{FF2B5EF4-FFF2-40B4-BE49-F238E27FC236}">
                    <a16:creationId xmlns:a16="http://schemas.microsoft.com/office/drawing/2014/main" id="{B88B4E4D-7F70-F964-F41D-84245E23C9AB}"/>
                  </a:ext>
                </a:extLst>
              </p:cNvPr>
              <p:cNvSpPr>
                <a:spLocks/>
              </p:cNvSpPr>
              <p:nvPr/>
            </p:nvSpPr>
            <p:spPr bwMode="auto">
              <a:xfrm flipH="1">
                <a:off x="8093632"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50">
                <a:extLst>
                  <a:ext uri="{FF2B5EF4-FFF2-40B4-BE49-F238E27FC236}">
                    <a16:creationId xmlns:a16="http://schemas.microsoft.com/office/drawing/2014/main" id="{6AB62FD2-62CA-F9C6-E369-ACA24851D9EF}"/>
                  </a:ext>
                </a:extLst>
              </p:cNvPr>
              <p:cNvSpPr>
                <a:spLocks/>
              </p:cNvSpPr>
              <p:nvPr/>
            </p:nvSpPr>
            <p:spPr bwMode="auto">
              <a:xfrm flipH="1">
                <a:off x="8093632"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51">
                <a:extLst>
                  <a:ext uri="{FF2B5EF4-FFF2-40B4-BE49-F238E27FC236}">
                    <a16:creationId xmlns:a16="http://schemas.microsoft.com/office/drawing/2014/main" id="{D0D034F3-7112-68EE-80B8-7F341C67B0B0}"/>
                  </a:ext>
                </a:extLst>
              </p:cNvPr>
              <p:cNvSpPr>
                <a:spLocks noEditPoints="1"/>
              </p:cNvSpPr>
              <p:nvPr/>
            </p:nvSpPr>
            <p:spPr bwMode="auto">
              <a:xfrm flipH="1">
                <a:off x="7878468" y="1971033"/>
                <a:ext cx="585453" cy="565437"/>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 name="Freeform 52">
                <a:extLst>
                  <a:ext uri="{FF2B5EF4-FFF2-40B4-BE49-F238E27FC236}">
                    <a16:creationId xmlns:a16="http://schemas.microsoft.com/office/drawing/2014/main" id="{16A89B2B-E572-79BC-1E11-95D5C2D1ECE4}"/>
                  </a:ext>
                </a:extLst>
              </p:cNvPr>
              <p:cNvSpPr>
                <a:spLocks/>
              </p:cNvSpPr>
              <p:nvPr/>
            </p:nvSpPr>
            <p:spPr bwMode="auto">
              <a:xfrm flipH="1">
                <a:off x="8253759" y="1870956"/>
                <a:ext cx="280216" cy="22017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Freeform 53">
                <a:extLst>
                  <a:ext uri="{FF2B5EF4-FFF2-40B4-BE49-F238E27FC236}">
                    <a16:creationId xmlns:a16="http://schemas.microsoft.com/office/drawing/2014/main" id="{808FF9C3-539A-5A0D-8C91-9377E5C2099C}"/>
                  </a:ext>
                </a:extLst>
              </p:cNvPr>
              <p:cNvSpPr>
                <a:spLocks/>
              </p:cNvSpPr>
              <p:nvPr/>
            </p:nvSpPr>
            <p:spPr bwMode="auto">
              <a:xfrm flipH="1">
                <a:off x="8258761" y="1961025"/>
                <a:ext cx="185144" cy="155121"/>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38" name="Group 37">
            <a:extLst>
              <a:ext uri="{FF2B5EF4-FFF2-40B4-BE49-F238E27FC236}">
                <a16:creationId xmlns:a16="http://schemas.microsoft.com/office/drawing/2014/main" id="{18400EE0-E36B-7928-6455-0B208BF6C201}"/>
              </a:ext>
            </a:extLst>
          </p:cNvPr>
          <p:cNvGrpSpPr/>
          <p:nvPr userDrawn="1"/>
        </p:nvGrpSpPr>
        <p:grpSpPr>
          <a:xfrm>
            <a:off x="426275" y="2227399"/>
            <a:ext cx="1045712" cy="1045710"/>
            <a:chOff x="426275" y="2227399"/>
            <a:chExt cx="1045712" cy="1045710"/>
          </a:xfrm>
        </p:grpSpPr>
        <p:grpSp>
          <p:nvGrpSpPr>
            <p:cNvPr id="2" name="Group 1">
              <a:extLst>
                <a:ext uri="{FF2B5EF4-FFF2-40B4-BE49-F238E27FC236}">
                  <a16:creationId xmlns:a16="http://schemas.microsoft.com/office/drawing/2014/main" id="{18BF3EE4-6EAF-C3A0-D688-422242070648}"/>
                </a:ext>
              </a:extLst>
            </p:cNvPr>
            <p:cNvGrpSpPr/>
            <p:nvPr userDrawn="1"/>
          </p:nvGrpSpPr>
          <p:grpSpPr>
            <a:xfrm>
              <a:off x="426275" y="2227399"/>
              <a:ext cx="1045712" cy="1045710"/>
              <a:chOff x="428413" y="5480074"/>
              <a:chExt cx="1045712" cy="1045710"/>
            </a:xfrm>
          </p:grpSpPr>
          <p:pic>
            <p:nvPicPr>
              <p:cNvPr id="3" name="Graphic 2">
                <a:extLst>
                  <a:ext uri="{FF2B5EF4-FFF2-40B4-BE49-F238E27FC236}">
                    <a16:creationId xmlns:a16="http://schemas.microsoft.com/office/drawing/2014/main" id="{2E03752F-1D4F-6A63-71D2-AD133CE3341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9BF6C0C8-72E0-DDA1-91C5-60C7A226F80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31196" y="5582857"/>
                <a:ext cx="840144" cy="840143"/>
              </a:xfrm>
              <a:prstGeom prst="rect">
                <a:avLst/>
              </a:prstGeom>
            </p:spPr>
          </p:pic>
        </p:grpSp>
        <p:grpSp>
          <p:nvGrpSpPr>
            <p:cNvPr id="28" name="Group 27">
              <a:extLst>
                <a:ext uri="{FF2B5EF4-FFF2-40B4-BE49-F238E27FC236}">
                  <a16:creationId xmlns:a16="http://schemas.microsoft.com/office/drawing/2014/main" id="{20B13BE6-9DE4-E815-3C10-6536AD1A91CD}"/>
                </a:ext>
              </a:extLst>
            </p:cNvPr>
            <p:cNvGrpSpPr/>
            <p:nvPr userDrawn="1"/>
          </p:nvGrpSpPr>
          <p:grpSpPr>
            <a:xfrm>
              <a:off x="710065" y="2531661"/>
              <a:ext cx="478130" cy="478128"/>
              <a:chOff x="8773319" y="2597148"/>
              <a:chExt cx="212725" cy="212725"/>
            </a:xfrm>
            <a:solidFill>
              <a:schemeClr val="bg2"/>
            </a:solidFill>
          </p:grpSpPr>
          <p:sp>
            <p:nvSpPr>
              <p:cNvPr id="35" name="Freeform 241">
                <a:extLst>
                  <a:ext uri="{FF2B5EF4-FFF2-40B4-BE49-F238E27FC236}">
                    <a16:creationId xmlns:a16="http://schemas.microsoft.com/office/drawing/2014/main" id="{608008D4-F19E-45AE-3DDB-2BD27D1C4492}"/>
                  </a:ext>
                </a:extLst>
              </p:cNvPr>
              <p:cNvSpPr>
                <a:spLocks noEditPoints="1"/>
              </p:cNvSpPr>
              <p:nvPr/>
            </p:nvSpPr>
            <p:spPr bwMode="auto">
              <a:xfrm>
                <a:off x="8830469" y="2687636"/>
                <a:ext cx="77788" cy="31750"/>
              </a:xfrm>
              <a:custGeom>
                <a:avLst/>
                <a:gdLst>
                  <a:gd name="T0" fmla="*/ 119 w 147"/>
                  <a:gd name="T1" fmla="*/ 1 h 61"/>
                  <a:gd name="T2" fmla="*/ 75 w 147"/>
                  <a:gd name="T3" fmla="*/ 3 h 61"/>
                  <a:gd name="T4" fmla="*/ 28 w 147"/>
                  <a:gd name="T5" fmla="*/ 1 h 61"/>
                  <a:gd name="T6" fmla="*/ 25 w 147"/>
                  <a:gd name="T7" fmla="*/ 1 h 61"/>
                  <a:gd name="T8" fmla="*/ 4 w 147"/>
                  <a:gd name="T9" fmla="*/ 13 h 61"/>
                  <a:gd name="T10" fmla="*/ 11 w 147"/>
                  <a:gd name="T11" fmla="*/ 39 h 61"/>
                  <a:gd name="T12" fmla="*/ 27 w 147"/>
                  <a:gd name="T13" fmla="*/ 52 h 61"/>
                  <a:gd name="T14" fmla="*/ 48 w 147"/>
                  <a:gd name="T15" fmla="*/ 60 h 61"/>
                  <a:gd name="T16" fmla="*/ 75 w 147"/>
                  <a:gd name="T17" fmla="*/ 61 h 61"/>
                  <a:gd name="T18" fmla="*/ 103 w 147"/>
                  <a:gd name="T19" fmla="*/ 60 h 61"/>
                  <a:gd name="T20" fmla="*/ 124 w 147"/>
                  <a:gd name="T21" fmla="*/ 51 h 61"/>
                  <a:gd name="T22" fmla="*/ 138 w 147"/>
                  <a:gd name="T23" fmla="*/ 38 h 61"/>
                  <a:gd name="T24" fmla="*/ 143 w 147"/>
                  <a:gd name="T25" fmla="*/ 12 h 61"/>
                  <a:gd name="T26" fmla="*/ 119 w 147"/>
                  <a:gd name="T27" fmla="*/ 1 h 61"/>
                  <a:gd name="T28" fmla="*/ 114 w 147"/>
                  <a:gd name="T29" fmla="*/ 26 h 61"/>
                  <a:gd name="T30" fmla="*/ 108 w 147"/>
                  <a:gd name="T31" fmla="*/ 32 h 61"/>
                  <a:gd name="T32" fmla="*/ 101 w 147"/>
                  <a:gd name="T33" fmla="*/ 35 h 61"/>
                  <a:gd name="T34" fmla="*/ 75 w 147"/>
                  <a:gd name="T35" fmla="*/ 36 h 61"/>
                  <a:gd name="T36" fmla="*/ 50 w 147"/>
                  <a:gd name="T37" fmla="*/ 35 h 61"/>
                  <a:gd name="T38" fmla="*/ 42 w 147"/>
                  <a:gd name="T39" fmla="*/ 32 h 61"/>
                  <a:gd name="T40" fmla="*/ 35 w 147"/>
                  <a:gd name="T41" fmla="*/ 26 h 61"/>
                  <a:gd name="T42" fmla="*/ 75 w 147"/>
                  <a:gd name="T43" fmla="*/ 28 h 61"/>
                  <a:gd name="T44" fmla="*/ 77 w 147"/>
                  <a:gd name="T45" fmla="*/ 28 h 61"/>
                  <a:gd name="T46" fmla="*/ 114 w 147"/>
                  <a:gd name="T47"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61">
                    <a:moveTo>
                      <a:pt x="119" y="1"/>
                    </a:moveTo>
                    <a:cubicBezTo>
                      <a:pt x="119" y="1"/>
                      <a:pt x="97" y="3"/>
                      <a:pt x="75" y="3"/>
                    </a:cubicBezTo>
                    <a:cubicBezTo>
                      <a:pt x="52" y="3"/>
                      <a:pt x="29" y="1"/>
                      <a:pt x="28" y="1"/>
                    </a:cubicBezTo>
                    <a:cubicBezTo>
                      <a:pt x="27" y="1"/>
                      <a:pt x="26" y="1"/>
                      <a:pt x="25" y="1"/>
                    </a:cubicBezTo>
                    <a:cubicBezTo>
                      <a:pt x="15" y="1"/>
                      <a:pt x="7" y="7"/>
                      <a:pt x="4" y="13"/>
                    </a:cubicBezTo>
                    <a:cubicBezTo>
                      <a:pt x="0" y="20"/>
                      <a:pt x="1" y="31"/>
                      <a:pt x="11" y="39"/>
                    </a:cubicBezTo>
                    <a:cubicBezTo>
                      <a:pt x="27" y="52"/>
                      <a:pt x="27" y="52"/>
                      <a:pt x="27" y="52"/>
                    </a:cubicBezTo>
                    <a:cubicBezTo>
                      <a:pt x="33" y="56"/>
                      <a:pt x="41" y="59"/>
                      <a:pt x="48" y="60"/>
                    </a:cubicBezTo>
                    <a:cubicBezTo>
                      <a:pt x="48" y="60"/>
                      <a:pt x="60" y="61"/>
                      <a:pt x="75" y="61"/>
                    </a:cubicBezTo>
                    <a:cubicBezTo>
                      <a:pt x="92" y="61"/>
                      <a:pt x="103" y="60"/>
                      <a:pt x="103" y="60"/>
                    </a:cubicBezTo>
                    <a:cubicBezTo>
                      <a:pt x="111" y="59"/>
                      <a:pt x="119" y="56"/>
                      <a:pt x="124" y="51"/>
                    </a:cubicBezTo>
                    <a:cubicBezTo>
                      <a:pt x="138" y="38"/>
                      <a:pt x="138" y="38"/>
                      <a:pt x="138" y="38"/>
                    </a:cubicBezTo>
                    <a:cubicBezTo>
                      <a:pt x="147" y="30"/>
                      <a:pt x="147" y="19"/>
                      <a:pt x="143" y="12"/>
                    </a:cubicBezTo>
                    <a:cubicBezTo>
                      <a:pt x="139" y="6"/>
                      <a:pt x="131" y="0"/>
                      <a:pt x="119" y="1"/>
                    </a:cubicBezTo>
                    <a:close/>
                    <a:moveTo>
                      <a:pt x="114" y="26"/>
                    </a:moveTo>
                    <a:cubicBezTo>
                      <a:pt x="108" y="32"/>
                      <a:pt x="108" y="32"/>
                      <a:pt x="108" y="32"/>
                    </a:cubicBezTo>
                    <a:cubicBezTo>
                      <a:pt x="106" y="33"/>
                      <a:pt x="103" y="35"/>
                      <a:pt x="101" y="35"/>
                    </a:cubicBezTo>
                    <a:cubicBezTo>
                      <a:pt x="101" y="35"/>
                      <a:pt x="91" y="36"/>
                      <a:pt x="75" y="36"/>
                    </a:cubicBezTo>
                    <a:cubicBezTo>
                      <a:pt x="62" y="36"/>
                      <a:pt x="50" y="35"/>
                      <a:pt x="50" y="35"/>
                    </a:cubicBezTo>
                    <a:cubicBezTo>
                      <a:pt x="47" y="35"/>
                      <a:pt x="44" y="33"/>
                      <a:pt x="42" y="32"/>
                    </a:cubicBezTo>
                    <a:cubicBezTo>
                      <a:pt x="35" y="26"/>
                      <a:pt x="35" y="26"/>
                      <a:pt x="35" y="26"/>
                    </a:cubicBezTo>
                    <a:cubicBezTo>
                      <a:pt x="45" y="27"/>
                      <a:pt x="60" y="28"/>
                      <a:pt x="75" y="28"/>
                    </a:cubicBezTo>
                    <a:cubicBezTo>
                      <a:pt x="76" y="28"/>
                      <a:pt x="77" y="28"/>
                      <a:pt x="77" y="28"/>
                    </a:cubicBezTo>
                    <a:cubicBezTo>
                      <a:pt x="91" y="28"/>
                      <a:pt x="105" y="27"/>
                      <a:pt x="1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6" name="Freeform 242">
                <a:extLst>
                  <a:ext uri="{FF2B5EF4-FFF2-40B4-BE49-F238E27FC236}">
                    <a16:creationId xmlns:a16="http://schemas.microsoft.com/office/drawing/2014/main" id="{74A5D159-F0DE-ABB3-541B-C9F33DD3EB56}"/>
                  </a:ext>
                </a:extLst>
              </p:cNvPr>
              <p:cNvSpPr>
                <a:spLocks noEditPoints="1"/>
              </p:cNvSpPr>
              <p:nvPr/>
            </p:nvSpPr>
            <p:spPr bwMode="auto">
              <a:xfrm>
                <a:off x="8773319" y="2597148"/>
                <a:ext cx="212725" cy="212725"/>
              </a:xfrm>
              <a:custGeom>
                <a:avLst/>
                <a:gdLst>
                  <a:gd name="T0" fmla="*/ 360 w 401"/>
                  <a:gd name="T1" fmla="*/ 184 h 401"/>
                  <a:gd name="T2" fmla="*/ 344 w 401"/>
                  <a:gd name="T3" fmla="*/ 116 h 401"/>
                  <a:gd name="T4" fmla="*/ 353 w 401"/>
                  <a:gd name="T5" fmla="*/ 99 h 401"/>
                  <a:gd name="T6" fmla="*/ 353 w 401"/>
                  <a:gd name="T7" fmla="*/ 69 h 401"/>
                  <a:gd name="T8" fmla="*/ 323 w 401"/>
                  <a:gd name="T9" fmla="*/ 75 h 401"/>
                  <a:gd name="T10" fmla="*/ 280 w 401"/>
                  <a:gd name="T11" fmla="*/ 9 h 401"/>
                  <a:gd name="T12" fmla="*/ 82 w 401"/>
                  <a:gd name="T13" fmla="*/ 9 h 401"/>
                  <a:gd name="T14" fmla="*/ 38 w 401"/>
                  <a:gd name="T15" fmla="*/ 75 h 401"/>
                  <a:gd name="T16" fmla="*/ 9 w 401"/>
                  <a:gd name="T17" fmla="*/ 69 h 401"/>
                  <a:gd name="T18" fmla="*/ 9 w 401"/>
                  <a:gd name="T19" fmla="*/ 99 h 401"/>
                  <a:gd name="T20" fmla="*/ 17 w 401"/>
                  <a:gd name="T21" fmla="*/ 116 h 401"/>
                  <a:gd name="T22" fmla="*/ 1 w 401"/>
                  <a:gd name="T23" fmla="*/ 194 h 401"/>
                  <a:gd name="T24" fmla="*/ 14 w 401"/>
                  <a:gd name="T25" fmla="*/ 271 h 401"/>
                  <a:gd name="T26" fmla="*/ 30 w 401"/>
                  <a:gd name="T27" fmla="*/ 302 h 401"/>
                  <a:gd name="T28" fmla="*/ 91 w 401"/>
                  <a:gd name="T29" fmla="*/ 297 h 401"/>
                  <a:gd name="T30" fmla="*/ 142 w 401"/>
                  <a:gd name="T31" fmla="*/ 285 h 401"/>
                  <a:gd name="T32" fmla="*/ 270 w 401"/>
                  <a:gd name="T33" fmla="*/ 297 h 401"/>
                  <a:gd name="T34" fmla="*/ 331 w 401"/>
                  <a:gd name="T35" fmla="*/ 302 h 401"/>
                  <a:gd name="T36" fmla="*/ 347 w 401"/>
                  <a:gd name="T37" fmla="*/ 271 h 401"/>
                  <a:gd name="T38" fmla="*/ 358 w 401"/>
                  <a:gd name="T39" fmla="*/ 252 h 401"/>
                  <a:gd name="T40" fmla="*/ 376 w 401"/>
                  <a:gd name="T41" fmla="*/ 209 h 401"/>
                  <a:gd name="T42" fmla="*/ 230 w 401"/>
                  <a:gd name="T43" fmla="*/ 345 h 401"/>
                  <a:gd name="T44" fmla="*/ 163 w 401"/>
                  <a:gd name="T45" fmla="*/ 313 h 401"/>
                  <a:gd name="T46" fmla="*/ 150 w 401"/>
                  <a:gd name="T47" fmla="*/ 328 h 401"/>
                  <a:gd name="T48" fmla="*/ 119 w 401"/>
                  <a:gd name="T49" fmla="*/ 340 h 401"/>
                  <a:gd name="T50" fmla="*/ 150 w 401"/>
                  <a:gd name="T51" fmla="*/ 353 h 401"/>
                  <a:gd name="T52" fmla="*/ 131 w 401"/>
                  <a:gd name="T53" fmla="*/ 362 h 401"/>
                  <a:gd name="T54" fmla="*/ 131 w 401"/>
                  <a:gd name="T55" fmla="*/ 387 h 401"/>
                  <a:gd name="T56" fmla="*/ 150 w 401"/>
                  <a:gd name="T57" fmla="*/ 389 h 401"/>
                  <a:gd name="T58" fmla="*/ 187 w 401"/>
                  <a:gd name="T59" fmla="*/ 401 h 401"/>
                  <a:gd name="T60" fmla="*/ 388 w 401"/>
                  <a:gd name="T61" fmla="*/ 370 h 401"/>
                  <a:gd name="T62" fmla="*/ 401 w 401"/>
                  <a:gd name="T63" fmla="*/ 196 h 401"/>
                  <a:gd name="T64" fmla="*/ 275 w 401"/>
                  <a:gd name="T65" fmla="*/ 93 h 401"/>
                  <a:gd name="T66" fmla="*/ 61 w 401"/>
                  <a:gd name="T67" fmla="*/ 85 h 401"/>
                  <a:gd name="T68" fmla="*/ 181 w 401"/>
                  <a:gd name="T69" fmla="*/ 25 h 401"/>
                  <a:gd name="T70" fmla="*/ 300 w 401"/>
                  <a:gd name="T71" fmla="*/ 83 h 401"/>
                  <a:gd name="T72" fmla="*/ 313 w 401"/>
                  <a:gd name="T73" fmla="*/ 260 h 401"/>
                  <a:gd name="T74" fmla="*/ 48 w 401"/>
                  <a:gd name="T75" fmla="*/ 260 h 401"/>
                  <a:gd name="T76" fmla="*/ 29 w 401"/>
                  <a:gd name="T77" fmla="*/ 247 h 401"/>
                  <a:gd name="T78" fmla="*/ 42 w 401"/>
                  <a:gd name="T79" fmla="*/ 199 h 401"/>
                  <a:gd name="T80" fmla="*/ 69 w 401"/>
                  <a:gd name="T81" fmla="*/ 204 h 401"/>
                  <a:gd name="T82" fmla="*/ 99 w 401"/>
                  <a:gd name="T83" fmla="*/ 179 h 401"/>
                  <a:gd name="T84" fmla="*/ 34 w 401"/>
                  <a:gd name="T85" fmla="*/ 134 h 401"/>
                  <a:gd name="T86" fmla="*/ 53 w 401"/>
                  <a:gd name="T87" fmla="*/ 109 h 401"/>
                  <a:gd name="T88" fmla="*/ 217 w 401"/>
                  <a:gd name="T89" fmla="*/ 119 h 401"/>
                  <a:gd name="T90" fmla="*/ 308 w 401"/>
                  <a:gd name="T91" fmla="*/ 106 h 401"/>
                  <a:gd name="T92" fmla="*/ 326 w 401"/>
                  <a:gd name="T93" fmla="*/ 132 h 401"/>
                  <a:gd name="T94" fmla="*/ 276 w 401"/>
                  <a:gd name="T95" fmla="*/ 155 h 401"/>
                  <a:gd name="T96" fmla="*/ 280 w 401"/>
                  <a:gd name="T97" fmla="*/ 202 h 401"/>
                  <a:gd name="T98" fmla="*/ 312 w 401"/>
                  <a:gd name="T99" fmla="*/ 201 h 401"/>
                  <a:gd name="T100" fmla="*/ 335 w 401"/>
                  <a:gd name="T101" fmla="*/ 195 h 401"/>
                  <a:gd name="T102" fmla="*/ 332 w 401"/>
                  <a:gd name="T103" fmla="*/ 249 h 401"/>
                  <a:gd name="T104" fmla="*/ 69 w 401"/>
                  <a:gd name="T105" fmla="*/ 181 h 401"/>
                  <a:gd name="T106" fmla="*/ 28 w 401"/>
                  <a:gd name="T107" fmla="*/ 159 h 401"/>
                  <a:gd name="T108" fmla="*/ 75 w 401"/>
                  <a:gd name="T109" fmla="*/ 178 h 401"/>
                  <a:gd name="T110" fmla="*/ 293 w 401"/>
                  <a:gd name="T111" fmla="*/ 181 h 401"/>
                  <a:gd name="T112" fmla="*/ 287 w 401"/>
                  <a:gd name="T113" fmla="*/ 178 h 401"/>
                  <a:gd name="T114" fmla="*/ 333 w 401"/>
                  <a:gd name="T115" fmla="*/ 159 h 401"/>
                  <a:gd name="T116" fmla="*/ 293 w 401"/>
                  <a:gd name="T117" fmla="*/ 181 h 401"/>
                  <a:gd name="T118" fmla="*/ 187 w 401"/>
                  <a:gd name="T119" fmla="*/ 376 h 401"/>
                  <a:gd name="T120" fmla="*/ 176 w 401"/>
                  <a:gd name="T121" fmla="*/ 338 h 401"/>
                  <a:gd name="T122" fmla="*/ 206 w 401"/>
                  <a:gd name="T123" fmla="*/ 35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1" h="401">
                    <a:moveTo>
                      <a:pt x="388" y="184"/>
                    </a:moveTo>
                    <a:cubicBezTo>
                      <a:pt x="360" y="184"/>
                      <a:pt x="360" y="184"/>
                      <a:pt x="360" y="184"/>
                    </a:cubicBezTo>
                    <a:cubicBezTo>
                      <a:pt x="359" y="163"/>
                      <a:pt x="357" y="138"/>
                      <a:pt x="355" y="132"/>
                    </a:cubicBezTo>
                    <a:cubicBezTo>
                      <a:pt x="354" y="127"/>
                      <a:pt x="350" y="122"/>
                      <a:pt x="344" y="116"/>
                    </a:cubicBezTo>
                    <a:cubicBezTo>
                      <a:pt x="341" y="112"/>
                      <a:pt x="337" y="107"/>
                      <a:pt x="333" y="101"/>
                    </a:cubicBezTo>
                    <a:cubicBezTo>
                      <a:pt x="340" y="102"/>
                      <a:pt x="347" y="101"/>
                      <a:pt x="353" y="99"/>
                    </a:cubicBezTo>
                    <a:cubicBezTo>
                      <a:pt x="358" y="97"/>
                      <a:pt x="359" y="90"/>
                      <a:pt x="359" y="83"/>
                    </a:cubicBezTo>
                    <a:cubicBezTo>
                      <a:pt x="359" y="77"/>
                      <a:pt x="357" y="71"/>
                      <a:pt x="353" y="69"/>
                    </a:cubicBezTo>
                    <a:cubicBezTo>
                      <a:pt x="349" y="68"/>
                      <a:pt x="331" y="67"/>
                      <a:pt x="327" y="70"/>
                    </a:cubicBezTo>
                    <a:cubicBezTo>
                      <a:pt x="325" y="71"/>
                      <a:pt x="324" y="72"/>
                      <a:pt x="323" y="75"/>
                    </a:cubicBezTo>
                    <a:cubicBezTo>
                      <a:pt x="319" y="63"/>
                      <a:pt x="313" y="51"/>
                      <a:pt x="306" y="40"/>
                    </a:cubicBezTo>
                    <a:cubicBezTo>
                      <a:pt x="297" y="25"/>
                      <a:pt x="288" y="14"/>
                      <a:pt x="280" y="9"/>
                    </a:cubicBezTo>
                    <a:cubicBezTo>
                      <a:pt x="266" y="1"/>
                      <a:pt x="206" y="0"/>
                      <a:pt x="181" y="0"/>
                    </a:cubicBezTo>
                    <a:cubicBezTo>
                      <a:pt x="156" y="0"/>
                      <a:pt x="95" y="1"/>
                      <a:pt x="82" y="9"/>
                    </a:cubicBezTo>
                    <a:cubicBezTo>
                      <a:pt x="74" y="14"/>
                      <a:pt x="64" y="25"/>
                      <a:pt x="55" y="40"/>
                    </a:cubicBezTo>
                    <a:cubicBezTo>
                      <a:pt x="49" y="51"/>
                      <a:pt x="42" y="63"/>
                      <a:pt x="38" y="75"/>
                    </a:cubicBezTo>
                    <a:cubicBezTo>
                      <a:pt x="37" y="72"/>
                      <a:pt x="36" y="71"/>
                      <a:pt x="35" y="70"/>
                    </a:cubicBezTo>
                    <a:cubicBezTo>
                      <a:pt x="30" y="67"/>
                      <a:pt x="12" y="68"/>
                      <a:pt x="9" y="69"/>
                    </a:cubicBezTo>
                    <a:cubicBezTo>
                      <a:pt x="4" y="71"/>
                      <a:pt x="3" y="77"/>
                      <a:pt x="2" y="83"/>
                    </a:cubicBezTo>
                    <a:cubicBezTo>
                      <a:pt x="2" y="90"/>
                      <a:pt x="4" y="97"/>
                      <a:pt x="9" y="99"/>
                    </a:cubicBezTo>
                    <a:cubicBezTo>
                      <a:pt x="15" y="101"/>
                      <a:pt x="22" y="102"/>
                      <a:pt x="28" y="101"/>
                    </a:cubicBezTo>
                    <a:cubicBezTo>
                      <a:pt x="25" y="107"/>
                      <a:pt x="21" y="112"/>
                      <a:pt x="17" y="116"/>
                    </a:cubicBezTo>
                    <a:cubicBezTo>
                      <a:pt x="12" y="122"/>
                      <a:pt x="8" y="127"/>
                      <a:pt x="6" y="132"/>
                    </a:cubicBezTo>
                    <a:cubicBezTo>
                      <a:pt x="4" y="139"/>
                      <a:pt x="2" y="170"/>
                      <a:pt x="1" y="194"/>
                    </a:cubicBezTo>
                    <a:cubicBezTo>
                      <a:pt x="0" y="251"/>
                      <a:pt x="6" y="260"/>
                      <a:pt x="8" y="264"/>
                    </a:cubicBezTo>
                    <a:cubicBezTo>
                      <a:pt x="10" y="267"/>
                      <a:pt x="12" y="269"/>
                      <a:pt x="14" y="271"/>
                    </a:cubicBezTo>
                    <a:cubicBezTo>
                      <a:pt x="14" y="279"/>
                      <a:pt x="14" y="289"/>
                      <a:pt x="19" y="296"/>
                    </a:cubicBezTo>
                    <a:cubicBezTo>
                      <a:pt x="22" y="299"/>
                      <a:pt x="26" y="301"/>
                      <a:pt x="30" y="302"/>
                    </a:cubicBezTo>
                    <a:cubicBezTo>
                      <a:pt x="39" y="302"/>
                      <a:pt x="62" y="303"/>
                      <a:pt x="80" y="303"/>
                    </a:cubicBezTo>
                    <a:cubicBezTo>
                      <a:pt x="84" y="303"/>
                      <a:pt x="89" y="301"/>
                      <a:pt x="91" y="297"/>
                    </a:cubicBezTo>
                    <a:cubicBezTo>
                      <a:pt x="94" y="294"/>
                      <a:pt x="95" y="290"/>
                      <a:pt x="95" y="285"/>
                    </a:cubicBezTo>
                    <a:cubicBezTo>
                      <a:pt x="108" y="285"/>
                      <a:pt x="124" y="285"/>
                      <a:pt x="142" y="285"/>
                    </a:cubicBezTo>
                    <a:cubicBezTo>
                      <a:pt x="186" y="285"/>
                      <a:pt x="235" y="285"/>
                      <a:pt x="266" y="285"/>
                    </a:cubicBezTo>
                    <a:cubicBezTo>
                      <a:pt x="266" y="290"/>
                      <a:pt x="268" y="294"/>
                      <a:pt x="270" y="297"/>
                    </a:cubicBezTo>
                    <a:cubicBezTo>
                      <a:pt x="273" y="301"/>
                      <a:pt x="277" y="303"/>
                      <a:pt x="282" y="303"/>
                    </a:cubicBezTo>
                    <a:cubicBezTo>
                      <a:pt x="299" y="303"/>
                      <a:pt x="322" y="302"/>
                      <a:pt x="331" y="302"/>
                    </a:cubicBezTo>
                    <a:cubicBezTo>
                      <a:pt x="336" y="301"/>
                      <a:pt x="340" y="299"/>
                      <a:pt x="343" y="296"/>
                    </a:cubicBezTo>
                    <a:cubicBezTo>
                      <a:pt x="348" y="289"/>
                      <a:pt x="348" y="279"/>
                      <a:pt x="347" y="271"/>
                    </a:cubicBezTo>
                    <a:cubicBezTo>
                      <a:pt x="349" y="269"/>
                      <a:pt x="351" y="267"/>
                      <a:pt x="353" y="264"/>
                    </a:cubicBezTo>
                    <a:cubicBezTo>
                      <a:pt x="354" y="262"/>
                      <a:pt x="356" y="260"/>
                      <a:pt x="358" y="252"/>
                    </a:cubicBezTo>
                    <a:cubicBezTo>
                      <a:pt x="359" y="242"/>
                      <a:pt x="360" y="228"/>
                      <a:pt x="360" y="209"/>
                    </a:cubicBezTo>
                    <a:cubicBezTo>
                      <a:pt x="376" y="209"/>
                      <a:pt x="376" y="209"/>
                      <a:pt x="376" y="209"/>
                    </a:cubicBezTo>
                    <a:cubicBezTo>
                      <a:pt x="376" y="345"/>
                      <a:pt x="376" y="345"/>
                      <a:pt x="376" y="345"/>
                    </a:cubicBezTo>
                    <a:cubicBezTo>
                      <a:pt x="230" y="345"/>
                      <a:pt x="230" y="345"/>
                      <a:pt x="230" y="345"/>
                    </a:cubicBezTo>
                    <a:cubicBezTo>
                      <a:pt x="224" y="326"/>
                      <a:pt x="207" y="313"/>
                      <a:pt x="187" y="313"/>
                    </a:cubicBezTo>
                    <a:cubicBezTo>
                      <a:pt x="163" y="313"/>
                      <a:pt x="163" y="313"/>
                      <a:pt x="163" y="313"/>
                    </a:cubicBezTo>
                    <a:cubicBezTo>
                      <a:pt x="156" y="313"/>
                      <a:pt x="150" y="319"/>
                      <a:pt x="150" y="326"/>
                    </a:cubicBezTo>
                    <a:cubicBezTo>
                      <a:pt x="150" y="328"/>
                      <a:pt x="150" y="328"/>
                      <a:pt x="150" y="328"/>
                    </a:cubicBezTo>
                    <a:cubicBezTo>
                      <a:pt x="131" y="328"/>
                      <a:pt x="131" y="328"/>
                      <a:pt x="131" y="328"/>
                    </a:cubicBezTo>
                    <a:cubicBezTo>
                      <a:pt x="124" y="328"/>
                      <a:pt x="119" y="333"/>
                      <a:pt x="119" y="340"/>
                    </a:cubicBezTo>
                    <a:cubicBezTo>
                      <a:pt x="119" y="347"/>
                      <a:pt x="124" y="353"/>
                      <a:pt x="131" y="353"/>
                    </a:cubicBezTo>
                    <a:cubicBezTo>
                      <a:pt x="150" y="353"/>
                      <a:pt x="150" y="353"/>
                      <a:pt x="150" y="353"/>
                    </a:cubicBezTo>
                    <a:cubicBezTo>
                      <a:pt x="150" y="362"/>
                      <a:pt x="150" y="362"/>
                      <a:pt x="150" y="362"/>
                    </a:cubicBezTo>
                    <a:cubicBezTo>
                      <a:pt x="131" y="362"/>
                      <a:pt x="131" y="362"/>
                      <a:pt x="131" y="362"/>
                    </a:cubicBezTo>
                    <a:cubicBezTo>
                      <a:pt x="124" y="362"/>
                      <a:pt x="119" y="367"/>
                      <a:pt x="119" y="374"/>
                    </a:cubicBezTo>
                    <a:cubicBezTo>
                      <a:pt x="119" y="381"/>
                      <a:pt x="124" y="387"/>
                      <a:pt x="131" y="387"/>
                    </a:cubicBezTo>
                    <a:cubicBezTo>
                      <a:pt x="150" y="387"/>
                      <a:pt x="150" y="387"/>
                      <a:pt x="150" y="387"/>
                    </a:cubicBezTo>
                    <a:cubicBezTo>
                      <a:pt x="150" y="389"/>
                      <a:pt x="150" y="389"/>
                      <a:pt x="150" y="389"/>
                    </a:cubicBezTo>
                    <a:cubicBezTo>
                      <a:pt x="150" y="395"/>
                      <a:pt x="156" y="401"/>
                      <a:pt x="163" y="401"/>
                    </a:cubicBezTo>
                    <a:cubicBezTo>
                      <a:pt x="187" y="401"/>
                      <a:pt x="187" y="401"/>
                      <a:pt x="187" y="401"/>
                    </a:cubicBezTo>
                    <a:cubicBezTo>
                      <a:pt x="207" y="401"/>
                      <a:pt x="224" y="388"/>
                      <a:pt x="230" y="370"/>
                    </a:cubicBezTo>
                    <a:cubicBezTo>
                      <a:pt x="388" y="370"/>
                      <a:pt x="388" y="370"/>
                      <a:pt x="388" y="370"/>
                    </a:cubicBezTo>
                    <a:cubicBezTo>
                      <a:pt x="395" y="370"/>
                      <a:pt x="401" y="364"/>
                      <a:pt x="401" y="357"/>
                    </a:cubicBezTo>
                    <a:cubicBezTo>
                      <a:pt x="401" y="196"/>
                      <a:pt x="401" y="196"/>
                      <a:pt x="401" y="196"/>
                    </a:cubicBezTo>
                    <a:cubicBezTo>
                      <a:pt x="401" y="189"/>
                      <a:pt x="395" y="184"/>
                      <a:pt x="388" y="184"/>
                    </a:cubicBezTo>
                    <a:close/>
                    <a:moveTo>
                      <a:pt x="275" y="93"/>
                    </a:moveTo>
                    <a:cubicBezTo>
                      <a:pt x="262" y="95"/>
                      <a:pt x="106" y="94"/>
                      <a:pt x="88" y="93"/>
                    </a:cubicBezTo>
                    <a:cubicBezTo>
                      <a:pt x="79" y="93"/>
                      <a:pt x="67" y="88"/>
                      <a:pt x="61" y="85"/>
                    </a:cubicBezTo>
                    <a:cubicBezTo>
                      <a:pt x="68" y="64"/>
                      <a:pt x="85" y="36"/>
                      <a:pt x="94" y="31"/>
                    </a:cubicBezTo>
                    <a:cubicBezTo>
                      <a:pt x="99" y="28"/>
                      <a:pt x="130" y="25"/>
                      <a:pt x="181" y="25"/>
                    </a:cubicBezTo>
                    <a:cubicBezTo>
                      <a:pt x="232" y="25"/>
                      <a:pt x="262" y="28"/>
                      <a:pt x="267" y="31"/>
                    </a:cubicBezTo>
                    <a:cubicBezTo>
                      <a:pt x="276" y="36"/>
                      <a:pt x="292" y="62"/>
                      <a:pt x="300" y="83"/>
                    </a:cubicBezTo>
                    <a:cubicBezTo>
                      <a:pt x="291" y="87"/>
                      <a:pt x="280" y="92"/>
                      <a:pt x="275" y="93"/>
                    </a:cubicBezTo>
                    <a:close/>
                    <a:moveTo>
                      <a:pt x="313" y="260"/>
                    </a:moveTo>
                    <a:cubicBezTo>
                      <a:pt x="312" y="259"/>
                      <a:pt x="241" y="259"/>
                      <a:pt x="181" y="259"/>
                    </a:cubicBezTo>
                    <a:cubicBezTo>
                      <a:pt x="120" y="259"/>
                      <a:pt x="49" y="259"/>
                      <a:pt x="48" y="260"/>
                    </a:cubicBezTo>
                    <a:cubicBezTo>
                      <a:pt x="41" y="260"/>
                      <a:pt x="33" y="257"/>
                      <a:pt x="29" y="249"/>
                    </a:cubicBezTo>
                    <a:cubicBezTo>
                      <a:pt x="29" y="248"/>
                      <a:pt x="29" y="247"/>
                      <a:pt x="29" y="247"/>
                    </a:cubicBezTo>
                    <a:cubicBezTo>
                      <a:pt x="26" y="240"/>
                      <a:pt x="25" y="238"/>
                      <a:pt x="26" y="196"/>
                    </a:cubicBezTo>
                    <a:cubicBezTo>
                      <a:pt x="42" y="199"/>
                      <a:pt x="42" y="199"/>
                      <a:pt x="42" y="199"/>
                    </a:cubicBezTo>
                    <a:cubicBezTo>
                      <a:pt x="44" y="200"/>
                      <a:pt x="47" y="201"/>
                      <a:pt x="49" y="201"/>
                    </a:cubicBezTo>
                    <a:cubicBezTo>
                      <a:pt x="51" y="202"/>
                      <a:pt x="60" y="204"/>
                      <a:pt x="69" y="204"/>
                    </a:cubicBezTo>
                    <a:cubicBezTo>
                      <a:pt x="73" y="204"/>
                      <a:pt x="78" y="203"/>
                      <a:pt x="81" y="202"/>
                    </a:cubicBezTo>
                    <a:cubicBezTo>
                      <a:pt x="91" y="199"/>
                      <a:pt x="99" y="189"/>
                      <a:pt x="99" y="179"/>
                    </a:cubicBezTo>
                    <a:cubicBezTo>
                      <a:pt x="100" y="169"/>
                      <a:pt x="95" y="160"/>
                      <a:pt x="85" y="155"/>
                    </a:cubicBezTo>
                    <a:cubicBezTo>
                      <a:pt x="74" y="150"/>
                      <a:pt x="46" y="139"/>
                      <a:pt x="34" y="134"/>
                    </a:cubicBezTo>
                    <a:cubicBezTo>
                      <a:pt x="35" y="133"/>
                      <a:pt x="35" y="133"/>
                      <a:pt x="36" y="132"/>
                    </a:cubicBezTo>
                    <a:cubicBezTo>
                      <a:pt x="41" y="126"/>
                      <a:pt x="48" y="118"/>
                      <a:pt x="53" y="109"/>
                    </a:cubicBezTo>
                    <a:cubicBezTo>
                      <a:pt x="62" y="113"/>
                      <a:pt x="76" y="117"/>
                      <a:pt x="87" y="118"/>
                    </a:cubicBezTo>
                    <a:cubicBezTo>
                      <a:pt x="88" y="118"/>
                      <a:pt x="160" y="119"/>
                      <a:pt x="217" y="119"/>
                    </a:cubicBezTo>
                    <a:cubicBezTo>
                      <a:pt x="256" y="119"/>
                      <a:pt x="277" y="119"/>
                      <a:pt x="281" y="117"/>
                    </a:cubicBezTo>
                    <a:cubicBezTo>
                      <a:pt x="288" y="116"/>
                      <a:pt x="301" y="110"/>
                      <a:pt x="308" y="106"/>
                    </a:cubicBezTo>
                    <a:cubicBezTo>
                      <a:pt x="313" y="117"/>
                      <a:pt x="320" y="125"/>
                      <a:pt x="326" y="132"/>
                    </a:cubicBezTo>
                    <a:cubicBezTo>
                      <a:pt x="326" y="132"/>
                      <a:pt x="326" y="132"/>
                      <a:pt x="326" y="132"/>
                    </a:cubicBezTo>
                    <a:cubicBezTo>
                      <a:pt x="326" y="133"/>
                      <a:pt x="327" y="133"/>
                      <a:pt x="327" y="134"/>
                    </a:cubicBezTo>
                    <a:cubicBezTo>
                      <a:pt x="318" y="138"/>
                      <a:pt x="288" y="150"/>
                      <a:pt x="276" y="155"/>
                    </a:cubicBezTo>
                    <a:cubicBezTo>
                      <a:pt x="266" y="160"/>
                      <a:pt x="261" y="169"/>
                      <a:pt x="262" y="179"/>
                    </a:cubicBezTo>
                    <a:cubicBezTo>
                      <a:pt x="262" y="189"/>
                      <a:pt x="270" y="199"/>
                      <a:pt x="280" y="202"/>
                    </a:cubicBezTo>
                    <a:cubicBezTo>
                      <a:pt x="283" y="203"/>
                      <a:pt x="288" y="204"/>
                      <a:pt x="292" y="204"/>
                    </a:cubicBezTo>
                    <a:cubicBezTo>
                      <a:pt x="301" y="204"/>
                      <a:pt x="310" y="202"/>
                      <a:pt x="312" y="201"/>
                    </a:cubicBezTo>
                    <a:cubicBezTo>
                      <a:pt x="314" y="200"/>
                      <a:pt x="317" y="200"/>
                      <a:pt x="319" y="199"/>
                    </a:cubicBezTo>
                    <a:cubicBezTo>
                      <a:pt x="335" y="195"/>
                      <a:pt x="335" y="195"/>
                      <a:pt x="335" y="195"/>
                    </a:cubicBezTo>
                    <a:cubicBezTo>
                      <a:pt x="336" y="238"/>
                      <a:pt x="336" y="238"/>
                      <a:pt x="333" y="248"/>
                    </a:cubicBezTo>
                    <a:cubicBezTo>
                      <a:pt x="332" y="249"/>
                      <a:pt x="332" y="249"/>
                      <a:pt x="332" y="249"/>
                    </a:cubicBezTo>
                    <a:cubicBezTo>
                      <a:pt x="329" y="257"/>
                      <a:pt x="320" y="260"/>
                      <a:pt x="313" y="260"/>
                    </a:cubicBezTo>
                    <a:close/>
                    <a:moveTo>
                      <a:pt x="69" y="181"/>
                    </a:moveTo>
                    <a:cubicBezTo>
                      <a:pt x="66" y="181"/>
                      <a:pt x="41" y="175"/>
                      <a:pt x="27" y="171"/>
                    </a:cubicBezTo>
                    <a:cubicBezTo>
                      <a:pt x="28" y="159"/>
                      <a:pt x="28" y="159"/>
                      <a:pt x="28" y="159"/>
                    </a:cubicBezTo>
                    <a:cubicBezTo>
                      <a:pt x="45" y="165"/>
                      <a:pt x="67" y="174"/>
                      <a:pt x="74" y="178"/>
                    </a:cubicBezTo>
                    <a:cubicBezTo>
                      <a:pt x="74" y="178"/>
                      <a:pt x="74" y="178"/>
                      <a:pt x="75" y="178"/>
                    </a:cubicBezTo>
                    <a:cubicBezTo>
                      <a:pt x="74" y="179"/>
                      <a:pt x="74" y="181"/>
                      <a:pt x="69" y="181"/>
                    </a:cubicBezTo>
                    <a:close/>
                    <a:moveTo>
                      <a:pt x="293" y="181"/>
                    </a:moveTo>
                    <a:cubicBezTo>
                      <a:pt x="293" y="181"/>
                      <a:pt x="293" y="181"/>
                      <a:pt x="293" y="181"/>
                    </a:cubicBezTo>
                    <a:cubicBezTo>
                      <a:pt x="291" y="181"/>
                      <a:pt x="288" y="179"/>
                      <a:pt x="287" y="178"/>
                    </a:cubicBezTo>
                    <a:cubicBezTo>
                      <a:pt x="296" y="174"/>
                      <a:pt x="319" y="164"/>
                      <a:pt x="332" y="159"/>
                    </a:cubicBezTo>
                    <a:cubicBezTo>
                      <a:pt x="333" y="159"/>
                      <a:pt x="333" y="159"/>
                      <a:pt x="333" y="159"/>
                    </a:cubicBezTo>
                    <a:cubicBezTo>
                      <a:pt x="334" y="171"/>
                      <a:pt x="334" y="171"/>
                      <a:pt x="334" y="171"/>
                    </a:cubicBezTo>
                    <a:cubicBezTo>
                      <a:pt x="320" y="175"/>
                      <a:pt x="297" y="181"/>
                      <a:pt x="293" y="181"/>
                    </a:cubicBezTo>
                    <a:close/>
                    <a:moveTo>
                      <a:pt x="206" y="357"/>
                    </a:moveTo>
                    <a:cubicBezTo>
                      <a:pt x="206" y="368"/>
                      <a:pt x="198" y="376"/>
                      <a:pt x="187" y="376"/>
                    </a:cubicBezTo>
                    <a:cubicBezTo>
                      <a:pt x="176" y="376"/>
                      <a:pt x="176" y="376"/>
                      <a:pt x="176" y="376"/>
                    </a:cubicBezTo>
                    <a:cubicBezTo>
                      <a:pt x="176" y="338"/>
                      <a:pt x="176" y="338"/>
                      <a:pt x="176" y="338"/>
                    </a:cubicBezTo>
                    <a:cubicBezTo>
                      <a:pt x="187" y="338"/>
                      <a:pt x="187" y="338"/>
                      <a:pt x="187" y="338"/>
                    </a:cubicBezTo>
                    <a:cubicBezTo>
                      <a:pt x="198" y="338"/>
                      <a:pt x="206" y="347"/>
                      <a:pt x="206"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spTree>
    <p:extLst>
      <p:ext uri="{BB962C8B-B14F-4D97-AF65-F5344CB8AC3E}">
        <p14:creationId xmlns:p14="http://schemas.microsoft.com/office/powerpoint/2010/main" val="10304700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rt Home Large Headline">
    <p:spTree>
      <p:nvGrpSpPr>
        <p:cNvPr id="1" name=""/>
        <p:cNvGrpSpPr/>
        <p:nvPr/>
      </p:nvGrpSpPr>
      <p:grpSpPr>
        <a:xfrm>
          <a:off x="0" y="0"/>
          <a:ext cx="0" cy="0"/>
          <a:chOff x="0" y="0"/>
          <a:chExt cx="0" cy="0"/>
        </a:xfrm>
      </p:grpSpPr>
      <p:pic>
        <p:nvPicPr>
          <p:cNvPr id="5" name="Picture 4" descr="A person standing in a kitchen&#10;&#10;Description automatically generated">
            <a:extLst>
              <a:ext uri="{FF2B5EF4-FFF2-40B4-BE49-F238E27FC236}">
                <a16:creationId xmlns:a16="http://schemas.microsoft.com/office/drawing/2014/main" id="{D9773935-2C0D-0B57-0FC1-053C39DA8A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889" y="78901"/>
            <a:ext cx="4568022" cy="6779099"/>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45" name="Slide Number Placeholder 1">
            <a:extLst>
              <a:ext uri="{FF2B5EF4-FFF2-40B4-BE49-F238E27FC236}">
                <a16:creationId xmlns:a16="http://schemas.microsoft.com/office/drawing/2014/main" id="{7D12FB66-22AA-4777-8CC2-F076131FE9DF}"/>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1736F53-0FCF-4DF2-B88E-1DE0E43AA88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47" name="Group 46">
            <a:extLst>
              <a:ext uri="{FF2B5EF4-FFF2-40B4-BE49-F238E27FC236}">
                <a16:creationId xmlns:a16="http://schemas.microsoft.com/office/drawing/2014/main" id="{7A4A96C1-8B50-4A87-8923-04CE2B04CEAF}"/>
              </a:ext>
            </a:extLst>
          </p:cNvPr>
          <p:cNvGrpSpPr/>
          <p:nvPr userDrawn="1"/>
        </p:nvGrpSpPr>
        <p:grpSpPr>
          <a:xfrm>
            <a:off x="11369623" y="6476214"/>
            <a:ext cx="489002" cy="176138"/>
            <a:chOff x="271463" y="2852738"/>
            <a:chExt cx="3190876" cy="1149350"/>
          </a:xfrm>
        </p:grpSpPr>
        <p:sp>
          <p:nvSpPr>
            <p:cNvPr id="48" name="Freeform 6">
              <a:extLst>
                <a:ext uri="{FF2B5EF4-FFF2-40B4-BE49-F238E27FC236}">
                  <a16:creationId xmlns:a16="http://schemas.microsoft.com/office/drawing/2014/main" id="{3247CA1E-AF86-49CC-A305-8195944FFB9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9" name="Freeform 7">
              <a:extLst>
                <a:ext uri="{FF2B5EF4-FFF2-40B4-BE49-F238E27FC236}">
                  <a16:creationId xmlns:a16="http://schemas.microsoft.com/office/drawing/2014/main" id="{7CBFD072-C24E-4AF0-803E-E83E9025FAF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Freeform 8">
              <a:extLst>
                <a:ext uri="{FF2B5EF4-FFF2-40B4-BE49-F238E27FC236}">
                  <a16:creationId xmlns:a16="http://schemas.microsoft.com/office/drawing/2014/main" id="{27821654-D521-4D2E-9557-16961696327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Freeform 9">
              <a:extLst>
                <a:ext uri="{FF2B5EF4-FFF2-40B4-BE49-F238E27FC236}">
                  <a16:creationId xmlns:a16="http://schemas.microsoft.com/office/drawing/2014/main" id="{766EDC3E-69CE-4032-9FB6-85216A191E94}"/>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Freeform 10">
              <a:extLst>
                <a:ext uri="{FF2B5EF4-FFF2-40B4-BE49-F238E27FC236}">
                  <a16:creationId xmlns:a16="http://schemas.microsoft.com/office/drawing/2014/main" id="{286022DB-6135-4077-A9E3-D3090DA262EC}"/>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7C46ACD0-FEC6-15A8-04BB-E689EF26AFF6}"/>
              </a:ext>
            </a:extLst>
          </p:cNvPr>
          <p:cNvGrpSpPr/>
          <p:nvPr userDrawn="1"/>
        </p:nvGrpSpPr>
        <p:grpSpPr>
          <a:xfrm>
            <a:off x="3118841" y="5527334"/>
            <a:ext cx="1045712" cy="1045710"/>
            <a:chOff x="2479256" y="5600961"/>
            <a:chExt cx="1045712" cy="1045710"/>
          </a:xfrm>
        </p:grpSpPr>
        <p:grpSp>
          <p:nvGrpSpPr>
            <p:cNvPr id="2" name="Group 1">
              <a:extLst>
                <a:ext uri="{FF2B5EF4-FFF2-40B4-BE49-F238E27FC236}">
                  <a16:creationId xmlns:a16="http://schemas.microsoft.com/office/drawing/2014/main" id="{72A134C9-24C4-7503-3C49-593057F2CEA2}"/>
                </a:ext>
              </a:extLst>
            </p:cNvPr>
            <p:cNvGrpSpPr/>
            <p:nvPr userDrawn="1"/>
          </p:nvGrpSpPr>
          <p:grpSpPr>
            <a:xfrm>
              <a:off x="2479256" y="5600961"/>
              <a:ext cx="1045712" cy="1045710"/>
              <a:chOff x="428413" y="5480074"/>
              <a:chExt cx="1045712" cy="1045710"/>
            </a:xfrm>
          </p:grpSpPr>
          <p:pic>
            <p:nvPicPr>
              <p:cNvPr id="3" name="Graphic 2">
                <a:extLst>
                  <a:ext uri="{FF2B5EF4-FFF2-40B4-BE49-F238E27FC236}">
                    <a16:creationId xmlns:a16="http://schemas.microsoft.com/office/drawing/2014/main" id="{80966760-7BEA-DCDE-CB79-FE85A237BB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55DDE645-CE75-DA7A-B278-3CC35FAB38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12" name="Group 11">
              <a:extLst>
                <a:ext uri="{FF2B5EF4-FFF2-40B4-BE49-F238E27FC236}">
                  <a16:creationId xmlns:a16="http://schemas.microsoft.com/office/drawing/2014/main" id="{1C4CCC54-C531-AD50-72D5-11653D951BF5}"/>
                </a:ext>
              </a:extLst>
            </p:cNvPr>
            <p:cNvGrpSpPr/>
            <p:nvPr userDrawn="1"/>
          </p:nvGrpSpPr>
          <p:grpSpPr>
            <a:xfrm>
              <a:off x="2775322" y="5857519"/>
              <a:ext cx="486493" cy="468064"/>
              <a:chOff x="9308966" y="1907893"/>
              <a:chExt cx="660509" cy="635488"/>
            </a:xfrm>
            <a:solidFill>
              <a:schemeClr val="bg2"/>
            </a:solidFill>
          </p:grpSpPr>
          <p:sp>
            <p:nvSpPr>
              <p:cNvPr id="13" name="Freeform 54">
                <a:extLst>
                  <a:ext uri="{FF2B5EF4-FFF2-40B4-BE49-F238E27FC236}">
                    <a16:creationId xmlns:a16="http://schemas.microsoft.com/office/drawing/2014/main" id="{FC8F5AD7-88E0-B946-9263-90DCEAD26C05}"/>
                  </a:ext>
                </a:extLst>
              </p:cNvPr>
              <p:cNvSpPr>
                <a:spLocks noEditPoints="1"/>
              </p:cNvSpPr>
              <p:nvPr/>
            </p:nvSpPr>
            <p:spPr bwMode="auto">
              <a:xfrm flipH="1">
                <a:off x="9524130" y="2273173"/>
                <a:ext cx="125098" cy="12509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Freeform 55">
                <a:extLst>
                  <a:ext uri="{FF2B5EF4-FFF2-40B4-BE49-F238E27FC236}">
                    <a16:creationId xmlns:a16="http://schemas.microsoft.com/office/drawing/2014/main" id="{AA4FE848-CACB-AA98-11F8-1EFB441BF718}"/>
                  </a:ext>
                </a:extLst>
              </p:cNvPr>
              <p:cNvSpPr>
                <a:spLocks noEditPoints="1"/>
              </p:cNvSpPr>
              <p:nvPr/>
            </p:nvSpPr>
            <p:spPr bwMode="auto">
              <a:xfrm flipH="1">
                <a:off x="9308966" y="2053003"/>
                <a:ext cx="550424" cy="490378"/>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56">
                <a:extLst>
                  <a:ext uri="{FF2B5EF4-FFF2-40B4-BE49-F238E27FC236}">
                    <a16:creationId xmlns:a16="http://schemas.microsoft.com/office/drawing/2014/main" id="{92791E87-37E6-F5B6-4FC1-5ED0D075A799}"/>
                  </a:ext>
                </a:extLst>
              </p:cNvPr>
              <p:cNvSpPr>
                <a:spLocks/>
              </p:cNvSpPr>
              <p:nvPr/>
            </p:nvSpPr>
            <p:spPr bwMode="auto">
              <a:xfrm flipH="1">
                <a:off x="9704269" y="1907893"/>
                <a:ext cx="265206" cy="23518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Freeform 57">
                <a:extLst>
                  <a:ext uri="{FF2B5EF4-FFF2-40B4-BE49-F238E27FC236}">
                    <a16:creationId xmlns:a16="http://schemas.microsoft.com/office/drawing/2014/main" id="{6D865CE0-11C5-A627-4B34-52C71981DD30}"/>
                  </a:ext>
                </a:extLst>
              </p:cNvPr>
              <p:cNvSpPr>
                <a:spLocks/>
              </p:cNvSpPr>
              <p:nvPr/>
            </p:nvSpPr>
            <p:spPr bwMode="auto">
              <a:xfrm flipH="1">
                <a:off x="9699267" y="1997962"/>
                <a:ext cx="180139" cy="160123"/>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19" name="Group 18">
            <a:extLst>
              <a:ext uri="{FF2B5EF4-FFF2-40B4-BE49-F238E27FC236}">
                <a16:creationId xmlns:a16="http://schemas.microsoft.com/office/drawing/2014/main" id="{13656997-552F-56DF-EAF1-655703AC5250}"/>
              </a:ext>
            </a:extLst>
          </p:cNvPr>
          <p:cNvGrpSpPr/>
          <p:nvPr userDrawn="1"/>
        </p:nvGrpSpPr>
        <p:grpSpPr>
          <a:xfrm>
            <a:off x="648639" y="708835"/>
            <a:ext cx="864217" cy="864217"/>
            <a:chOff x="648639" y="708835"/>
            <a:chExt cx="864217" cy="864217"/>
          </a:xfrm>
        </p:grpSpPr>
        <p:grpSp>
          <p:nvGrpSpPr>
            <p:cNvPr id="6" name="Group 5">
              <a:extLst>
                <a:ext uri="{FF2B5EF4-FFF2-40B4-BE49-F238E27FC236}">
                  <a16:creationId xmlns:a16="http://schemas.microsoft.com/office/drawing/2014/main" id="{17C81F9E-19CB-6811-A1E7-9FF659C74E5E}"/>
                </a:ext>
              </a:extLst>
            </p:cNvPr>
            <p:cNvGrpSpPr/>
            <p:nvPr userDrawn="1"/>
          </p:nvGrpSpPr>
          <p:grpSpPr>
            <a:xfrm>
              <a:off x="648639" y="708835"/>
              <a:ext cx="864217" cy="864217"/>
              <a:chOff x="3044798" y="657221"/>
              <a:chExt cx="864217" cy="864217"/>
            </a:xfrm>
          </p:grpSpPr>
          <p:pic>
            <p:nvPicPr>
              <p:cNvPr id="7" name="Graphic 6">
                <a:extLst>
                  <a:ext uri="{FF2B5EF4-FFF2-40B4-BE49-F238E27FC236}">
                    <a16:creationId xmlns:a16="http://schemas.microsoft.com/office/drawing/2014/main" id="{77561C0A-CC82-1F0B-D003-E7C73245582D}"/>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8" name="Graphic 7">
                <a:extLst>
                  <a:ext uri="{FF2B5EF4-FFF2-40B4-BE49-F238E27FC236}">
                    <a16:creationId xmlns:a16="http://schemas.microsoft.com/office/drawing/2014/main" id="{A2C17933-3BE7-A8BB-7871-19168519D706}"/>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29742" y="742165"/>
                <a:ext cx="694328" cy="694328"/>
              </a:xfrm>
              <a:prstGeom prst="rect">
                <a:avLst/>
              </a:prstGeom>
            </p:spPr>
          </p:pic>
        </p:grpSp>
        <p:pic>
          <p:nvPicPr>
            <p:cNvPr id="18" name="Graphic 17">
              <a:extLst>
                <a:ext uri="{FF2B5EF4-FFF2-40B4-BE49-F238E27FC236}">
                  <a16:creationId xmlns:a16="http://schemas.microsoft.com/office/drawing/2014/main" id="{1D7E30D0-A370-A99F-E581-885A550C663C}"/>
                </a:ext>
              </a:extLst>
            </p:cNvPr>
            <p:cNvPicPr>
              <a:picLocks noChangeAspect="1"/>
            </p:cNvPicPr>
            <p:nvPr userDrawn="1"/>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87717" y="959844"/>
              <a:ext cx="372411" cy="372411"/>
            </a:xfrm>
            <a:prstGeom prst="rect">
              <a:avLst/>
            </a:prstGeom>
          </p:spPr>
        </p:pic>
      </p:grpSp>
    </p:spTree>
    <p:extLst>
      <p:ext uri="{BB962C8B-B14F-4D97-AF65-F5344CB8AC3E}">
        <p14:creationId xmlns:p14="http://schemas.microsoft.com/office/powerpoint/2010/main" val="14648264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395932" y="414063"/>
            <a:ext cx="11451382" cy="6540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a:t>Title Goes Here</a:t>
            </a:r>
            <a:br>
              <a:rPr lang="en-US"/>
            </a:br>
            <a:r>
              <a:rPr lang="en-US"/>
              <a:t>second line title goes here</a:t>
            </a:r>
          </a:p>
        </p:txBody>
      </p:sp>
      <p:sp>
        <p:nvSpPr>
          <p:cNvPr id="17" name="Text Placeholder 16"/>
          <p:cNvSpPr>
            <a:spLocks noGrp="1"/>
          </p:cNvSpPr>
          <p:nvPr>
            <p:ph type="body" idx="1"/>
          </p:nvPr>
        </p:nvSpPr>
        <p:spPr>
          <a:xfrm>
            <a:off x="394773" y="1262418"/>
            <a:ext cx="11463852" cy="47084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60BD596-F1C1-457C-B796-82B14CD68D0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16" name="Group 15">
            <a:extLst>
              <a:ext uri="{FF2B5EF4-FFF2-40B4-BE49-F238E27FC236}">
                <a16:creationId xmlns:a16="http://schemas.microsoft.com/office/drawing/2014/main" id="{CF4EBEAB-4D41-4F13-AA13-5BDC7E266E1D}"/>
              </a:ext>
            </a:extLst>
          </p:cNvPr>
          <p:cNvGrpSpPr/>
          <p:nvPr userDrawn="1"/>
        </p:nvGrpSpPr>
        <p:grpSpPr>
          <a:xfrm>
            <a:off x="0" y="0"/>
            <a:ext cx="12190081" cy="79514"/>
            <a:chOff x="0" y="-1"/>
            <a:chExt cx="12190081" cy="1350190"/>
          </a:xfrm>
        </p:grpSpPr>
        <p:sp>
          <p:nvSpPr>
            <p:cNvPr id="18" name="Rectangle 17">
              <a:extLst>
                <a:ext uri="{FF2B5EF4-FFF2-40B4-BE49-F238E27FC236}">
                  <a16:creationId xmlns:a16="http://schemas.microsoft.com/office/drawing/2014/main" id="{8333770F-5625-4034-9686-943A98D45359}"/>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6B75AB-80AF-44F5-B06D-0637D166F451}"/>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EE71252-7C01-47AA-93B9-87F623C7177A}"/>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D9CF932-D779-4EA8-BDE2-87D4119A6B55}"/>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EE4F54C-20EC-4792-9EF9-A06348BEB537}"/>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D320A626-8584-4FE9-ACE5-B044CB0C67AB}"/>
              </a:ext>
            </a:extLst>
          </p:cNvPr>
          <p:cNvGrpSpPr/>
          <p:nvPr userDrawn="1"/>
        </p:nvGrpSpPr>
        <p:grpSpPr>
          <a:xfrm>
            <a:off x="11369623" y="6476214"/>
            <a:ext cx="489002" cy="176138"/>
            <a:chOff x="271463" y="2852738"/>
            <a:chExt cx="3190876" cy="1149350"/>
          </a:xfrm>
        </p:grpSpPr>
        <p:sp>
          <p:nvSpPr>
            <p:cNvPr id="15" name="Freeform 6">
              <a:extLst>
                <a:ext uri="{FF2B5EF4-FFF2-40B4-BE49-F238E27FC236}">
                  <a16:creationId xmlns:a16="http://schemas.microsoft.com/office/drawing/2014/main" id="{2B4D1812-625C-465C-8A40-C3A4D4EF977C}"/>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5" name="Freeform 7">
              <a:extLst>
                <a:ext uri="{FF2B5EF4-FFF2-40B4-BE49-F238E27FC236}">
                  <a16:creationId xmlns:a16="http://schemas.microsoft.com/office/drawing/2014/main" id="{3E33A4A8-DD5C-4ACC-9DDA-825DE8D6A643}"/>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8">
              <a:extLst>
                <a:ext uri="{FF2B5EF4-FFF2-40B4-BE49-F238E27FC236}">
                  <a16:creationId xmlns:a16="http://schemas.microsoft.com/office/drawing/2014/main" id="{FC1DDF41-AC1C-4311-A127-9908D531585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9">
              <a:extLst>
                <a:ext uri="{FF2B5EF4-FFF2-40B4-BE49-F238E27FC236}">
                  <a16:creationId xmlns:a16="http://schemas.microsoft.com/office/drawing/2014/main" id="{1504D5C3-43D0-4E06-8303-EED7507E404E}"/>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10">
              <a:extLst>
                <a:ext uri="{FF2B5EF4-FFF2-40B4-BE49-F238E27FC236}">
                  <a16:creationId xmlns:a16="http://schemas.microsoft.com/office/drawing/2014/main" id="{91FEF9C5-FE0D-4F71-BA75-6F78CC0E7E37}"/>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823" r:id="rId1"/>
    <p:sldLayoutId id="2147483915" r:id="rId2"/>
    <p:sldLayoutId id="2147483913" r:id="rId3"/>
    <p:sldLayoutId id="2147483906" r:id="rId4"/>
    <p:sldLayoutId id="2147483908" r:id="rId5"/>
    <p:sldLayoutId id="2147483909" r:id="rId6"/>
    <p:sldLayoutId id="2147483916" r:id="rId7"/>
    <p:sldLayoutId id="2147483912" r:id="rId8"/>
    <p:sldLayoutId id="2147483910" r:id="rId9"/>
    <p:sldLayoutId id="2147483917" r:id="rId10"/>
    <p:sldLayoutId id="2147483905" r:id="rId11"/>
    <p:sldLayoutId id="2147483775" r:id="rId12"/>
    <p:sldLayoutId id="2147483789" r:id="rId13"/>
    <p:sldLayoutId id="2147483790" r:id="rId14"/>
    <p:sldLayoutId id="2147483787" r:id="rId15"/>
    <p:sldLayoutId id="2147483902" r:id="rId16"/>
    <p:sldLayoutId id="2147483904" r:id="rId17"/>
    <p:sldLayoutId id="2147483903" r:id="rId18"/>
    <p:sldLayoutId id="2147483810" r:id="rId19"/>
    <p:sldLayoutId id="2147483811" r:id="rId20"/>
    <p:sldLayoutId id="2147483859" r:id="rId21"/>
    <p:sldLayoutId id="2147483865" r:id="rId22"/>
    <p:sldLayoutId id="2147483809" r:id="rId23"/>
    <p:sldLayoutId id="2147483861" r:id="rId24"/>
    <p:sldLayoutId id="2147483911" r:id="rId25"/>
    <p:sldLayoutId id="2147483920" r:id="rId26"/>
  </p:sldLayoutIdLst>
  <p:transition>
    <p:fade/>
  </p:transition>
  <p:hf hdr="0" ftr="0" dt="0"/>
  <p:txStyles>
    <p:titleStyle>
      <a:lvl1pPr algn="l" rtl="0" eaLnBrk="1" fontAlgn="base" hangingPunct="1">
        <a:lnSpc>
          <a:spcPct val="100000"/>
        </a:lnSpc>
        <a:spcBef>
          <a:spcPct val="0"/>
        </a:spcBef>
        <a:spcAft>
          <a:spcPct val="0"/>
        </a:spcAft>
        <a:defRPr lang="en-US" sz="2000" b="1" kern="1200" cap="all" spc="0" baseline="0" dirty="0">
          <a:solidFill>
            <a:schemeClr val="tx1"/>
          </a:solidFill>
          <a:effectLst/>
          <a:latin typeface="Arial" panose="020B0604020202020204" pitchFamily="34" charset="0"/>
          <a:ea typeface="+mn-ea"/>
          <a:cs typeface="Arial" panose="020B0604020202020204" pitchFamily="34" charset="0"/>
        </a:defRPr>
      </a:lvl1pPr>
      <a:lvl2pPr algn="r" rtl="0" eaLnBrk="1" fontAlgn="base" hangingPunct="1">
        <a:lnSpc>
          <a:spcPct val="85000"/>
        </a:lnSpc>
        <a:spcBef>
          <a:spcPct val="0"/>
        </a:spcBef>
        <a:spcAft>
          <a:spcPct val="0"/>
        </a:spcAft>
        <a:defRPr sz="2200" b="1">
          <a:solidFill>
            <a:schemeClr val="tx1"/>
          </a:solidFill>
          <a:latin typeface="Arial" charset="0"/>
        </a:defRPr>
      </a:lvl2pPr>
      <a:lvl3pPr algn="r" rtl="0" eaLnBrk="1" fontAlgn="base" hangingPunct="1">
        <a:lnSpc>
          <a:spcPct val="85000"/>
        </a:lnSpc>
        <a:spcBef>
          <a:spcPct val="0"/>
        </a:spcBef>
        <a:spcAft>
          <a:spcPct val="0"/>
        </a:spcAft>
        <a:defRPr sz="2200" b="1">
          <a:solidFill>
            <a:schemeClr val="tx1"/>
          </a:solidFill>
          <a:latin typeface="Arial" charset="0"/>
        </a:defRPr>
      </a:lvl3pPr>
      <a:lvl4pPr algn="r" rtl="0" eaLnBrk="1" fontAlgn="base" hangingPunct="1">
        <a:lnSpc>
          <a:spcPct val="85000"/>
        </a:lnSpc>
        <a:spcBef>
          <a:spcPct val="0"/>
        </a:spcBef>
        <a:spcAft>
          <a:spcPct val="0"/>
        </a:spcAft>
        <a:defRPr sz="2200" b="1">
          <a:solidFill>
            <a:schemeClr val="tx1"/>
          </a:solidFill>
          <a:latin typeface="Arial" charset="0"/>
        </a:defRPr>
      </a:lvl4pPr>
      <a:lvl5pPr algn="r" rtl="0" eaLnBrk="1" fontAlgn="base" hangingPunct="1">
        <a:lnSpc>
          <a:spcPct val="85000"/>
        </a:lnSpc>
        <a:spcBef>
          <a:spcPct val="0"/>
        </a:spcBef>
        <a:spcAft>
          <a:spcPct val="0"/>
        </a:spcAft>
        <a:defRPr sz="2200" b="1">
          <a:solidFill>
            <a:schemeClr val="tx1"/>
          </a:solidFill>
          <a:latin typeface="Arial" charset="0"/>
        </a:defRPr>
      </a:lvl5pPr>
      <a:lvl6pPr marL="457200" algn="r" rtl="0" eaLnBrk="1" fontAlgn="base" hangingPunct="1">
        <a:lnSpc>
          <a:spcPct val="85000"/>
        </a:lnSpc>
        <a:spcBef>
          <a:spcPct val="0"/>
        </a:spcBef>
        <a:spcAft>
          <a:spcPct val="0"/>
        </a:spcAft>
        <a:defRPr sz="2200" b="1">
          <a:solidFill>
            <a:schemeClr val="tx1"/>
          </a:solidFill>
          <a:latin typeface="Arial" charset="0"/>
        </a:defRPr>
      </a:lvl6pPr>
      <a:lvl7pPr marL="914400" algn="r" rtl="0" eaLnBrk="1" fontAlgn="base" hangingPunct="1">
        <a:lnSpc>
          <a:spcPct val="85000"/>
        </a:lnSpc>
        <a:spcBef>
          <a:spcPct val="0"/>
        </a:spcBef>
        <a:spcAft>
          <a:spcPct val="0"/>
        </a:spcAft>
        <a:defRPr sz="2200" b="1">
          <a:solidFill>
            <a:schemeClr val="tx1"/>
          </a:solidFill>
          <a:latin typeface="Arial" charset="0"/>
        </a:defRPr>
      </a:lvl7pPr>
      <a:lvl8pPr marL="1371600" algn="r" rtl="0" eaLnBrk="1" fontAlgn="base" hangingPunct="1">
        <a:lnSpc>
          <a:spcPct val="85000"/>
        </a:lnSpc>
        <a:spcBef>
          <a:spcPct val="0"/>
        </a:spcBef>
        <a:spcAft>
          <a:spcPct val="0"/>
        </a:spcAft>
        <a:defRPr sz="2200" b="1">
          <a:solidFill>
            <a:schemeClr val="tx1"/>
          </a:solidFill>
          <a:latin typeface="Arial" charset="0"/>
        </a:defRPr>
      </a:lvl8pPr>
      <a:lvl9pPr marL="1828800" algn="r" rtl="0" eaLnBrk="1" fontAlgn="base" hangingPunct="1">
        <a:lnSpc>
          <a:spcPct val="85000"/>
        </a:lnSpc>
        <a:spcBef>
          <a:spcPct val="0"/>
        </a:spcBef>
        <a:spcAft>
          <a:spcPct val="0"/>
        </a:spcAft>
        <a:defRPr sz="2200" b="1">
          <a:solidFill>
            <a:schemeClr val="tx1"/>
          </a:solidFill>
          <a:latin typeface="Arial" charset="0"/>
        </a:defRPr>
      </a:lvl9pPr>
    </p:titleStyle>
    <p:body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4" name="TextBox 93"/>
          <p:cNvSpPr txBox="1"/>
          <p:nvPr userDrawn="1"/>
        </p:nvSpPr>
        <p:spPr>
          <a:xfrm>
            <a:off x="0" y="6412230"/>
            <a:ext cx="12192000" cy="200055"/>
          </a:xfrm>
          <a:prstGeom prst="rect">
            <a:avLst/>
          </a:prstGeom>
          <a:noFill/>
        </p:spPr>
        <p:txBody>
          <a:bodyPr wrap="square" rtlCol="0">
            <a:spAutoFit/>
          </a:bodyPr>
          <a:lstStyle/>
          <a:p>
            <a:pPr algn="ctr"/>
            <a:r>
              <a:rPr lang="en-US" sz="700" cap="all" baseline="0">
                <a:solidFill>
                  <a:schemeClr val="tx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cSld>
  <p:clrMap bg1="lt1" tx1="dk1" bg2="lt2" tx2="dk2" accent1="accent1" accent2="accent2" accent3="accent3" accent4="accent4" accent5="accent5" accent6="accent6" hlink="hlink" folHlink="folHlink"/>
  <p:sldLayoutIdLst>
    <p:sldLayoutId id="2147483684" r:id="rId1"/>
    <p:sldLayoutId id="2147483919" r:id="rId2"/>
  </p:sldLayoutIdLst>
  <p:transition>
    <p:fade/>
  </p:transition>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gif"/><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pubs.opengroup.org/onlinepubs/009604599/basedefs/stdint.h.html"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electron/electron/pull/38776" TargetMode="Externa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721A8A-B862-42E4-B571-32F87FD3F787}"/>
              </a:ext>
            </a:extLst>
          </p:cNvPr>
          <p:cNvSpPr>
            <a:spLocks noGrp="1"/>
          </p:cNvSpPr>
          <p:nvPr>
            <p:ph type="body" sz="quarter" idx="12"/>
          </p:nvPr>
        </p:nvSpPr>
        <p:spPr/>
        <p:txBody>
          <a:bodyPr/>
          <a:lstStyle/>
          <a:p>
            <a:r>
              <a:rPr lang="en-US"/>
              <a:t>June 2023</a:t>
            </a:r>
          </a:p>
        </p:txBody>
      </p:sp>
      <p:sp>
        <p:nvSpPr>
          <p:cNvPr id="5" name="Subtitle 4">
            <a:extLst>
              <a:ext uri="{FF2B5EF4-FFF2-40B4-BE49-F238E27FC236}">
                <a16:creationId xmlns:a16="http://schemas.microsoft.com/office/drawing/2014/main" id="{C3A3C845-9434-42E2-AC3F-C76CDC560595}"/>
              </a:ext>
            </a:extLst>
          </p:cNvPr>
          <p:cNvSpPr>
            <a:spLocks noGrp="1"/>
          </p:cNvSpPr>
          <p:nvPr>
            <p:ph type="subTitle" idx="1"/>
          </p:nvPr>
        </p:nvSpPr>
        <p:spPr/>
        <p:txBody>
          <a:bodyPr/>
          <a:lstStyle/>
          <a:p>
            <a:r>
              <a:rPr lang="en-US"/>
              <a:t>Mihai, Toader</a:t>
            </a:r>
          </a:p>
          <a:p>
            <a:r>
              <a:rPr lang="en-US"/>
              <a:t>Test Architect</a:t>
            </a:r>
          </a:p>
        </p:txBody>
      </p:sp>
      <p:sp>
        <p:nvSpPr>
          <p:cNvPr id="4" name="Title 3">
            <a:extLst>
              <a:ext uri="{FF2B5EF4-FFF2-40B4-BE49-F238E27FC236}">
                <a16:creationId xmlns:a16="http://schemas.microsoft.com/office/drawing/2014/main" id="{045CFA44-FE3D-4A6F-8DC6-089A45FC7CF5}"/>
              </a:ext>
            </a:extLst>
          </p:cNvPr>
          <p:cNvSpPr>
            <a:spLocks noGrp="1"/>
          </p:cNvSpPr>
          <p:nvPr>
            <p:ph type="ctrTitle"/>
          </p:nvPr>
        </p:nvSpPr>
        <p:spPr/>
        <p:txBody>
          <a:bodyPr/>
          <a:lstStyle/>
          <a:p>
            <a:r>
              <a:rPr lang="en-US" spc="-50" dirty="0"/>
              <a:t>NXP SUMMER SCHOOL 2024</a:t>
            </a:r>
            <a:br>
              <a:rPr lang="en-US" spc="-50" dirty="0"/>
            </a:br>
            <a:r>
              <a:rPr lang="en-US" sz="2700" spc="-50" dirty="0"/>
              <a:t>PUBLIC</a:t>
            </a:r>
          </a:p>
        </p:txBody>
      </p:sp>
    </p:spTree>
    <p:extLst>
      <p:ext uri="{BB962C8B-B14F-4D97-AF65-F5344CB8AC3E}">
        <p14:creationId xmlns:p14="http://schemas.microsoft.com/office/powerpoint/2010/main" val="17021038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System architectures</a:t>
            </a:r>
            <a:br>
              <a:rPr lang="en-US"/>
            </a:br>
            <a:endParaRPr lang="en-US"/>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Processor</a:t>
            </a:r>
          </a:p>
          <a:p>
            <a:r>
              <a:rPr lang="en-US"/>
              <a:t>Memories</a:t>
            </a:r>
          </a:p>
          <a:p>
            <a:r>
              <a:rPr lang="en-US"/>
              <a:t>Peripherals</a:t>
            </a:r>
          </a:p>
          <a:p>
            <a:r>
              <a:rPr lang="en-US"/>
              <a:t>Buses/Interconnects</a:t>
            </a:r>
          </a:p>
          <a:p>
            <a:endParaRPr lang="en-US"/>
          </a:p>
        </p:txBody>
      </p:sp>
      <p:pic>
        <p:nvPicPr>
          <p:cNvPr id="2050" name="Picture 2">
            <a:extLst>
              <a:ext uri="{FF2B5EF4-FFF2-40B4-BE49-F238E27FC236}">
                <a16:creationId xmlns:a16="http://schemas.microsoft.com/office/drawing/2014/main" id="{2A73436D-0B18-463A-B1DE-AD76D772B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632" y="0"/>
            <a:ext cx="7137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3100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2620-5858-AF91-E3A3-EAB2DCD1D368}"/>
              </a:ext>
            </a:extLst>
          </p:cNvPr>
          <p:cNvSpPr>
            <a:spLocks noGrp="1"/>
          </p:cNvSpPr>
          <p:nvPr>
            <p:ph type="title"/>
          </p:nvPr>
        </p:nvSpPr>
        <p:spPr/>
        <p:txBody>
          <a:bodyPr/>
          <a:lstStyle/>
          <a:p>
            <a:r>
              <a:rPr lang="en-US"/>
              <a:t>Padding</a:t>
            </a:r>
          </a:p>
        </p:txBody>
      </p:sp>
      <p:sp>
        <p:nvSpPr>
          <p:cNvPr id="3" name="Text Placeholder 2">
            <a:extLst>
              <a:ext uri="{FF2B5EF4-FFF2-40B4-BE49-F238E27FC236}">
                <a16:creationId xmlns:a16="http://schemas.microsoft.com/office/drawing/2014/main" id="{67F1EA2A-3A1C-B3BD-B6F5-5B39CFD877B6}"/>
              </a:ext>
            </a:extLst>
          </p:cNvPr>
          <p:cNvSpPr>
            <a:spLocks noGrp="1"/>
          </p:cNvSpPr>
          <p:nvPr>
            <p:ph type="body" sz="quarter" idx="10"/>
          </p:nvPr>
        </p:nvSpPr>
        <p:spPr/>
        <p:txBody>
          <a:bodyPr>
            <a:normAutofit fontScale="92500" lnSpcReduction="10000"/>
          </a:bodyPr>
          <a:lstStyle/>
          <a:p>
            <a:r>
              <a:rPr lang="en-US"/>
              <a:t>Padding standards are mechanisms for appending some predefined values to messages. They are used with algorithms which deal with blocks of data. Typical examples of such operations are block symmetric ciphers. These algorithms work on the whole data blocks. Therefore, if a message length is not a multiple of the block size, a standard for adding some number of bytes to the end of the message is required.</a:t>
            </a:r>
          </a:p>
          <a:p>
            <a:r>
              <a:rPr lang="en-US"/>
              <a:t>The information which padding standard has been used, must be provided to the receiver. This allows them to determine (after decrypting the ciphertext) where the original message ends, and the unimportant pad bytes starts.</a:t>
            </a:r>
          </a:p>
          <a:p>
            <a:r>
              <a:rPr lang="en-US"/>
              <a:t>Using padding is a convenient way of making sure that encrypted data is of the correct size. The only drawback is the fact that even if the original message contains the correct number of bytes (a multiple of the block size), some padding must be added to fulfil the process and make sure that the receiver would be able to understand the message. Usually, a new dummy block must be added which will contain only the padding bytes.</a:t>
            </a:r>
          </a:p>
          <a:p>
            <a:r>
              <a:rPr lang="en-US"/>
              <a:t>There are a few padding types described below. The first two paddings are based on bits, whereas the others are based on bytes.</a:t>
            </a:r>
          </a:p>
          <a:p>
            <a:endParaRPr lang="en-US"/>
          </a:p>
        </p:txBody>
      </p:sp>
    </p:spTree>
    <p:extLst>
      <p:ext uri="{BB962C8B-B14F-4D97-AF65-F5344CB8AC3E}">
        <p14:creationId xmlns:p14="http://schemas.microsoft.com/office/powerpoint/2010/main" val="182015409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272F-E243-FC44-9903-4235BBD7179B}"/>
              </a:ext>
            </a:extLst>
          </p:cNvPr>
          <p:cNvSpPr>
            <a:spLocks noGrp="1"/>
          </p:cNvSpPr>
          <p:nvPr>
            <p:ph type="title"/>
          </p:nvPr>
        </p:nvSpPr>
        <p:spPr/>
        <p:txBody>
          <a:bodyPr/>
          <a:lstStyle/>
          <a:p>
            <a:r>
              <a:rPr lang="en-US"/>
              <a:t>Padding examples</a:t>
            </a:r>
          </a:p>
        </p:txBody>
      </p:sp>
      <p:sp>
        <p:nvSpPr>
          <p:cNvPr id="3" name="Text Placeholder 2">
            <a:extLst>
              <a:ext uri="{FF2B5EF4-FFF2-40B4-BE49-F238E27FC236}">
                <a16:creationId xmlns:a16="http://schemas.microsoft.com/office/drawing/2014/main" id="{02F98F15-EC4A-D56A-F8AD-1E234E180C21}"/>
              </a:ext>
            </a:extLst>
          </p:cNvPr>
          <p:cNvSpPr>
            <a:spLocks noGrp="1"/>
          </p:cNvSpPr>
          <p:nvPr>
            <p:ph type="body" sz="quarter" idx="10"/>
          </p:nvPr>
        </p:nvSpPr>
        <p:spPr/>
        <p:txBody>
          <a:bodyPr/>
          <a:lstStyle/>
          <a:p>
            <a:pPr marL="0" indent="0">
              <a:buNone/>
            </a:pPr>
            <a:r>
              <a:rPr lang="en-US" b="1"/>
              <a:t>Zero Byte Padding</a:t>
            </a:r>
          </a:p>
          <a:p>
            <a:r>
              <a:rPr lang="en-US"/>
              <a:t>All padding bytes are zeros. This type of padding is rather unreliable (what if the data ends with zeros?) and should be use only if necessary in legacy applications.</a:t>
            </a:r>
          </a:p>
          <a:p>
            <a:r>
              <a:rPr lang="en-US"/>
              <a:t>0x10 0x11 0x36 0x67 0x38 0xBC 0x03 0x21 0xEF  </a:t>
            </a:r>
            <a:r>
              <a:rPr lang="en-US" b="1">
                <a:effectLst/>
              </a:rPr>
              <a:t>0x00 </a:t>
            </a:r>
            <a:r>
              <a:rPr lang="en-US" b="1" err="1">
                <a:effectLst/>
              </a:rPr>
              <a:t>0x00</a:t>
            </a:r>
            <a:r>
              <a:rPr lang="en-US" b="1">
                <a:effectLst/>
              </a:rPr>
              <a:t> </a:t>
            </a:r>
            <a:r>
              <a:rPr lang="en-US" b="1" err="1">
                <a:effectLst/>
              </a:rPr>
              <a:t>0x00</a:t>
            </a:r>
            <a:br>
              <a:rPr lang="en-US"/>
            </a:br>
            <a:r>
              <a:rPr lang="en-US"/>
              <a:t>0x10 0x11 0x36 0x67 0x38 0xBC 0x03 0x21 0x00  </a:t>
            </a:r>
            <a:r>
              <a:rPr lang="en-US" b="1" err="1">
                <a:effectLst/>
              </a:rPr>
              <a:t>0x00</a:t>
            </a:r>
            <a:r>
              <a:rPr lang="en-US" b="1">
                <a:effectLst/>
              </a:rPr>
              <a:t> </a:t>
            </a:r>
            <a:r>
              <a:rPr lang="en-US" b="1" err="1">
                <a:effectLst/>
              </a:rPr>
              <a:t>0x00</a:t>
            </a:r>
            <a:r>
              <a:rPr lang="en-US" b="1">
                <a:effectLst/>
              </a:rPr>
              <a:t> </a:t>
            </a:r>
            <a:r>
              <a:rPr lang="en-US" b="1" err="1">
                <a:effectLst/>
              </a:rPr>
              <a:t>0x00</a:t>
            </a:r>
            <a:endParaRPr lang="en-US" b="1">
              <a:effectLst/>
            </a:endParaRPr>
          </a:p>
          <a:p>
            <a:pPr marL="0" indent="0">
              <a:buNone/>
            </a:pPr>
            <a:r>
              <a:rPr lang="en-US" b="1"/>
              <a:t>ANSI X9.23 Padding</a:t>
            </a:r>
          </a:p>
          <a:p>
            <a:r>
              <a:rPr lang="en-US"/>
              <a:t>The last byte of the padding (thus, the last byte of the block) is the number of pad bytes. All other bytes of the padding are zeros.</a:t>
            </a:r>
          </a:p>
          <a:p>
            <a:r>
              <a:rPr lang="fr-FR"/>
              <a:t>0x10 0x11 0x36 0x67 0x38 0xBC 0x03 0x21 0xEF  </a:t>
            </a:r>
            <a:r>
              <a:rPr lang="fr-FR" b="1">
                <a:effectLst/>
              </a:rPr>
              <a:t>0x00 </a:t>
            </a:r>
            <a:r>
              <a:rPr lang="fr-FR" b="1" err="1">
                <a:effectLst/>
              </a:rPr>
              <a:t>0x00</a:t>
            </a:r>
            <a:r>
              <a:rPr lang="fr-FR" b="1">
                <a:effectLst/>
              </a:rPr>
              <a:t> 0x03</a:t>
            </a:r>
            <a:endParaRPr lang="en-US"/>
          </a:p>
        </p:txBody>
      </p:sp>
    </p:spTree>
    <p:extLst>
      <p:ext uri="{BB962C8B-B14F-4D97-AF65-F5344CB8AC3E}">
        <p14:creationId xmlns:p14="http://schemas.microsoft.com/office/powerpoint/2010/main" val="420860774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257C-56D5-D711-172B-388F1079AB4D}"/>
              </a:ext>
            </a:extLst>
          </p:cNvPr>
          <p:cNvSpPr>
            <a:spLocks noGrp="1"/>
          </p:cNvSpPr>
          <p:nvPr>
            <p:ph type="title"/>
          </p:nvPr>
        </p:nvSpPr>
        <p:spPr/>
        <p:txBody>
          <a:bodyPr/>
          <a:lstStyle/>
          <a:p>
            <a:r>
              <a:rPr lang="en-US"/>
              <a:t>Key Management</a:t>
            </a:r>
          </a:p>
        </p:txBody>
      </p:sp>
      <p:sp>
        <p:nvSpPr>
          <p:cNvPr id="3" name="Text Placeholder 2">
            <a:extLst>
              <a:ext uri="{FF2B5EF4-FFF2-40B4-BE49-F238E27FC236}">
                <a16:creationId xmlns:a16="http://schemas.microsoft.com/office/drawing/2014/main" id="{385AA049-D119-6EAA-C6EF-60CD0F869497}"/>
              </a:ext>
            </a:extLst>
          </p:cNvPr>
          <p:cNvSpPr>
            <a:spLocks noGrp="1"/>
          </p:cNvSpPr>
          <p:nvPr>
            <p:ph type="body" sz="quarter" idx="10"/>
          </p:nvPr>
        </p:nvSpPr>
        <p:spPr/>
        <p:txBody>
          <a:bodyPr>
            <a:normAutofit/>
          </a:bodyPr>
          <a:lstStyle/>
          <a:p>
            <a:r>
              <a:rPr lang="en-US"/>
              <a:t>Symmetric-key systems are simpler and faster; their main drawback is that the two parties must somehow exchange the key in a secure way and keep it secure after that.</a:t>
            </a:r>
          </a:p>
          <a:p>
            <a:r>
              <a:rPr lang="en-US"/>
              <a:t>Key Management caused nightmare for the parties using the symmetric key cryptography. They were worried about how to get the keys safely and securely across to all users so that the decryption of the message would be possible. This gave the chance for third parties to intercept the keys in transit to decode the top-secret messages. Thus, if the key was compromised, the entire coding system was compromised and a “Secret” would no longer remain a “Secret”.</a:t>
            </a:r>
          </a:p>
          <a:p>
            <a:r>
              <a:rPr lang="en-US"/>
              <a:t>This is why the “Public Key Cryptography” came into existence.</a:t>
            </a:r>
          </a:p>
        </p:txBody>
      </p:sp>
    </p:spTree>
    <p:extLst>
      <p:ext uri="{BB962C8B-B14F-4D97-AF65-F5344CB8AC3E}">
        <p14:creationId xmlns:p14="http://schemas.microsoft.com/office/powerpoint/2010/main" val="27036384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EF9B-31B2-5FC5-BE5E-DEDF1105FC14}"/>
              </a:ext>
            </a:extLst>
          </p:cNvPr>
          <p:cNvSpPr>
            <a:spLocks noGrp="1"/>
          </p:cNvSpPr>
          <p:nvPr>
            <p:ph type="title"/>
          </p:nvPr>
        </p:nvSpPr>
        <p:spPr/>
        <p:txBody>
          <a:bodyPr/>
          <a:lstStyle/>
          <a:p>
            <a:r>
              <a:rPr lang="en-US" dirty="0"/>
              <a:t>Block cipher Modes of operation</a:t>
            </a:r>
          </a:p>
        </p:txBody>
      </p:sp>
      <p:sp>
        <p:nvSpPr>
          <p:cNvPr id="3" name="Text Placeholder 2">
            <a:extLst>
              <a:ext uri="{FF2B5EF4-FFF2-40B4-BE49-F238E27FC236}">
                <a16:creationId xmlns:a16="http://schemas.microsoft.com/office/drawing/2014/main" id="{7A8A6D17-8C31-1E1A-1662-A8289086C83F}"/>
              </a:ext>
            </a:extLst>
          </p:cNvPr>
          <p:cNvSpPr>
            <a:spLocks noGrp="1"/>
          </p:cNvSpPr>
          <p:nvPr>
            <p:ph type="body" sz="quarter" idx="10"/>
          </p:nvPr>
        </p:nvSpPr>
        <p:spPr>
          <a:xfrm>
            <a:off x="394774" y="1153267"/>
            <a:ext cx="11212207" cy="1530940"/>
          </a:xfrm>
        </p:spPr>
        <p:txBody>
          <a:bodyPr>
            <a:normAutofit/>
          </a:bodyPr>
          <a:lstStyle/>
          <a:p>
            <a:r>
              <a:rPr lang="en-US" dirty="0"/>
              <a:t>ECB ( electronic code book) it is a straightforward mode. Input data is sliced into multiple data blocks and then are encrypted independently. The biggest disadvantage is that same input block will result in same output block for same key. This means patterns may be detected in encrypted data.</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411E930-1C02-B295-D187-A9EC27F2B80E}"/>
              </a:ext>
            </a:extLst>
          </p:cNvPr>
          <p:cNvPicPr>
            <a:picLocks noChangeAspect="1"/>
          </p:cNvPicPr>
          <p:nvPr/>
        </p:nvPicPr>
        <p:blipFill>
          <a:blip r:embed="rId2"/>
          <a:stretch>
            <a:fillRect/>
          </a:stretch>
        </p:blipFill>
        <p:spPr>
          <a:xfrm>
            <a:off x="796412" y="2769361"/>
            <a:ext cx="9896475" cy="3391750"/>
          </a:xfrm>
          <a:prstGeom prst="rect">
            <a:avLst/>
          </a:prstGeom>
        </p:spPr>
      </p:pic>
    </p:spTree>
    <p:extLst>
      <p:ext uri="{BB962C8B-B14F-4D97-AF65-F5344CB8AC3E}">
        <p14:creationId xmlns:p14="http://schemas.microsoft.com/office/powerpoint/2010/main" val="414775083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C0CF-B181-F21F-AABE-E01BC7016853}"/>
              </a:ext>
            </a:extLst>
          </p:cNvPr>
          <p:cNvSpPr>
            <a:spLocks noGrp="1"/>
          </p:cNvSpPr>
          <p:nvPr>
            <p:ph type="title"/>
          </p:nvPr>
        </p:nvSpPr>
        <p:spPr/>
        <p:txBody>
          <a:bodyPr/>
          <a:lstStyle/>
          <a:p>
            <a:r>
              <a:rPr lang="en-US" dirty="0"/>
              <a:t>Block cipher Modes of operation</a:t>
            </a:r>
          </a:p>
        </p:txBody>
      </p:sp>
      <p:sp>
        <p:nvSpPr>
          <p:cNvPr id="3" name="Text Placeholder 2">
            <a:extLst>
              <a:ext uri="{FF2B5EF4-FFF2-40B4-BE49-F238E27FC236}">
                <a16:creationId xmlns:a16="http://schemas.microsoft.com/office/drawing/2014/main" id="{1FC789B8-23CE-8AEF-87B8-583EADD0A34B}"/>
              </a:ext>
            </a:extLst>
          </p:cNvPr>
          <p:cNvSpPr>
            <a:spLocks noGrp="1"/>
          </p:cNvSpPr>
          <p:nvPr>
            <p:ph type="body" sz="quarter" idx="10"/>
          </p:nvPr>
        </p:nvSpPr>
        <p:spPr/>
        <p:txBody>
          <a:bodyPr>
            <a:normAutofit fontScale="92500" lnSpcReduction="20000"/>
          </a:bodyPr>
          <a:lstStyle/>
          <a:p>
            <a:endParaRPr lang="en-US" dirty="0"/>
          </a:p>
          <a:p>
            <a:r>
              <a:rPr lang="en-US" dirty="0"/>
              <a:t>CBC (cipher block chaining) XOR encrypted data block with next plaintext data to create diffusion in encrypted data. For first data block an IV (Initialization Vector is used).</a:t>
            </a:r>
          </a:p>
          <a:p>
            <a:pPr marL="0" indent="0">
              <a:buNone/>
            </a:pPr>
            <a:r>
              <a:rPr lang="en-US" dirty="0"/>
              <a:t>   IV  doesn’t need to bee secret but the pair IV KEY must be unique.</a:t>
            </a:r>
          </a:p>
          <a:p>
            <a:r>
              <a:rPr lang="en-US" dirty="0"/>
              <a:t>Some mode of operation like CTR and OFB transform block cipher into stream cipher by encrypting IV and then XOR cipher output with plain data. Due to the XOR properties those mode of operation do not need a decryption algorithm to be implemented on system.</a:t>
            </a:r>
          </a:p>
          <a:p>
            <a:endParaRPr lang="en-US" dirty="0"/>
          </a:p>
          <a:p>
            <a:r>
              <a:rPr lang="en-US" dirty="0"/>
              <a:t>Some of operation mode are vulnerable to bit changes in encrypted data. This changes can come from transmissions error or from an attacker.  In some case like CBC one bit change will lead to a change of corresponding byte in plain data and bad decryption of next block. This means that one change in IV for decrypting algorithm will can provide valid decrypted data, but content is modified.</a:t>
            </a:r>
          </a:p>
          <a:p>
            <a:r>
              <a:rPr lang="en-US" dirty="0"/>
              <a:t>To prevent this type of vulnerabilities we should use operation modes that provide authentication like CCM or GCM. </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93450514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C22A-1486-AF5A-9D61-43CD9A4AD36A}"/>
              </a:ext>
            </a:extLst>
          </p:cNvPr>
          <p:cNvSpPr>
            <a:spLocks noGrp="1"/>
          </p:cNvSpPr>
          <p:nvPr>
            <p:ph type="title"/>
          </p:nvPr>
        </p:nvSpPr>
        <p:spPr/>
        <p:txBody>
          <a:bodyPr/>
          <a:lstStyle/>
          <a:p>
            <a:r>
              <a:rPr lang="en-US" dirty="0"/>
              <a:t>Block cipher Modes of operation</a:t>
            </a:r>
          </a:p>
        </p:txBody>
      </p:sp>
      <p:pic>
        <p:nvPicPr>
          <p:cNvPr id="4" name="Picture 3" descr="A diagram of a blockchain&#10;&#10;Description automatically generated">
            <a:extLst>
              <a:ext uri="{FF2B5EF4-FFF2-40B4-BE49-F238E27FC236}">
                <a16:creationId xmlns:a16="http://schemas.microsoft.com/office/drawing/2014/main" id="{E1F14731-2185-6E80-768C-04C3680DF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30" y="766026"/>
            <a:ext cx="9952475" cy="5930265"/>
          </a:xfrm>
          <a:prstGeom prst="rect">
            <a:avLst/>
          </a:prstGeom>
        </p:spPr>
      </p:pic>
    </p:spTree>
    <p:extLst>
      <p:ext uri="{BB962C8B-B14F-4D97-AF65-F5344CB8AC3E}">
        <p14:creationId xmlns:p14="http://schemas.microsoft.com/office/powerpoint/2010/main" val="60378216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3272-3B27-2924-29FD-82011FAAB8E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833C642-ABF7-A82F-97DF-B6F3D69C6C04}"/>
              </a:ext>
            </a:extLst>
          </p:cNvPr>
          <p:cNvSpPr>
            <a:spLocks noGrp="1"/>
          </p:cNvSpPr>
          <p:nvPr>
            <p:ph type="body" sz="quarter" idx="10"/>
          </p:nvPr>
        </p:nvSpPr>
        <p:spPr/>
        <p:txBody>
          <a:bodyPr/>
          <a:lstStyle/>
          <a:p>
            <a:r>
              <a:rPr lang="en-US"/>
              <a:t>This was solved on April 26, 1994, cracked by an international effort via the internet with the use of 1600 workstations, mainframes, and supercomputers attacked the number for eight months before finding its Public key and its private key.</a:t>
            </a:r>
          </a:p>
          <a:p>
            <a:r>
              <a:rPr lang="en-US"/>
              <a:t>Encryption key = </a:t>
            </a:r>
            <a:r>
              <a:rPr lang="en-US">
                <a:solidFill>
                  <a:srgbClr val="FF0000"/>
                </a:solidFill>
              </a:rPr>
              <a:t>9007</a:t>
            </a:r>
          </a:p>
          <a:p>
            <a:r>
              <a:rPr lang="en-US"/>
              <a:t>The message "</a:t>
            </a:r>
            <a:r>
              <a:rPr lang="en-US">
                <a:solidFill>
                  <a:srgbClr val="FF0000"/>
                </a:solidFill>
              </a:rPr>
              <a:t>first solver wins one hundred dollars</a:t>
            </a:r>
            <a:r>
              <a:rPr lang="en-US"/>
              <a:t>".</a:t>
            </a:r>
          </a:p>
          <a:p>
            <a:r>
              <a:rPr lang="en-US"/>
              <a:t>Of course, the RSA algorithm is safe, as it would be incredibly difficult to gather up such international participation to commit malicious acts.</a:t>
            </a:r>
          </a:p>
        </p:txBody>
      </p:sp>
    </p:spTree>
    <p:extLst>
      <p:ext uri="{BB962C8B-B14F-4D97-AF65-F5344CB8AC3E}">
        <p14:creationId xmlns:p14="http://schemas.microsoft.com/office/powerpoint/2010/main" val="137175049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5CF9-8F17-3303-C326-3C7AAEB46E36}"/>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46BD2219-05F7-D5DA-4F97-59BDD91F91E5}"/>
              </a:ext>
            </a:extLst>
          </p:cNvPr>
          <p:cNvSpPr>
            <a:spLocks noGrp="1"/>
          </p:cNvSpPr>
          <p:nvPr>
            <p:ph type="body" sz="quarter" idx="10"/>
          </p:nvPr>
        </p:nvSpPr>
        <p:spPr>
          <a:xfrm>
            <a:off x="394774" y="1153266"/>
            <a:ext cx="6318847" cy="4667249"/>
          </a:xfrm>
        </p:spPr>
        <p:txBody>
          <a:bodyPr/>
          <a:lstStyle/>
          <a:p>
            <a:pPr marL="0" indent="0">
              <a:buNone/>
            </a:pPr>
            <a:r>
              <a:rPr lang="en-US"/>
              <a:t>A cryptographic hash function is a hash function that takes an arbitrary block of data and returns a fixed-size bit string, the cryptographic hash value, such that any (accidental or intentional) change to the data will (with very high probability) change the hash value. The data to be encoded are often called the message, and the hash value is sometimes called the message digest or simply digest.</a:t>
            </a:r>
          </a:p>
        </p:txBody>
      </p:sp>
      <p:pic>
        <p:nvPicPr>
          <p:cNvPr id="5" name="Picture 4">
            <a:extLst>
              <a:ext uri="{FF2B5EF4-FFF2-40B4-BE49-F238E27FC236}">
                <a16:creationId xmlns:a16="http://schemas.microsoft.com/office/drawing/2014/main" id="{4DA54C1C-8609-C381-A400-2B1AC360F2C4}"/>
              </a:ext>
            </a:extLst>
          </p:cNvPr>
          <p:cNvPicPr>
            <a:picLocks noChangeAspect="1"/>
          </p:cNvPicPr>
          <p:nvPr/>
        </p:nvPicPr>
        <p:blipFill>
          <a:blip r:embed="rId2"/>
          <a:stretch>
            <a:fillRect/>
          </a:stretch>
        </p:blipFill>
        <p:spPr>
          <a:xfrm>
            <a:off x="7140109" y="1153266"/>
            <a:ext cx="4515422" cy="3389977"/>
          </a:xfrm>
          <a:prstGeom prst="rect">
            <a:avLst/>
          </a:prstGeom>
        </p:spPr>
      </p:pic>
    </p:spTree>
    <p:extLst>
      <p:ext uri="{BB962C8B-B14F-4D97-AF65-F5344CB8AC3E}">
        <p14:creationId xmlns:p14="http://schemas.microsoft.com/office/powerpoint/2010/main" val="199505651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BC58-A53C-9516-FAFA-1F284B8DDD1B}"/>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89BD9705-2218-8BF9-C5CA-4215BA7F1082}"/>
              </a:ext>
            </a:extLst>
          </p:cNvPr>
          <p:cNvSpPr>
            <a:spLocks noGrp="1"/>
          </p:cNvSpPr>
          <p:nvPr>
            <p:ph type="body" sz="quarter" idx="10"/>
          </p:nvPr>
        </p:nvSpPr>
        <p:spPr/>
        <p:txBody>
          <a:bodyPr/>
          <a:lstStyle/>
          <a:p>
            <a:pPr marL="0" indent="0">
              <a:buNone/>
            </a:pPr>
            <a:r>
              <a:rPr lang="en-US"/>
              <a:t>The ideal cryptographic hash function has four main properties:</a:t>
            </a:r>
          </a:p>
          <a:p>
            <a:r>
              <a:rPr lang="en-US"/>
              <a:t>it is easy to compute the hash value for any given message</a:t>
            </a:r>
          </a:p>
          <a:p>
            <a:r>
              <a:rPr lang="en-US"/>
              <a:t>it is infeasible to generate a message that has a given hash</a:t>
            </a:r>
          </a:p>
          <a:p>
            <a:r>
              <a:rPr lang="en-US"/>
              <a:t>it is infeasible to modify a message without changing the hash</a:t>
            </a:r>
          </a:p>
          <a:p>
            <a:r>
              <a:rPr lang="en-US"/>
              <a:t>it is infeasible to find two different messages with the same hash.</a:t>
            </a:r>
          </a:p>
        </p:txBody>
      </p:sp>
    </p:spTree>
    <p:extLst>
      <p:ext uri="{BB962C8B-B14F-4D97-AF65-F5344CB8AC3E}">
        <p14:creationId xmlns:p14="http://schemas.microsoft.com/office/powerpoint/2010/main" val="152449721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51C-19E8-6ABD-01C5-60072D0AE7D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8C7C7-5C7D-9BA6-3DFD-862B5D8B1F11}"/>
              </a:ext>
            </a:extLst>
          </p:cNvPr>
          <p:cNvSpPr>
            <a:spLocks noGrp="1"/>
          </p:cNvSpPr>
          <p:nvPr>
            <p:ph type="body" sz="quarter" idx="10"/>
          </p:nvPr>
        </p:nvSpPr>
        <p:spPr/>
        <p:txBody>
          <a:bodyPr/>
          <a:lstStyle/>
          <a:p>
            <a:endParaRPr lang="en-US"/>
          </a:p>
        </p:txBody>
      </p:sp>
      <p:pic>
        <p:nvPicPr>
          <p:cNvPr id="7" name="Picture 6" descr="A picture containing text, screenshot, font, line&#10;&#10;Description automatically generated">
            <a:extLst>
              <a:ext uri="{FF2B5EF4-FFF2-40B4-BE49-F238E27FC236}">
                <a16:creationId xmlns:a16="http://schemas.microsoft.com/office/drawing/2014/main" id="{301513B0-903F-DC57-8F1A-07123A117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47" y="1234740"/>
            <a:ext cx="7316705" cy="4677893"/>
          </a:xfrm>
          <a:prstGeom prst="rect">
            <a:avLst/>
          </a:prstGeom>
        </p:spPr>
      </p:pic>
    </p:spTree>
    <p:extLst>
      <p:ext uri="{BB962C8B-B14F-4D97-AF65-F5344CB8AC3E}">
        <p14:creationId xmlns:p14="http://schemas.microsoft.com/office/powerpoint/2010/main" val="26986465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1A59-CE4E-45FF-A6E7-3D76B34802C5}"/>
              </a:ext>
            </a:extLst>
          </p:cNvPr>
          <p:cNvSpPr>
            <a:spLocks noGrp="1"/>
          </p:cNvSpPr>
          <p:nvPr>
            <p:ph type="title"/>
          </p:nvPr>
        </p:nvSpPr>
        <p:spPr/>
        <p:txBody>
          <a:bodyPr/>
          <a:lstStyle/>
          <a:p>
            <a:r>
              <a:rPr lang="en-US"/>
              <a:t>Embedded processors</a:t>
            </a:r>
          </a:p>
        </p:txBody>
      </p:sp>
      <p:pic>
        <p:nvPicPr>
          <p:cNvPr id="4" name="Picture 3" descr="A picture containing text, diagram, plan, screenshot&#10;&#10;Description automatically generated">
            <a:extLst>
              <a:ext uri="{FF2B5EF4-FFF2-40B4-BE49-F238E27FC236}">
                <a16:creationId xmlns:a16="http://schemas.microsoft.com/office/drawing/2014/main" id="{BDEDD8FC-CF95-61B8-DD30-291F9123AF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7221" y="1416908"/>
            <a:ext cx="8757557" cy="4316580"/>
          </a:xfrm>
          <a:prstGeom prst="rect">
            <a:avLst/>
          </a:prstGeom>
        </p:spPr>
      </p:pic>
    </p:spTree>
    <p:extLst>
      <p:ext uri="{BB962C8B-B14F-4D97-AF65-F5344CB8AC3E}">
        <p14:creationId xmlns:p14="http://schemas.microsoft.com/office/powerpoint/2010/main" val="77171972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A0F2-35DC-9141-92A5-67361F74E53B}"/>
              </a:ext>
            </a:extLst>
          </p:cNvPr>
          <p:cNvSpPr>
            <a:spLocks noGrp="1"/>
          </p:cNvSpPr>
          <p:nvPr>
            <p:ph type="title"/>
          </p:nvPr>
        </p:nvSpPr>
        <p:spPr/>
        <p:txBody>
          <a:bodyPr/>
          <a:lstStyle/>
          <a:p>
            <a:r>
              <a:rPr lang="en-US"/>
              <a:t>Collusion Discovery</a:t>
            </a:r>
          </a:p>
        </p:txBody>
      </p:sp>
      <p:sp>
        <p:nvSpPr>
          <p:cNvPr id="3" name="Text Placeholder 2">
            <a:extLst>
              <a:ext uri="{FF2B5EF4-FFF2-40B4-BE49-F238E27FC236}">
                <a16:creationId xmlns:a16="http://schemas.microsoft.com/office/drawing/2014/main" id="{7349F6DF-9BF6-2BA3-1025-EE85A68D7B29}"/>
              </a:ext>
            </a:extLst>
          </p:cNvPr>
          <p:cNvSpPr>
            <a:spLocks noGrp="1"/>
          </p:cNvSpPr>
          <p:nvPr>
            <p:ph type="body" sz="quarter" idx="10"/>
          </p:nvPr>
        </p:nvSpPr>
        <p:spPr>
          <a:xfrm>
            <a:off x="394775" y="1153266"/>
            <a:ext cx="4602342" cy="4667249"/>
          </a:xfrm>
        </p:spPr>
        <p:txBody>
          <a:bodyPr/>
          <a:lstStyle/>
          <a:p>
            <a:pPr marL="0" indent="0">
              <a:buNone/>
            </a:pPr>
            <a:r>
              <a:rPr lang="en-US"/>
              <a:t>In March 2005 </a:t>
            </a:r>
            <a:r>
              <a:rPr lang="en-US" err="1"/>
              <a:t>Xiaoyun</a:t>
            </a:r>
            <a:r>
              <a:rPr lang="en-US"/>
              <a:t> Wang and </a:t>
            </a:r>
            <a:r>
              <a:rPr lang="en-US" err="1"/>
              <a:t>Hongbo</a:t>
            </a:r>
            <a:r>
              <a:rPr lang="en-US"/>
              <a:t> Yu of Shandong University in China created a pair of files that share the same MD5 checksum hence prove that there is a collusion when using MD5</a:t>
            </a:r>
          </a:p>
        </p:txBody>
      </p:sp>
      <p:pic>
        <p:nvPicPr>
          <p:cNvPr id="5" name="Picture 4">
            <a:extLst>
              <a:ext uri="{FF2B5EF4-FFF2-40B4-BE49-F238E27FC236}">
                <a16:creationId xmlns:a16="http://schemas.microsoft.com/office/drawing/2014/main" id="{FB66B813-BFE9-509E-591E-406C56DF1765}"/>
              </a:ext>
            </a:extLst>
          </p:cNvPr>
          <p:cNvPicPr>
            <a:picLocks noChangeAspect="1"/>
          </p:cNvPicPr>
          <p:nvPr/>
        </p:nvPicPr>
        <p:blipFill>
          <a:blip r:embed="rId2"/>
          <a:stretch>
            <a:fillRect/>
          </a:stretch>
        </p:blipFill>
        <p:spPr>
          <a:xfrm>
            <a:off x="4997117" y="992763"/>
            <a:ext cx="6940484" cy="4872473"/>
          </a:xfrm>
          <a:prstGeom prst="rect">
            <a:avLst/>
          </a:prstGeom>
        </p:spPr>
      </p:pic>
    </p:spTree>
    <p:extLst>
      <p:ext uri="{BB962C8B-B14F-4D97-AF65-F5344CB8AC3E}">
        <p14:creationId xmlns:p14="http://schemas.microsoft.com/office/powerpoint/2010/main" val="243810820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DB90-06BA-3EF4-75EE-00E025B1D24C}"/>
              </a:ext>
            </a:extLst>
          </p:cNvPr>
          <p:cNvSpPr>
            <a:spLocks noGrp="1"/>
          </p:cNvSpPr>
          <p:nvPr>
            <p:ph type="title"/>
          </p:nvPr>
        </p:nvSpPr>
        <p:spPr/>
        <p:txBody>
          <a:bodyPr/>
          <a:lstStyle/>
          <a:p>
            <a:r>
              <a:rPr lang="en-US"/>
              <a:t>SHA</a:t>
            </a:r>
          </a:p>
        </p:txBody>
      </p:sp>
      <p:sp>
        <p:nvSpPr>
          <p:cNvPr id="3" name="Text Placeholder 2">
            <a:extLst>
              <a:ext uri="{FF2B5EF4-FFF2-40B4-BE49-F238E27FC236}">
                <a16:creationId xmlns:a16="http://schemas.microsoft.com/office/drawing/2014/main" id="{9E054265-DAE6-92E0-2A86-F45F5CC2C58F}"/>
              </a:ext>
            </a:extLst>
          </p:cNvPr>
          <p:cNvSpPr>
            <a:spLocks noGrp="1"/>
          </p:cNvSpPr>
          <p:nvPr>
            <p:ph type="body" sz="quarter" idx="10"/>
          </p:nvPr>
        </p:nvSpPr>
        <p:spPr/>
        <p:txBody>
          <a:bodyPr>
            <a:normAutofit/>
          </a:bodyPr>
          <a:lstStyle/>
          <a:p>
            <a:pPr marL="0" indent="0">
              <a:buNone/>
            </a:pPr>
            <a:r>
              <a:rPr lang="en-US"/>
              <a:t>The Secure Hash Algorithm (SHA) hash functions are a set of cryptographic hash functions designed by the National Security Agency (NSA) and published by the NIST as a U.S. Federal Information Processing Standard.</a:t>
            </a:r>
          </a:p>
          <a:p>
            <a:r>
              <a:rPr lang="en-US"/>
              <a:t>SHA stands for Secure Hash Algorithm.</a:t>
            </a:r>
          </a:p>
          <a:p>
            <a:r>
              <a:rPr lang="en-US"/>
              <a:t>Because of the successful attacks on MD5, SHA-0 and theoretical attacks on SHA-1, NIST perceived a need for an alternative, dissimilar cryptographic hash, which became SHA-3.</a:t>
            </a:r>
          </a:p>
          <a:p>
            <a:r>
              <a:rPr lang="en-US"/>
              <a:t>In October 2012, the National Institute of Standards and Technology (NIST) chose the Keccak algorithm as the new SHA-3 standard.</a:t>
            </a:r>
          </a:p>
        </p:txBody>
      </p:sp>
    </p:spTree>
    <p:extLst>
      <p:ext uri="{BB962C8B-B14F-4D97-AF65-F5344CB8AC3E}">
        <p14:creationId xmlns:p14="http://schemas.microsoft.com/office/powerpoint/2010/main" val="400596161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1B49-304F-1EB5-146B-65B329DB9501}"/>
              </a:ext>
            </a:extLst>
          </p:cNvPr>
          <p:cNvSpPr>
            <a:spLocks noGrp="1"/>
          </p:cNvSpPr>
          <p:nvPr>
            <p:ph type="title"/>
          </p:nvPr>
        </p:nvSpPr>
        <p:spPr/>
        <p:txBody>
          <a:bodyPr/>
          <a:lstStyle/>
          <a:p>
            <a:r>
              <a:rPr lang="en-US" b="1" dirty="0"/>
              <a:t>Message Authentication Code (MAC)</a:t>
            </a:r>
            <a:br>
              <a:rPr lang="en-US" b="1" dirty="0"/>
            </a:br>
            <a:endParaRPr lang="en-US" dirty="0"/>
          </a:p>
        </p:txBody>
      </p:sp>
      <p:sp>
        <p:nvSpPr>
          <p:cNvPr id="3" name="Text Placeholder 2">
            <a:extLst>
              <a:ext uri="{FF2B5EF4-FFF2-40B4-BE49-F238E27FC236}">
                <a16:creationId xmlns:a16="http://schemas.microsoft.com/office/drawing/2014/main" id="{DE3211DF-3179-E6EA-2DD0-A67528F3E026}"/>
              </a:ext>
            </a:extLst>
          </p:cNvPr>
          <p:cNvSpPr>
            <a:spLocks noGrp="1"/>
          </p:cNvSpPr>
          <p:nvPr>
            <p:ph type="body" sz="quarter" idx="10"/>
          </p:nvPr>
        </p:nvSpPr>
        <p:spPr>
          <a:xfrm>
            <a:off x="394774" y="1153267"/>
            <a:ext cx="11425752" cy="2404126"/>
          </a:xfrm>
        </p:spPr>
        <p:txBody>
          <a:bodyPr/>
          <a:lstStyle/>
          <a:p>
            <a:r>
              <a:rPr lang="en-US" dirty="0"/>
              <a:t>MAC algorithm is a symmetric key cryptographic technique to provide message authentication. For establishing MAC process, the sender and receiver share a symmetric key K.</a:t>
            </a:r>
          </a:p>
          <a:p>
            <a:r>
              <a:rPr lang="en-US" dirty="0"/>
              <a:t>Essentially, a MAC is an encrypted checksum generated on the underlying message that is sent along with a message to ensure message authentication.</a:t>
            </a:r>
          </a:p>
          <a:p>
            <a:r>
              <a:rPr lang="en-US" dirty="0"/>
              <a:t>The process of using MAC for authentication is depicted in the following illustration −</a:t>
            </a:r>
          </a:p>
          <a:p>
            <a:endParaRPr lang="en-US" dirty="0"/>
          </a:p>
        </p:txBody>
      </p:sp>
      <p:pic>
        <p:nvPicPr>
          <p:cNvPr id="5" name="Picture 4">
            <a:extLst>
              <a:ext uri="{FF2B5EF4-FFF2-40B4-BE49-F238E27FC236}">
                <a16:creationId xmlns:a16="http://schemas.microsoft.com/office/drawing/2014/main" id="{AA2AB3E4-61A4-9A43-3EDD-C01E814A7595}"/>
              </a:ext>
            </a:extLst>
          </p:cNvPr>
          <p:cNvPicPr>
            <a:picLocks noChangeAspect="1"/>
          </p:cNvPicPr>
          <p:nvPr/>
        </p:nvPicPr>
        <p:blipFill>
          <a:blip r:embed="rId3"/>
          <a:stretch>
            <a:fillRect/>
          </a:stretch>
        </p:blipFill>
        <p:spPr>
          <a:xfrm>
            <a:off x="1240077" y="3507965"/>
            <a:ext cx="9104334" cy="2935971"/>
          </a:xfrm>
          <a:prstGeom prst="rect">
            <a:avLst/>
          </a:prstGeom>
        </p:spPr>
      </p:pic>
    </p:spTree>
    <p:extLst>
      <p:ext uri="{BB962C8B-B14F-4D97-AF65-F5344CB8AC3E}">
        <p14:creationId xmlns:p14="http://schemas.microsoft.com/office/powerpoint/2010/main" val="350596336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06341-A9F6-4F5C-9F30-BD59DD8F508C}"/>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6957A357-574A-1302-D800-44E3170B02B5}"/>
              </a:ext>
            </a:extLst>
          </p:cNvPr>
          <p:cNvSpPr>
            <a:spLocks noGrp="1"/>
          </p:cNvSpPr>
          <p:nvPr>
            <p:ph type="body" sz="quarter" idx="10"/>
          </p:nvPr>
        </p:nvSpPr>
        <p:spPr/>
        <p:txBody>
          <a:bodyPr/>
          <a:lstStyle/>
          <a:p>
            <a:r>
              <a:rPr lang="en-US"/>
              <a:t>Asymmetric cryptography , also known as Public-key cryptography, refers to a cryptographic algorithm which requires two separate keys, one of which is private and one of which is public. The public key is used to encrypt the message and the private one is used to decrypt the message.</a:t>
            </a:r>
          </a:p>
        </p:txBody>
      </p:sp>
      <p:pic>
        <p:nvPicPr>
          <p:cNvPr id="5" name="Picture 4">
            <a:extLst>
              <a:ext uri="{FF2B5EF4-FFF2-40B4-BE49-F238E27FC236}">
                <a16:creationId xmlns:a16="http://schemas.microsoft.com/office/drawing/2014/main" id="{ABC778F0-C01A-8CFA-7F73-CB3EE28331D5}"/>
              </a:ext>
            </a:extLst>
          </p:cNvPr>
          <p:cNvPicPr>
            <a:picLocks noChangeAspect="1"/>
          </p:cNvPicPr>
          <p:nvPr/>
        </p:nvPicPr>
        <p:blipFill>
          <a:blip r:embed="rId2"/>
          <a:stretch>
            <a:fillRect/>
          </a:stretch>
        </p:blipFill>
        <p:spPr>
          <a:xfrm>
            <a:off x="2672939" y="3091271"/>
            <a:ext cx="6869422" cy="3253937"/>
          </a:xfrm>
          <a:prstGeom prst="rect">
            <a:avLst/>
          </a:prstGeom>
        </p:spPr>
      </p:pic>
    </p:spTree>
    <p:extLst>
      <p:ext uri="{BB962C8B-B14F-4D97-AF65-F5344CB8AC3E}">
        <p14:creationId xmlns:p14="http://schemas.microsoft.com/office/powerpoint/2010/main" val="382771776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B17-6260-30F5-E32B-F83703C1DE6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985429C-0051-82FE-BD7E-8215BDD6BEB6}"/>
              </a:ext>
            </a:extLst>
          </p:cNvPr>
          <p:cNvSpPr>
            <a:spLocks noGrp="1"/>
          </p:cNvSpPr>
          <p:nvPr>
            <p:ph type="body" sz="quarter" idx="10"/>
          </p:nvPr>
        </p:nvSpPr>
        <p:spPr/>
        <p:txBody>
          <a:bodyPr/>
          <a:lstStyle/>
          <a:p>
            <a:endParaRPr lang="en-US"/>
          </a:p>
        </p:txBody>
      </p:sp>
      <p:pic>
        <p:nvPicPr>
          <p:cNvPr id="5" name="Picture 4" descr="A picture containing footwear, sketch, drawing, dance&#10;&#10;Description automatically generated">
            <a:extLst>
              <a:ext uri="{FF2B5EF4-FFF2-40B4-BE49-F238E27FC236}">
                <a16:creationId xmlns:a16="http://schemas.microsoft.com/office/drawing/2014/main" id="{54921EB4-3FF0-6903-D28C-FB173C24E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311" y="1283117"/>
            <a:ext cx="7410952" cy="5006174"/>
          </a:xfrm>
          <a:prstGeom prst="rect">
            <a:avLst/>
          </a:prstGeom>
        </p:spPr>
      </p:pic>
    </p:spTree>
    <p:extLst>
      <p:ext uri="{BB962C8B-B14F-4D97-AF65-F5344CB8AC3E}">
        <p14:creationId xmlns:p14="http://schemas.microsoft.com/office/powerpoint/2010/main" val="172484054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2F3-B924-08C2-D9F9-1ED4CE97AA48}"/>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3D80C69F-1EDF-A2E5-E5B4-3DCA4317B6BC}"/>
              </a:ext>
            </a:extLst>
          </p:cNvPr>
          <p:cNvSpPr>
            <a:spLocks noGrp="1"/>
          </p:cNvSpPr>
          <p:nvPr>
            <p:ph type="body" sz="quarter" idx="10"/>
          </p:nvPr>
        </p:nvSpPr>
        <p:spPr/>
        <p:txBody>
          <a:bodyPr/>
          <a:lstStyle/>
          <a:p>
            <a:r>
              <a:rPr lang="en-US"/>
              <a:t>Public Key Cryptography is a very advanced form of cryptography.</a:t>
            </a:r>
          </a:p>
          <a:p>
            <a:r>
              <a:rPr lang="en-US"/>
              <a:t>Officially, it was invented by Whitfield Diffie and Martin Hellman in 1975.</a:t>
            </a:r>
          </a:p>
          <a:p>
            <a:r>
              <a:rPr lang="en-US"/>
              <a:t>The basic technique of public key cryptography was first discovered in 1973 by the British Clifford Cocks of Communications-Electronics Security Group (CESG) of (Government Communications Headquarters - GCHQ) but this was a secret until 1997</a:t>
            </a:r>
          </a:p>
        </p:txBody>
      </p:sp>
    </p:spTree>
    <p:extLst>
      <p:ext uri="{BB962C8B-B14F-4D97-AF65-F5344CB8AC3E}">
        <p14:creationId xmlns:p14="http://schemas.microsoft.com/office/powerpoint/2010/main" val="28208742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a:t>RSA</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lstStyle/>
          <a:p>
            <a:r>
              <a:rPr lang="en-US"/>
              <a:t>RSA (Rivest, Shamir and Adleman who first publicly described it in 1977) is an algorithm for public-key cryptography. It is the first algorithm known to be suitable for signing as well as encryption, and one of the first great advances in public key cryptography.</a:t>
            </a:r>
          </a:p>
          <a:p>
            <a:r>
              <a:rPr lang="en-US"/>
              <a:t>RSA is widely used in electronic commerce protocols and is believed to be secure given sufficiently long keys and the use of up-to-date implementations.</a:t>
            </a:r>
          </a:p>
        </p:txBody>
      </p:sp>
    </p:spTree>
    <p:extLst>
      <p:ext uri="{BB962C8B-B14F-4D97-AF65-F5344CB8AC3E}">
        <p14:creationId xmlns:p14="http://schemas.microsoft.com/office/powerpoint/2010/main" val="194444700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F595736-A432-4947-83B1-E73A2C473CFA}"/>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9F666FF6-3FE8-4A13-9C18-C60D801831D0}"/>
              </a:ext>
            </a:extLst>
          </p:cNvPr>
          <p:cNvSpPr>
            <a:spLocks noGrp="1"/>
          </p:cNvSpPr>
          <p:nvPr>
            <p:ph type="ctrTitle"/>
          </p:nvPr>
        </p:nvSpPr>
        <p:spPr/>
        <p:txBody>
          <a:bodyPr/>
          <a:lstStyle/>
          <a:p>
            <a:r>
              <a:rPr lang="en-US" b="1" cap="all"/>
              <a:t>Quality</a:t>
            </a:r>
            <a:br>
              <a:rPr lang="en-US" b="1" cap="all"/>
            </a:br>
            <a:r>
              <a:rPr lang="en-US" sz="3500"/>
              <a:t>Our Zero Defects Methodology</a:t>
            </a:r>
          </a:p>
        </p:txBody>
      </p:sp>
    </p:spTree>
    <p:extLst>
      <p:ext uri="{BB962C8B-B14F-4D97-AF65-F5344CB8AC3E}">
        <p14:creationId xmlns:p14="http://schemas.microsoft.com/office/powerpoint/2010/main" val="52298405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18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Registers</a:t>
            </a:r>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General purpose</a:t>
            </a:r>
          </a:p>
          <a:p>
            <a:pPr lvl="1"/>
            <a:r>
              <a:rPr lang="en-US"/>
              <a:t>Internal storage/scratch area for the processor to perform its operations</a:t>
            </a:r>
          </a:p>
          <a:p>
            <a:pPr lvl="1"/>
            <a:endParaRPr lang="en-US"/>
          </a:p>
          <a:p>
            <a:r>
              <a:rPr lang="en-US"/>
              <a:t>Special purpose</a:t>
            </a:r>
          </a:p>
          <a:p>
            <a:pPr lvl="1"/>
            <a:r>
              <a:rPr lang="en-US"/>
              <a:t>Essential for the processor to implement control logic and code flow</a:t>
            </a:r>
          </a:p>
          <a:p>
            <a:pPr lvl="1"/>
            <a:endParaRPr lang="en-US"/>
          </a:p>
          <a:p>
            <a:pPr lvl="1"/>
            <a:r>
              <a:rPr lang="en-US" i="1"/>
              <a:t>Program counter</a:t>
            </a:r>
            <a:r>
              <a:rPr lang="en-US"/>
              <a:t>: points to a location in code memory that is currently being executed</a:t>
            </a:r>
          </a:p>
          <a:p>
            <a:pPr lvl="1"/>
            <a:r>
              <a:rPr lang="en-US" i="1"/>
              <a:t>Stack pointer</a:t>
            </a:r>
            <a:r>
              <a:rPr lang="en-US"/>
              <a:t>: points to a location in code memory that can be used for stacking register values</a:t>
            </a:r>
          </a:p>
          <a:p>
            <a:pPr lvl="1"/>
            <a:r>
              <a:rPr lang="en-US" i="1"/>
              <a:t>Link register</a:t>
            </a:r>
            <a:r>
              <a:rPr lang="en-US"/>
              <a:t>: points to a location in code memory to jump to when returning from a routine</a:t>
            </a:r>
          </a:p>
          <a:p>
            <a:pPr lvl="1"/>
            <a:r>
              <a:rPr lang="en-US" i="1"/>
              <a:t>&lt;status&gt;</a:t>
            </a:r>
            <a:r>
              <a:rPr lang="en-US"/>
              <a:t>: detailed register(s) for getting information about current processor state (last operation)</a:t>
            </a:r>
          </a:p>
          <a:p>
            <a:pPr lvl="1"/>
            <a:r>
              <a:rPr lang="en-US" i="1"/>
              <a:t>&lt;control&gt;</a:t>
            </a:r>
            <a:r>
              <a:rPr lang="en-US"/>
              <a:t>: detailed register(s) for changing the processor state and/or behavior</a:t>
            </a:r>
          </a:p>
        </p:txBody>
      </p:sp>
    </p:spTree>
    <p:extLst>
      <p:ext uri="{BB962C8B-B14F-4D97-AF65-F5344CB8AC3E}">
        <p14:creationId xmlns:p14="http://schemas.microsoft.com/office/powerpoint/2010/main" val="9280221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Instruction sets</a:t>
            </a:r>
            <a:br>
              <a:rPr lang="en-US"/>
            </a:br>
            <a:endParaRPr lang="en-US"/>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An instruction set defines:</a:t>
            </a:r>
          </a:p>
          <a:p>
            <a:pPr lvl="1"/>
            <a:r>
              <a:rPr lang="en-US"/>
              <a:t>the supported instructions (and their encoding [machine code]), </a:t>
            </a:r>
          </a:p>
          <a:p>
            <a:pPr lvl="1"/>
            <a:r>
              <a:rPr lang="en-US"/>
              <a:t>data types, </a:t>
            </a:r>
          </a:p>
          <a:p>
            <a:pPr lvl="1"/>
            <a:r>
              <a:rPr lang="en-US"/>
              <a:t>registers,</a:t>
            </a:r>
          </a:p>
          <a:p>
            <a:pPr lvl="1"/>
            <a:r>
              <a:rPr lang="en-US"/>
              <a:t>the hardware support for managing main memory, </a:t>
            </a:r>
          </a:p>
          <a:p>
            <a:pPr lvl="1"/>
            <a:r>
              <a:rPr lang="en-US"/>
              <a:t>fundamental features (such as the memory consistency, addressing modes, virtual memory), and </a:t>
            </a:r>
          </a:p>
          <a:p>
            <a:pPr lvl="1"/>
            <a:r>
              <a:rPr lang="en-US"/>
              <a:t>the input/output model.</a:t>
            </a:r>
          </a:p>
        </p:txBody>
      </p:sp>
    </p:spTree>
    <p:extLst>
      <p:ext uri="{BB962C8B-B14F-4D97-AF65-F5344CB8AC3E}">
        <p14:creationId xmlns:p14="http://schemas.microsoft.com/office/powerpoint/2010/main" val="22858599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85DB-DA90-4779-B3DC-60A757585E9F}"/>
              </a:ext>
            </a:extLst>
          </p:cNvPr>
          <p:cNvSpPr>
            <a:spLocks noGrp="1"/>
          </p:cNvSpPr>
          <p:nvPr>
            <p:ph type="title"/>
          </p:nvPr>
        </p:nvSpPr>
        <p:spPr/>
        <p:txBody>
          <a:bodyPr/>
          <a:lstStyle/>
          <a:p>
            <a:r>
              <a:rPr lang="en-US"/>
              <a:t>ARM Microcontroller instruction set ARCHITECTUREs</a:t>
            </a:r>
          </a:p>
        </p:txBody>
      </p:sp>
      <p:sp>
        <p:nvSpPr>
          <p:cNvPr id="3" name="Text Placeholder 2">
            <a:extLst>
              <a:ext uri="{FF2B5EF4-FFF2-40B4-BE49-F238E27FC236}">
                <a16:creationId xmlns:a16="http://schemas.microsoft.com/office/drawing/2014/main" id="{EBD1C834-2A0E-44EA-81F0-EC531B48DAD2}"/>
              </a:ext>
            </a:extLst>
          </p:cNvPr>
          <p:cNvSpPr>
            <a:spLocks noGrp="1"/>
          </p:cNvSpPr>
          <p:nvPr>
            <p:ph type="body" sz="quarter" idx="10"/>
          </p:nvPr>
        </p:nvSpPr>
        <p:spPr/>
        <p:txBody>
          <a:bodyPr/>
          <a:lstStyle/>
          <a:p>
            <a:r>
              <a:rPr lang="en-US"/>
              <a:t>ARMv6-M:</a:t>
            </a:r>
          </a:p>
          <a:p>
            <a:pPr lvl="1"/>
            <a:r>
              <a:rPr lang="en-US"/>
              <a:t>ARM Cortex M0/M0+/M1</a:t>
            </a:r>
          </a:p>
          <a:p>
            <a:r>
              <a:rPr lang="en-US"/>
              <a:t>ARMv7-M:</a:t>
            </a:r>
          </a:p>
          <a:p>
            <a:pPr lvl="1"/>
            <a:r>
              <a:rPr lang="en-US"/>
              <a:t>ARM Cortex M3</a:t>
            </a:r>
          </a:p>
          <a:p>
            <a:r>
              <a:rPr lang="en-US"/>
              <a:t>ARMv7E-M:</a:t>
            </a:r>
          </a:p>
          <a:p>
            <a:pPr lvl="1"/>
            <a:r>
              <a:rPr lang="en-US"/>
              <a:t>ARM Cortex M4/M7</a:t>
            </a:r>
          </a:p>
          <a:p>
            <a:r>
              <a:rPr lang="en-US"/>
              <a:t>ARMv8-M:</a:t>
            </a:r>
          </a:p>
          <a:p>
            <a:pPr lvl="1"/>
            <a:r>
              <a:rPr lang="en-US"/>
              <a:t>ARM Cortex M23/M33/M35P</a:t>
            </a:r>
          </a:p>
          <a:p>
            <a:r>
              <a:rPr lang="en-US"/>
              <a:t>ARMv8.1-M:</a:t>
            </a:r>
          </a:p>
          <a:p>
            <a:pPr lvl="1"/>
            <a:r>
              <a:rPr lang="en-US"/>
              <a:t>ARM Cortex M55</a:t>
            </a:r>
          </a:p>
        </p:txBody>
      </p:sp>
      <p:sp>
        <p:nvSpPr>
          <p:cNvPr id="4" name="Text Placeholder 3">
            <a:extLst>
              <a:ext uri="{FF2B5EF4-FFF2-40B4-BE49-F238E27FC236}">
                <a16:creationId xmlns:a16="http://schemas.microsoft.com/office/drawing/2014/main" id="{AFC1A2AD-E538-4BB3-A1FF-85ACB50D44AF}"/>
              </a:ext>
            </a:extLst>
          </p:cNvPr>
          <p:cNvSpPr>
            <a:spLocks noGrp="1"/>
          </p:cNvSpPr>
          <p:nvPr>
            <p:ph type="body" sz="quarter" idx="11"/>
          </p:nvPr>
        </p:nvSpPr>
        <p:spPr/>
        <p:txBody>
          <a:bodyPr>
            <a:normAutofit lnSpcReduction="10000"/>
          </a:bodyPr>
          <a:lstStyle/>
          <a:p>
            <a:r>
              <a:rPr lang="en-US"/>
              <a:t>Register set is common</a:t>
            </a:r>
          </a:p>
          <a:p>
            <a:pPr lvl="1"/>
            <a:r>
              <a:rPr lang="en-US"/>
              <a:t>Registers R0-R7 </a:t>
            </a:r>
          </a:p>
          <a:p>
            <a:pPr lvl="2"/>
            <a:r>
              <a:rPr lang="en-US"/>
              <a:t>accessible to all instructions</a:t>
            </a:r>
          </a:p>
          <a:p>
            <a:pPr lvl="1"/>
            <a:r>
              <a:rPr lang="en-US"/>
              <a:t>Registers R8-R12 </a:t>
            </a:r>
          </a:p>
          <a:p>
            <a:pPr lvl="2"/>
            <a:r>
              <a:rPr lang="en-US"/>
              <a:t>accessible to few 16-bit </a:t>
            </a:r>
            <a:r>
              <a:rPr lang="en-US" err="1"/>
              <a:t>instr</a:t>
            </a:r>
            <a:r>
              <a:rPr lang="en-US"/>
              <a:t>, all 32-bit</a:t>
            </a:r>
          </a:p>
          <a:p>
            <a:pPr lvl="1"/>
            <a:r>
              <a:rPr lang="en-US"/>
              <a:t>R13 is the stack pointer</a:t>
            </a:r>
          </a:p>
          <a:p>
            <a:pPr lvl="1"/>
            <a:r>
              <a:rPr lang="en-US"/>
              <a:t>R14 is the link register</a:t>
            </a:r>
          </a:p>
          <a:p>
            <a:pPr lvl="1"/>
            <a:r>
              <a:rPr lang="en-US"/>
              <a:t>R15 is the program counter</a:t>
            </a:r>
          </a:p>
          <a:p>
            <a:pPr lvl="1"/>
            <a:endParaRPr lang="en-US"/>
          </a:p>
          <a:p>
            <a:r>
              <a:rPr lang="en-US"/>
              <a:t>Available instructions/features depend on the architecture version</a:t>
            </a:r>
          </a:p>
          <a:p>
            <a:pPr lvl="1"/>
            <a:r>
              <a:rPr lang="en-US"/>
              <a:t>Some features may be optional (like floating point support)</a:t>
            </a:r>
          </a:p>
        </p:txBody>
      </p:sp>
    </p:spTree>
    <p:extLst>
      <p:ext uri="{BB962C8B-B14F-4D97-AF65-F5344CB8AC3E}">
        <p14:creationId xmlns:p14="http://schemas.microsoft.com/office/powerpoint/2010/main" val="12519350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9646C-6435-45B6-A1F6-CD15016EBECA}"/>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21920783-2845-424A-9ECF-C901EF4103E5}"/>
              </a:ext>
            </a:extLst>
          </p:cNvPr>
          <p:cNvSpPr>
            <a:spLocks noGrp="1"/>
          </p:cNvSpPr>
          <p:nvPr>
            <p:ph type="body" sz="quarter" idx="10"/>
          </p:nvPr>
        </p:nvSpPr>
        <p:spPr/>
        <p:txBody>
          <a:bodyPr/>
          <a:lstStyle/>
          <a:p>
            <a:endParaRPr lang="en-US"/>
          </a:p>
        </p:txBody>
      </p:sp>
      <p:pic>
        <p:nvPicPr>
          <p:cNvPr id="8" name="Picture 7" descr="Text&#10;&#10;Description automatically generated with medium confidence">
            <a:extLst>
              <a:ext uri="{FF2B5EF4-FFF2-40B4-BE49-F238E27FC236}">
                <a16:creationId xmlns:a16="http://schemas.microsoft.com/office/drawing/2014/main" id="{DCEF146E-0197-4229-885A-6AA9E0171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67" y="0"/>
            <a:ext cx="10342665" cy="6858000"/>
          </a:xfrm>
          <a:prstGeom prst="rect">
            <a:avLst/>
          </a:prstGeom>
        </p:spPr>
      </p:pic>
    </p:spTree>
    <p:extLst>
      <p:ext uri="{BB962C8B-B14F-4D97-AF65-F5344CB8AC3E}">
        <p14:creationId xmlns:p14="http://schemas.microsoft.com/office/powerpoint/2010/main" val="28005712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D4FCA29-C564-4879-9266-E5AB2E87CC19}"/>
              </a:ext>
            </a:extLst>
          </p:cNvPr>
          <p:cNvSpPr>
            <a:spLocks noGrp="1"/>
          </p:cNvSpPr>
          <p:nvPr>
            <p:ph type="pic" sz="quarter" idx="13"/>
          </p:nvPr>
        </p:nvSpPr>
        <p:spPr/>
        <p:txBody>
          <a:bodyPr/>
          <a:lstStyle/>
          <a:p>
            <a:endParaRPr lang="en-US"/>
          </a:p>
        </p:txBody>
      </p:sp>
      <p:sp>
        <p:nvSpPr>
          <p:cNvPr id="2" name="Title 1">
            <a:extLst>
              <a:ext uri="{FF2B5EF4-FFF2-40B4-BE49-F238E27FC236}">
                <a16:creationId xmlns:a16="http://schemas.microsoft.com/office/drawing/2014/main" id="{D3497EF4-E763-4A07-9A99-4C987567CA8C}"/>
              </a:ext>
            </a:extLst>
          </p:cNvPr>
          <p:cNvSpPr>
            <a:spLocks noGrp="1"/>
          </p:cNvSpPr>
          <p:nvPr>
            <p:ph type="ctrTitle"/>
          </p:nvPr>
        </p:nvSpPr>
        <p:spPr/>
        <p:txBody>
          <a:bodyPr/>
          <a:lstStyle/>
          <a:p>
            <a:r>
              <a:rPr lang="en-US"/>
              <a:t>Memories</a:t>
            </a:r>
          </a:p>
        </p:txBody>
      </p:sp>
    </p:spTree>
    <p:extLst>
      <p:ext uri="{BB962C8B-B14F-4D97-AF65-F5344CB8AC3E}">
        <p14:creationId xmlns:p14="http://schemas.microsoft.com/office/powerpoint/2010/main" val="21394302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F3C2E-B076-4F7F-93C7-6FCEC15D5358}"/>
              </a:ext>
            </a:extLst>
          </p:cNvPr>
          <p:cNvSpPr>
            <a:spLocks noGrp="1"/>
          </p:cNvSpPr>
          <p:nvPr>
            <p:ph type="title"/>
          </p:nvPr>
        </p:nvSpPr>
        <p:spPr/>
        <p:txBody>
          <a:bodyPr/>
          <a:lstStyle/>
          <a:p>
            <a:r>
              <a:rPr lang="en-US"/>
              <a:t>Memory types</a:t>
            </a:r>
          </a:p>
        </p:txBody>
      </p:sp>
      <p:sp>
        <p:nvSpPr>
          <p:cNvPr id="6" name="Text Placeholder 5"/>
          <p:cNvSpPr>
            <a:spLocks noGrp="1"/>
          </p:cNvSpPr>
          <p:nvPr>
            <p:ph type="body" sz="quarter" idx="10"/>
          </p:nvPr>
        </p:nvSpPr>
        <p:spPr/>
        <p:txBody>
          <a:bodyPr>
            <a:normAutofit fontScale="92500" lnSpcReduction="10000"/>
          </a:bodyPr>
          <a:lstStyle/>
          <a:p>
            <a:r>
              <a:rPr lang="en-US" sz="2600"/>
              <a:t>Volatile storage</a:t>
            </a:r>
          </a:p>
          <a:p>
            <a:pPr lvl="1"/>
            <a:r>
              <a:rPr lang="en-US" sz="2400"/>
              <a:t>Registers</a:t>
            </a:r>
          </a:p>
          <a:p>
            <a:pPr lvl="1"/>
            <a:r>
              <a:rPr lang="en-US" sz="2400"/>
              <a:t>RAM: random-access memory</a:t>
            </a:r>
          </a:p>
          <a:p>
            <a:pPr lvl="2"/>
            <a:r>
              <a:rPr lang="en-US" sz="2200"/>
              <a:t>SRAM: static RAM</a:t>
            </a:r>
          </a:p>
          <a:p>
            <a:pPr lvl="2"/>
            <a:r>
              <a:rPr lang="en-US" sz="2200"/>
              <a:t>DRAM: dynamic RAM</a:t>
            </a:r>
          </a:p>
          <a:p>
            <a:pPr lvl="3"/>
            <a:endParaRPr lang="en-US" sz="2000"/>
          </a:p>
          <a:p>
            <a:r>
              <a:rPr lang="en-US" sz="2600"/>
              <a:t>Non-volatile / Persistent storage</a:t>
            </a:r>
          </a:p>
          <a:p>
            <a:pPr lvl="1"/>
            <a:r>
              <a:rPr lang="en-US" sz="2400"/>
              <a:t>ROM: read-only memory</a:t>
            </a:r>
          </a:p>
          <a:p>
            <a:pPr lvl="1"/>
            <a:r>
              <a:rPr lang="en-US" sz="2400"/>
              <a:t>EEPROM: electrically erasable programmable ROM</a:t>
            </a:r>
          </a:p>
          <a:p>
            <a:pPr lvl="2"/>
            <a:r>
              <a:rPr lang="en-US" sz="2200"/>
              <a:t>slower write, faster erase, byte oriented</a:t>
            </a:r>
          </a:p>
          <a:p>
            <a:pPr lvl="1"/>
            <a:r>
              <a:rPr lang="en-US" sz="2400"/>
              <a:t>Flash: “modern EEPROM”</a:t>
            </a:r>
          </a:p>
          <a:p>
            <a:pPr lvl="2"/>
            <a:r>
              <a:rPr lang="en-US" sz="2200"/>
              <a:t>faster write, slower erase, block oriented, more compact (cheaper)</a:t>
            </a:r>
          </a:p>
        </p:txBody>
      </p:sp>
    </p:spTree>
    <p:extLst>
      <p:ext uri="{BB962C8B-B14F-4D97-AF65-F5344CB8AC3E}">
        <p14:creationId xmlns:p14="http://schemas.microsoft.com/office/powerpoint/2010/main" val="9780210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chor="ctr">
            <a:normAutofit/>
          </a:bodyPr>
          <a:lstStyle/>
          <a:p>
            <a:r>
              <a:rPr lang="en-US"/>
              <a:t>Peripherals</a:t>
            </a:r>
          </a:p>
        </p:txBody>
      </p:sp>
    </p:spTree>
    <p:extLst>
      <p:ext uri="{BB962C8B-B14F-4D97-AF65-F5344CB8AC3E}">
        <p14:creationId xmlns:p14="http://schemas.microsoft.com/office/powerpoint/2010/main" val="25742037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F3E651F-80EC-01DA-712A-435E9F88E66C}"/>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C48C3251-5900-E1F2-47F4-5A8F564E5996}"/>
              </a:ext>
            </a:extLst>
          </p:cNvPr>
          <p:cNvSpPr>
            <a:spLocks noGrp="1"/>
          </p:cNvSpPr>
          <p:nvPr>
            <p:ph type="ctrTitle"/>
          </p:nvPr>
        </p:nvSpPr>
        <p:spPr/>
        <p:txBody>
          <a:bodyPr/>
          <a:lstStyle/>
          <a:p>
            <a:r>
              <a:rPr lang="en-US"/>
              <a:t>GPIO</a:t>
            </a:r>
          </a:p>
        </p:txBody>
      </p:sp>
    </p:spTree>
    <p:extLst>
      <p:ext uri="{BB962C8B-B14F-4D97-AF65-F5344CB8AC3E}">
        <p14:creationId xmlns:p14="http://schemas.microsoft.com/office/powerpoint/2010/main" val="42400136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dirty="0"/>
              <a:t>WHO AM I</a:t>
            </a:r>
            <a:br>
              <a:rPr lang="en-US" dirty="0"/>
            </a:br>
            <a:endParaRPr lang="en-US" dirty="0"/>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a:xfrm>
            <a:off x="394774" y="1153266"/>
            <a:ext cx="5843188" cy="4667249"/>
          </a:xfrm>
        </p:spPr>
        <p:txBody>
          <a:bodyPr/>
          <a:lstStyle/>
          <a:p>
            <a:r>
              <a:rPr lang="en-US" b="1" dirty="0"/>
              <a:t>Toader Mihai	</a:t>
            </a:r>
          </a:p>
          <a:p>
            <a:r>
              <a:rPr lang="en-US" b="1" dirty="0"/>
              <a:t>Test Architect </a:t>
            </a:r>
            <a:r>
              <a:rPr lang="en-US" dirty="0"/>
              <a:t>for Secure Software in NXP where I am leading a team for cryptographic testing (3 years)</a:t>
            </a:r>
          </a:p>
          <a:p>
            <a:r>
              <a:rPr lang="en-US" b="1" dirty="0"/>
              <a:t>Firmware Engineer </a:t>
            </a:r>
            <a:r>
              <a:rPr lang="en-US" dirty="0"/>
              <a:t>for BTL medical devices(1 year)</a:t>
            </a:r>
          </a:p>
          <a:p>
            <a:r>
              <a:rPr lang="en-US" b="1" dirty="0"/>
              <a:t>System Engineer </a:t>
            </a:r>
            <a:r>
              <a:rPr lang="en-US" dirty="0"/>
              <a:t>for Infineon for Smart Cards(4 years)</a:t>
            </a:r>
          </a:p>
          <a:p>
            <a:r>
              <a:rPr lang="en-US" b="1" dirty="0"/>
              <a:t>Product Engineer </a:t>
            </a:r>
            <a:r>
              <a:rPr lang="en-US" dirty="0"/>
              <a:t>for Infineon in Body Power (2 years)</a:t>
            </a:r>
          </a:p>
          <a:p>
            <a:r>
              <a:rPr lang="en-US" dirty="0"/>
              <a:t>Graduated ETTI, Applied Electronics Bachelor and Advanced Electronics Masters</a:t>
            </a:r>
          </a:p>
          <a:p>
            <a:endParaRPr lang="en-US" dirty="0"/>
          </a:p>
        </p:txBody>
      </p:sp>
      <p:pic>
        <p:nvPicPr>
          <p:cNvPr id="8" name="Picture 7">
            <a:extLst>
              <a:ext uri="{FF2B5EF4-FFF2-40B4-BE49-F238E27FC236}">
                <a16:creationId xmlns:a16="http://schemas.microsoft.com/office/drawing/2014/main" id="{73EB9A92-4687-95BC-657D-8CD0597F65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6883" y="851769"/>
            <a:ext cx="4587896" cy="4968745"/>
          </a:xfrm>
          <a:prstGeom prst="rect">
            <a:avLst/>
          </a:prstGeom>
          <a:noFill/>
          <a:ln>
            <a:noFill/>
          </a:ln>
        </p:spPr>
      </p:pic>
    </p:spTree>
    <p:extLst>
      <p:ext uri="{BB962C8B-B14F-4D97-AF65-F5344CB8AC3E}">
        <p14:creationId xmlns:p14="http://schemas.microsoft.com/office/powerpoint/2010/main" val="30345720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E4D6-A87C-B2C4-89CC-DE695B1B556E}"/>
              </a:ext>
            </a:extLst>
          </p:cNvPr>
          <p:cNvSpPr>
            <a:spLocks noGrp="1"/>
          </p:cNvSpPr>
          <p:nvPr>
            <p:ph type="title"/>
          </p:nvPr>
        </p:nvSpPr>
        <p:spPr/>
        <p:txBody>
          <a:bodyPr/>
          <a:lstStyle/>
          <a:p>
            <a:r>
              <a:rPr lang="en-US"/>
              <a:t>How does GPIO work internally?</a:t>
            </a:r>
          </a:p>
        </p:txBody>
      </p:sp>
      <p:sp>
        <p:nvSpPr>
          <p:cNvPr id="3" name="Text Placeholder 2">
            <a:extLst>
              <a:ext uri="{FF2B5EF4-FFF2-40B4-BE49-F238E27FC236}">
                <a16:creationId xmlns:a16="http://schemas.microsoft.com/office/drawing/2014/main" id="{6FE9F177-A562-0D03-E7FE-339A24A2795B}"/>
              </a:ext>
            </a:extLst>
          </p:cNvPr>
          <p:cNvSpPr>
            <a:spLocks noGrp="1"/>
          </p:cNvSpPr>
          <p:nvPr>
            <p:ph type="body" sz="quarter" idx="10"/>
          </p:nvPr>
        </p:nvSpPr>
        <p:spPr>
          <a:xfrm>
            <a:off x="394774" y="1153266"/>
            <a:ext cx="7398598" cy="4962307"/>
          </a:xfrm>
        </p:spPr>
        <p:txBody>
          <a:bodyPr>
            <a:normAutofit/>
          </a:bodyPr>
          <a:lstStyle/>
          <a:p>
            <a:r>
              <a:rPr lang="en-US" b="0" i="0">
                <a:solidFill>
                  <a:srgbClr val="393939"/>
                </a:solidFill>
                <a:effectLst/>
                <a:latin typeface="+mn-lt"/>
              </a:rPr>
              <a:t>A GPIO pin consists of an input buffer, an output buffer and an ENABLE pin. The value provided at the ENABLE pin decides whether the GPIO would work either as an input or an output.</a:t>
            </a:r>
          </a:p>
          <a:p>
            <a:pPr algn="l"/>
            <a:r>
              <a:rPr lang="en-US" b="0" i="0">
                <a:solidFill>
                  <a:srgbClr val="393939"/>
                </a:solidFill>
                <a:effectLst/>
                <a:latin typeface="+mn-lt"/>
              </a:rPr>
              <a:t>The internal circuitry of the buffer is a simple CMOS logic circuit. It has a PMOS transistor connected to the +</a:t>
            </a:r>
            <a:r>
              <a:rPr lang="en-US" b="0" i="0" err="1">
                <a:solidFill>
                  <a:srgbClr val="393939"/>
                </a:solidFill>
                <a:effectLst/>
                <a:latin typeface="+mn-lt"/>
              </a:rPr>
              <a:t>Vcc</a:t>
            </a:r>
            <a:r>
              <a:rPr lang="en-US" b="0" i="0">
                <a:solidFill>
                  <a:srgbClr val="393939"/>
                </a:solidFill>
                <a:effectLst/>
                <a:latin typeface="+mn-lt"/>
              </a:rPr>
              <a:t> and an NMOS transistor connected to the ground as shown in fig. 4. When the ENABLE pin set to </a:t>
            </a:r>
            <a:r>
              <a:rPr lang="en-US">
                <a:solidFill>
                  <a:srgbClr val="393939"/>
                </a:solidFill>
                <a:latin typeface="+mn-lt"/>
              </a:rPr>
              <a:t>0</a:t>
            </a:r>
            <a:r>
              <a:rPr lang="en-US" b="0" i="0">
                <a:solidFill>
                  <a:srgbClr val="393939"/>
                </a:solidFill>
                <a:effectLst/>
                <a:latin typeface="+mn-lt"/>
              </a:rPr>
              <a:t>, the output buffer is enabled and when it is set to 1, the input buffer is enabled.</a:t>
            </a:r>
          </a:p>
          <a:p>
            <a:pPr algn="l"/>
            <a:r>
              <a:rPr lang="en-US" b="0" i="0">
                <a:solidFill>
                  <a:srgbClr val="393939"/>
                </a:solidFill>
                <a:effectLst/>
                <a:latin typeface="+mn-lt"/>
              </a:rPr>
              <a:t>ENABLE.[0] = 0 – The Pin functions as </a:t>
            </a:r>
            <a:r>
              <a:rPr lang="en-US" b="1" i="0">
                <a:solidFill>
                  <a:srgbClr val="393939"/>
                </a:solidFill>
                <a:effectLst/>
                <a:latin typeface="+mn-lt"/>
              </a:rPr>
              <a:t>OUTPUT</a:t>
            </a:r>
            <a:r>
              <a:rPr lang="en-US" b="0" i="0">
                <a:solidFill>
                  <a:srgbClr val="393939"/>
                </a:solidFill>
                <a:effectLst/>
                <a:latin typeface="+mn-lt"/>
              </a:rPr>
              <a:t> pin.</a:t>
            </a:r>
          </a:p>
          <a:p>
            <a:pPr algn="l"/>
            <a:r>
              <a:rPr lang="en-US" b="0" i="0">
                <a:solidFill>
                  <a:srgbClr val="393939"/>
                </a:solidFill>
                <a:effectLst/>
                <a:latin typeface="+mn-lt"/>
              </a:rPr>
              <a:t>ENABLE.[0] = 1 – The Pin functions as </a:t>
            </a:r>
            <a:r>
              <a:rPr lang="en-US" b="1" i="0">
                <a:solidFill>
                  <a:srgbClr val="393939"/>
                </a:solidFill>
                <a:effectLst/>
                <a:latin typeface="+mn-lt"/>
              </a:rPr>
              <a:t>INPUT</a:t>
            </a:r>
            <a:r>
              <a:rPr lang="en-US" b="0" i="0">
                <a:solidFill>
                  <a:srgbClr val="393939"/>
                </a:solidFill>
                <a:effectLst/>
                <a:latin typeface="+mn-lt"/>
              </a:rPr>
              <a:t> pin.</a:t>
            </a:r>
          </a:p>
          <a:p>
            <a:endParaRPr lang="en-US">
              <a:latin typeface="+mn-lt"/>
            </a:endParaRPr>
          </a:p>
        </p:txBody>
      </p:sp>
      <p:pic>
        <p:nvPicPr>
          <p:cNvPr id="1032" name="Picture 8">
            <a:extLst>
              <a:ext uri="{FF2B5EF4-FFF2-40B4-BE49-F238E27FC236}">
                <a16:creationId xmlns:a16="http://schemas.microsoft.com/office/drawing/2014/main" id="{C3E5C9A7-0C12-D7B8-4D3F-F4BA3D4DB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2266013"/>
            <a:ext cx="3221372" cy="232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67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5841-9500-FA76-F9FD-C2B5E3FDE512}"/>
              </a:ext>
            </a:extLst>
          </p:cNvPr>
          <p:cNvSpPr>
            <a:spLocks noGrp="1"/>
          </p:cNvSpPr>
          <p:nvPr>
            <p:ph type="title"/>
          </p:nvPr>
        </p:nvSpPr>
        <p:spPr/>
        <p:txBody>
          <a:bodyPr/>
          <a:lstStyle/>
          <a:p>
            <a:r>
              <a:rPr lang="en-US"/>
              <a:t>GPIO Modes</a:t>
            </a:r>
            <a:br>
              <a:rPr lang="en-US"/>
            </a:br>
            <a:endParaRPr lang="en-US"/>
          </a:p>
        </p:txBody>
      </p:sp>
      <p:sp>
        <p:nvSpPr>
          <p:cNvPr id="3" name="Text Placeholder 2">
            <a:extLst>
              <a:ext uri="{FF2B5EF4-FFF2-40B4-BE49-F238E27FC236}">
                <a16:creationId xmlns:a16="http://schemas.microsoft.com/office/drawing/2014/main" id="{A72EF01D-569C-A606-2DC6-118EB59AB55B}"/>
              </a:ext>
            </a:extLst>
          </p:cNvPr>
          <p:cNvSpPr>
            <a:spLocks noGrp="1"/>
          </p:cNvSpPr>
          <p:nvPr>
            <p:ph type="body" sz="quarter" idx="10"/>
          </p:nvPr>
        </p:nvSpPr>
        <p:spPr/>
        <p:txBody>
          <a:bodyPr>
            <a:normAutofit lnSpcReduction="10000"/>
          </a:bodyPr>
          <a:lstStyle/>
          <a:p>
            <a:r>
              <a:rPr lang="en-US"/>
              <a:t>The GPIO can be configured either to send data from the processor to an output device or receive data from an input device and send it to the processor. But most of the GPIO’s in microcontrollers support additional functionalities; they function as an I/O pin of other peripherals for </a:t>
            </a:r>
            <a:r>
              <a:rPr lang="en-US" err="1"/>
              <a:t>eg.</a:t>
            </a:r>
            <a:r>
              <a:rPr lang="en-US"/>
              <a:t> Tx pin UART, MOSI pin of SPI, etc. This feature of the controller is called Alternate functionality. The ability to exhibit different functionality by the GPIO is referred to as GPIO modes.</a:t>
            </a:r>
          </a:p>
          <a:p>
            <a:endParaRPr lang="en-US"/>
          </a:p>
          <a:p>
            <a:r>
              <a:rPr lang="en-US"/>
              <a:t>Similarly, GPIO pins in most microcontrollers can be configured for 4 types of GPIO modes which are:</a:t>
            </a:r>
          </a:p>
          <a:p>
            <a:pPr marL="628650" lvl="1" indent="-457200">
              <a:buFont typeface="+mj-lt"/>
              <a:buAutoNum type="arabicPeriod"/>
            </a:pPr>
            <a:r>
              <a:rPr lang="en-US"/>
              <a:t>Input Mode:</a:t>
            </a:r>
          </a:p>
          <a:p>
            <a:pPr marL="628650" lvl="1" indent="-457200">
              <a:buFont typeface="+mj-lt"/>
              <a:buAutoNum type="arabicPeriod"/>
            </a:pPr>
            <a:r>
              <a:rPr lang="en-US"/>
              <a:t>Output Mode</a:t>
            </a:r>
          </a:p>
          <a:p>
            <a:pPr marL="628650" lvl="1" indent="-457200">
              <a:buFont typeface="+mj-lt"/>
              <a:buAutoNum type="arabicPeriod"/>
            </a:pPr>
            <a:r>
              <a:rPr lang="en-US"/>
              <a:t>Analog Mode</a:t>
            </a:r>
          </a:p>
          <a:p>
            <a:pPr marL="628650" lvl="1" indent="-457200">
              <a:buFont typeface="+mj-lt"/>
              <a:buAutoNum type="arabicPeriod"/>
            </a:pPr>
            <a:r>
              <a:rPr lang="en-US"/>
              <a:t>Alternate function Mod</a:t>
            </a:r>
          </a:p>
        </p:txBody>
      </p:sp>
    </p:spTree>
    <p:extLst>
      <p:ext uri="{BB962C8B-B14F-4D97-AF65-F5344CB8AC3E}">
        <p14:creationId xmlns:p14="http://schemas.microsoft.com/office/powerpoint/2010/main" val="7601043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8DBE-5C6B-FB23-53A7-3C6471049D7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Input Mode</a:t>
            </a:r>
            <a:endParaRPr lang="en-US"/>
          </a:p>
        </p:txBody>
      </p:sp>
      <p:sp>
        <p:nvSpPr>
          <p:cNvPr id="3" name="Text Placeholder 2">
            <a:extLst>
              <a:ext uri="{FF2B5EF4-FFF2-40B4-BE49-F238E27FC236}">
                <a16:creationId xmlns:a16="http://schemas.microsoft.com/office/drawing/2014/main" id="{26A1A4CC-A46C-4BBA-1DD0-78568E28F52D}"/>
              </a:ext>
            </a:extLst>
          </p:cNvPr>
          <p:cNvSpPr>
            <a:spLocks noGrp="1"/>
          </p:cNvSpPr>
          <p:nvPr>
            <p:ph type="body" sz="quarter" idx="10"/>
          </p:nvPr>
        </p:nvSpPr>
        <p:spPr/>
        <p:txBody>
          <a:bodyPr>
            <a:normAutofit fontScale="85000" lnSpcReduction="20000"/>
          </a:bodyPr>
          <a:lstStyle/>
          <a:p>
            <a:pPr algn="l"/>
            <a:r>
              <a:rPr lang="en-US" b="0" i="0">
                <a:solidFill>
                  <a:srgbClr val="393939"/>
                </a:solidFill>
                <a:effectLst/>
                <a:latin typeface="+mn-lt"/>
              </a:rPr>
              <a:t>In input mode, the data is received from an external input device (sensor) and is converted to the digital format by an ADC (Analog to digital converter), which is sent to the master processor for further processing. The input mode can be configured for 3 configurations which are:</a:t>
            </a:r>
          </a:p>
          <a:p>
            <a:pPr algn="l">
              <a:buFont typeface="+mj-lt"/>
              <a:buAutoNum type="arabicPeriod"/>
            </a:pPr>
            <a:r>
              <a:rPr lang="en-US" b="0" i="0">
                <a:solidFill>
                  <a:srgbClr val="393939"/>
                </a:solidFill>
                <a:effectLst/>
                <a:latin typeface="+mn-lt"/>
              </a:rPr>
              <a:t>Pull-Up</a:t>
            </a:r>
          </a:p>
          <a:p>
            <a:pPr algn="l">
              <a:buFont typeface="+mj-lt"/>
              <a:buAutoNum type="arabicPeriod"/>
            </a:pPr>
            <a:r>
              <a:rPr lang="en-US" b="0" i="0">
                <a:solidFill>
                  <a:srgbClr val="393939"/>
                </a:solidFill>
                <a:effectLst/>
                <a:latin typeface="+mn-lt"/>
              </a:rPr>
              <a:t>Pull-down</a:t>
            </a:r>
          </a:p>
          <a:p>
            <a:pPr algn="l">
              <a:buFont typeface="+mj-lt"/>
              <a:buAutoNum type="arabicPeriod"/>
            </a:pPr>
            <a:r>
              <a:rPr lang="en-US" b="0" i="0">
                <a:solidFill>
                  <a:srgbClr val="393939"/>
                </a:solidFill>
                <a:effectLst/>
                <a:latin typeface="+mn-lt"/>
              </a:rPr>
              <a:t>Floating point</a:t>
            </a:r>
          </a:p>
          <a:p>
            <a:pPr algn="l">
              <a:buFont typeface="+mj-lt"/>
              <a:buAutoNum type="arabicPeriod"/>
            </a:pPr>
            <a:endParaRPr lang="en-US" b="0" i="0">
              <a:solidFill>
                <a:srgbClr val="393939"/>
              </a:solidFill>
              <a:effectLst/>
              <a:latin typeface="+mn-lt"/>
            </a:endParaRPr>
          </a:p>
          <a:p>
            <a:pPr marL="0" indent="0">
              <a:buNone/>
            </a:pPr>
            <a:r>
              <a:rPr lang="en-US" b="1">
                <a:solidFill>
                  <a:srgbClr val="393939"/>
                </a:solidFill>
                <a:latin typeface="+mn-lt"/>
              </a:rPr>
              <a:t>	Floating point</a:t>
            </a:r>
          </a:p>
          <a:p>
            <a:r>
              <a:rPr lang="en-US" sz="2400" kern="0">
                <a:solidFill>
                  <a:srgbClr val="393939"/>
                </a:solidFill>
                <a:latin typeface="+mn-lt"/>
              </a:rPr>
              <a:t>This state is called a HIGH impedance state, indeterminate state or high Z-state wherein the pin toggles between HIGH and LOW induced by the external noise. Here basically the pin is not connected to either to the +</a:t>
            </a:r>
            <a:r>
              <a:rPr lang="en-US" sz="2400" kern="0" err="1">
                <a:solidFill>
                  <a:srgbClr val="393939"/>
                </a:solidFill>
                <a:latin typeface="+mn-lt"/>
              </a:rPr>
              <a:t>Vcc</a:t>
            </a:r>
            <a:r>
              <a:rPr lang="en-US" sz="2400" kern="0">
                <a:solidFill>
                  <a:srgbClr val="393939"/>
                </a:solidFill>
                <a:latin typeface="+mn-lt"/>
              </a:rPr>
              <a:t> or the GND. Whenever a GPIO pin is not in use, it is basically in an input state with a High Impedance state. It is recommended to keep the unused pins in either pull-up or pull-down state to avoid leakage of current.</a:t>
            </a:r>
          </a:p>
          <a:p>
            <a:r>
              <a:rPr lang="en-US" sz="2400" kern="0">
                <a:solidFill>
                  <a:srgbClr val="393939"/>
                </a:solidFill>
                <a:latin typeface="+mn-lt"/>
              </a:rPr>
              <a:t>To avoid this HIGH impedance state, a pull-up or a pull-down register is introduced. Let us see what is the pull-up/pull-down configuration.</a:t>
            </a:r>
          </a:p>
          <a:p>
            <a:endParaRPr lang="en-US" sz="2400" kern="0">
              <a:latin typeface="+mn-lt"/>
            </a:endParaRPr>
          </a:p>
          <a:p>
            <a:endParaRPr lang="en-US">
              <a:latin typeface="+mn-lt"/>
            </a:endParaRPr>
          </a:p>
        </p:txBody>
      </p:sp>
      <p:sp>
        <p:nvSpPr>
          <p:cNvPr id="4" name="Text Placeholder 2">
            <a:extLst>
              <a:ext uri="{FF2B5EF4-FFF2-40B4-BE49-F238E27FC236}">
                <a16:creationId xmlns:a16="http://schemas.microsoft.com/office/drawing/2014/main" id="{BDC3C0EE-F905-4C92-8ADD-6200A2431780}"/>
              </a:ext>
            </a:extLst>
          </p:cNvPr>
          <p:cNvSpPr txBox="1">
            <a:spLocks/>
          </p:cNvSpPr>
          <p:nvPr/>
        </p:nvSpPr>
        <p:spPr>
          <a:xfrm>
            <a:off x="394774" y="1153266"/>
            <a:ext cx="5141960"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endParaRPr lang="en-US" sz="1800" kern="0"/>
          </a:p>
        </p:txBody>
      </p:sp>
    </p:spTree>
    <p:extLst>
      <p:ext uri="{BB962C8B-B14F-4D97-AF65-F5344CB8AC3E}">
        <p14:creationId xmlns:p14="http://schemas.microsoft.com/office/powerpoint/2010/main" val="19054356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D232-B195-4825-3958-6AFB333BFF04}"/>
              </a:ext>
            </a:extLst>
          </p:cNvPr>
          <p:cNvSpPr>
            <a:spLocks noGrp="1"/>
          </p:cNvSpPr>
          <p:nvPr>
            <p:ph type="title"/>
          </p:nvPr>
        </p:nvSpPr>
        <p:spPr/>
        <p:txBody>
          <a:bodyPr/>
          <a:lstStyle/>
          <a:p>
            <a:r>
              <a:rPr lang="en-US" b="1" i="0">
                <a:solidFill>
                  <a:srgbClr val="393939"/>
                </a:solidFill>
                <a:effectLst/>
                <a:latin typeface="georgia" panose="02040502050405020303" pitchFamily="18" charset="0"/>
              </a:rPr>
              <a:t>Floating point</a:t>
            </a:r>
            <a:endParaRPr lang="en-US"/>
          </a:p>
        </p:txBody>
      </p:sp>
      <p:sp>
        <p:nvSpPr>
          <p:cNvPr id="7" name="TextBox 6">
            <a:extLst>
              <a:ext uri="{FF2B5EF4-FFF2-40B4-BE49-F238E27FC236}">
                <a16:creationId xmlns:a16="http://schemas.microsoft.com/office/drawing/2014/main" id="{04FDCC37-B168-2FDF-6B34-0A4F081398FF}"/>
              </a:ext>
            </a:extLst>
          </p:cNvPr>
          <p:cNvSpPr txBox="1"/>
          <p:nvPr/>
        </p:nvSpPr>
        <p:spPr>
          <a:xfrm>
            <a:off x="394774" y="1153266"/>
            <a:ext cx="4309844" cy="2031325"/>
          </a:xfrm>
          <a:prstGeom prst="rect">
            <a:avLst/>
          </a:prstGeom>
          <a:noFill/>
        </p:spPr>
        <p:txBody>
          <a:bodyPr wrap="square">
            <a:spAutoFit/>
          </a:bodyPr>
          <a:lstStyle/>
          <a:p>
            <a:pPr algn="l"/>
            <a:r>
              <a:rPr lang="en-US" b="1" i="0">
                <a:solidFill>
                  <a:srgbClr val="393939"/>
                </a:solidFill>
                <a:effectLst/>
                <a:latin typeface="+mn-lt"/>
              </a:rPr>
              <a:t>	Pull-Up:</a:t>
            </a:r>
          </a:p>
          <a:p>
            <a:pPr algn="l"/>
            <a:r>
              <a:rPr lang="en-US" b="0" i="0">
                <a:solidFill>
                  <a:srgbClr val="393939"/>
                </a:solidFill>
                <a:effectLst/>
                <a:latin typeface="+mn-lt"/>
              </a:rPr>
              <a:t>If the input is configured for internal pull-up, then the state will be HIGH unless an external pull-down register is used. This avoids the HIGH impedance state. The </a:t>
            </a:r>
            <a:r>
              <a:rPr lang="en-US">
                <a:solidFill>
                  <a:srgbClr val="393939"/>
                </a:solidFill>
                <a:latin typeface="+mn-lt"/>
              </a:rPr>
              <a:t>figure below</a:t>
            </a:r>
            <a:r>
              <a:rPr lang="en-US" b="0" i="0">
                <a:solidFill>
                  <a:srgbClr val="393939"/>
                </a:solidFill>
                <a:effectLst/>
                <a:latin typeface="+mn-lt"/>
              </a:rPr>
              <a:t> shows the pull-up register connected to the input buffer.</a:t>
            </a:r>
          </a:p>
        </p:txBody>
      </p:sp>
      <p:pic>
        <p:nvPicPr>
          <p:cNvPr id="9" name="Picture 8">
            <a:extLst>
              <a:ext uri="{FF2B5EF4-FFF2-40B4-BE49-F238E27FC236}">
                <a16:creationId xmlns:a16="http://schemas.microsoft.com/office/drawing/2014/main" id="{E1C4E62D-FA6A-177A-0FD5-4FE463BEA648}"/>
              </a:ext>
            </a:extLst>
          </p:cNvPr>
          <p:cNvPicPr>
            <a:picLocks noChangeAspect="1"/>
          </p:cNvPicPr>
          <p:nvPr/>
        </p:nvPicPr>
        <p:blipFill>
          <a:blip r:embed="rId2"/>
          <a:stretch>
            <a:fillRect/>
          </a:stretch>
        </p:blipFill>
        <p:spPr>
          <a:xfrm>
            <a:off x="1008776" y="3349395"/>
            <a:ext cx="2429214" cy="2457793"/>
          </a:xfrm>
          <a:prstGeom prst="rect">
            <a:avLst/>
          </a:prstGeom>
        </p:spPr>
      </p:pic>
      <p:sp>
        <p:nvSpPr>
          <p:cNvPr id="15" name="TextBox 14">
            <a:extLst>
              <a:ext uri="{FF2B5EF4-FFF2-40B4-BE49-F238E27FC236}">
                <a16:creationId xmlns:a16="http://schemas.microsoft.com/office/drawing/2014/main" id="{7058BF06-62DC-117D-5BCD-3829CF5698C3}"/>
              </a:ext>
            </a:extLst>
          </p:cNvPr>
          <p:cNvSpPr txBox="1"/>
          <p:nvPr/>
        </p:nvSpPr>
        <p:spPr>
          <a:xfrm>
            <a:off x="6327397" y="1153266"/>
            <a:ext cx="4712516" cy="1754326"/>
          </a:xfrm>
          <a:prstGeom prst="rect">
            <a:avLst/>
          </a:prstGeom>
          <a:noFill/>
        </p:spPr>
        <p:txBody>
          <a:bodyPr wrap="square">
            <a:spAutoFit/>
          </a:bodyPr>
          <a:lstStyle/>
          <a:p>
            <a:pPr algn="l"/>
            <a:r>
              <a:rPr lang="en-US" b="1" i="0">
                <a:solidFill>
                  <a:srgbClr val="393939"/>
                </a:solidFill>
                <a:effectLst/>
                <a:latin typeface="+mn-lt"/>
              </a:rPr>
              <a:t>	Pull-down:</a:t>
            </a:r>
          </a:p>
          <a:p>
            <a:pPr algn="l"/>
            <a:r>
              <a:rPr lang="en-US" b="0" i="0">
                <a:solidFill>
                  <a:srgbClr val="393939"/>
                </a:solidFill>
                <a:effectLst/>
                <a:latin typeface="+mn-lt"/>
              </a:rPr>
              <a:t>If the input is configured for pull-down, then the state will be LOW unless an external pull-up register is used. This avoids the HIGH impedance state. The </a:t>
            </a:r>
            <a:r>
              <a:rPr lang="en-US">
                <a:solidFill>
                  <a:srgbClr val="393939"/>
                </a:solidFill>
                <a:latin typeface="+mn-lt"/>
              </a:rPr>
              <a:t>figure below s</a:t>
            </a:r>
            <a:r>
              <a:rPr lang="en-US" b="0" i="0">
                <a:solidFill>
                  <a:srgbClr val="393939"/>
                </a:solidFill>
                <a:effectLst/>
                <a:latin typeface="+mn-lt"/>
              </a:rPr>
              <a:t>hows the pull-down register configuration.</a:t>
            </a:r>
          </a:p>
        </p:txBody>
      </p:sp>
      <p:pic>
        <p:nvPicPr>
          <p:cNvPr id="19" name="Picture 18">
            <a:extLst>
              <a:ext uri="{FF2B5EF4-FFF2-40B4-BE49-F238E27FC236}">
                <a16:creationId xmlns:a16="http://schemas.microsoft.com/office/drawing/2014/main" id="{95CFCE64-7A2C-95DC-0167-F1FBCDC93B25}"/>
              </a:ext>
            </a:extLst>
          </p:cNvPr>
          <p:cNvPicPr>
            <a:picLocks noChangeAspect="1"/>
          </p:cNvPicPr>
          <p:nvPr/>
        </p:nvPicPr>
        <p:blipFill>
          <a:blip r:embed="rId3"/>
          <a:stretch>
            <a:fillRect/>
          </a:stretch>
        </p:blipFill>
        <p:spPr>
          <a:xfrm>
            <a:off x="7478500" y="3230315"/>
            <a:ext cx="2838846" cy="2695951"/>
          </a:xfrm>
          <a:prstGeom prst="rect">
            <a:avLst/>
          </a:prstGeom>
        </p:spPr>
      </p:pic>
    </p:spTree>
    <p:extLst>
      <p:ext uri="{BB962C8B-B14F-4D97-AF65-F5344CB8AC3E}">
        <p14:creationId xmlns:p14="http://schemas.microsoft.com/office/powerpoint/2010/main" val="11769199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FEE1-FA1E-1E61-2025-112E8BE26050}"/>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431E4960-4AC6-1BC6-DB4E-9AC79228F418}"/>
              </a:ext>
            </a:extLst>
          </p:cNvPr>
          <p:cNvSpPr>
            <a:spLocks noGrp="1"/>
          </p:cNvSpPr>
          <p:nvPr>
            <p:ph type="body" sz="quarter" idx="10"/>
          </p:nvPr>
        </p:nvSpPr>
        <p:spPr>
          <a:xfrm>
            <a:off x="394774" y="1153266"/>
            <a:ext cx="5519465" cy="4667249"/>
          </a:xfrm>
        </p:spPr>
        <p:txBody>
          <a:bodyPr>
            <a:normAutofit lnSpcReduction="10000"/>
          </a:bodyPr>
          <a:lstStyle/>
          <a:p>
            <a:pPr algn="l"/>
            <a:r>
              <a:rPr lang="en-US" b="0" i="0">
                <a:solidFill>
                  <a:srgbClr val="393939"/>
                </a:solidFill>
                <a:effectLst/>
                <a:latin typeface="+mn-lt"/>
              </a:rPr>
              <a:t>There are two configurations:</a:t>
            </a:r>
          </a:p>
          <a:p>
            <a:pPr lvl="1">
              <a:buFont typeface="Arial" panose="020B0604020202020204" pitchFamily="34" charset="0"/>
              <a:buChar char="•"/>
            </a:pPr>
            <a:r>
              <a:rPr lang="en-US" b="0" i="0">
                <a:solidFill>
                  <a:srgbClr val="393939"/>
                </a:solidFill>
                <a:effectLst/>
                <a:latin typeface="+mn-lt"/>
              </a:rPr>
              <a:t>Push-Pull and</a:t>
            </a:r>
          </a:p>
          <a:p>
            <a:pPr lvl="1">
              <a:buFont typeface="Arial" panose="020B0604020202020204" pitchFamily="34" charset="0"/>
              <a:buChar char="•"/>
            </a:pPr>
            <a:r>
              <a:rPr lang="en-US">
                <a:solidFill>
                  <a:srgbClr val="393939"/>
                </a:solidFill>
                <a:latin typeface="+mn-lt"/>
              </a:rPr>
              <a:t>O</a:t>
            </a:r>
            <a:r>
              <a:rPr lang="en-US" b="0" i="0">
                <a:solidFill>
                  <a:srgbClr val="393939"/>
                </a:solidFill>
                <a:effectLst/>
                <a:latin typeface="+mn-lt"/>
              </a:rPr>
              <a:t>pen drain</a:t>
            </a:r>
          </a:p>
          <a:p>
            <a:pPr marL="0" indent="0">
              <a:buNone/>
            </a:pPr>
            <a:r>
              <a:rPr lang="en-US" b="1" i="0">
                <a:solidFill>
                  <a:srgbClr val="393939"/>
                </a:solidFill>
                <a:effectLst/>
                <a:latin typeface="+mn-lt"/>
              </a:rPr>
              <a:t>	Push-Pull</a:t>
            </a:r>
          </a:p>
          <a:p>
            <a:r>
              <a:rPr lang="en-US" b="0" i="0">
                <a:solidFill>
                  <a:srgbClr val="393939"/>
                </a:solidFill>
                <a:effectLst/>
                <a:latin typeface="+mn-lt"/>
              </a:rPr>
              <a:t>Here in this configuration, both NMOS and PMOS are ON/OFF to drive the output at an appropriate level. The top transistor (PMOS) is ON when the output has to drive HIGH state. The bottom transistor (NMOS) is ON when the output has to drive a LOW state. Push-pull mode is the default mode in output configuration.</a:t>
            </a:r>
            <a:endParaRPr lang="en-US">
              <a:latin typeface="+mn-lt"/>
            </a:endParaRPr>
          </a:p>
        </p:txBody>
      </p:sp>
      <p:pic>
        <p:nvPicPr>
          <p:cNvPr id="5" name="Picture 4">
            <a:extLst>
              <a:ext uri="{FF2B5EF4-FFF2-40B4-BE49-F238E27FC236}">
                <a16:creationId xmlns:a16="http://schemas.microsoft.com/office/drawing/2014/main" id="{26CB824C-B6DE-9913-2602-E70C03971633}"/>
              </a:ext>
            </a:extLst>
          </p:cNvPr>
          <p:cNvPicPr>
            <a:picLocks noChangeAspect="1"/>
          </p:cNvPicPr>
          <p:nvPr/>
        </p:nvPicPr>
        <p:blipFill>
          <a:blip r:embed="rId2"/>
          <a:stretch>
            <a:fillRect/>
          </a:stretch>
        </p:blipFill>
        <p:spPr>
          <a:xfrm>
            <a:off x="5837938" y="1747603"/>
            <a:ext cx="6354062" cy="3362794"/>
          </a:xfrm>
          <a:prstGeom prst="rect">
            <a:avLst/>
          </a:prstGeom>
        </p:spPr>
      </p:pic>
    </p:spTree>
    <p:extLst>
      <p:ext uri="{BB962C8B-B14F-4D97-AF65-F5344CB8AC3E}">
        <p14:creationId xmlns:p14="http://schemas.microsoft.com/office/powerpoint/2010/main" val="41923422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BED0-D1BF-29F7-5920-B092C4AB850E}"/>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027AB609-EBF0-3AA1-ADEB-17ABC8C5A700}"/>
              </a:ext>
            </a:extLst>
          </p:cNvPr>
          <p:cNvSpPr>
            <a:spLocks noGrp="1"/>
          </p:cNvSpPr>
          <p:nvPr>
            <p:ph type="body" sz="quarter" idx="10"/>
          </p:nvPr>
        </p:nvSpPr>
        <p:spPr>
          <a:xfrm>
            <a:off x="394774" y="1153266"/>
            <a:ext cx="7016272" cy="4667249"/>
          </a:xfrm>
        </p:spPr>
        <p:txBody>
          <a:bodyPr/>
          <a:lstStyle/>
          <a:p>
            <a:pPr marL="0" indent="0">
              <a:buNone/>
            </a:pPr>
            <a:r>
              <a:rPr lang="en-US" b="1" i="0">
                <a:solidFill>
                  <a:srgbClr val="393939"/>
                </a:solidFill>
                <a:effectLst/>
                <a:latin typeface="+mn-lt"/>
              </a:rPr>
              <a:t>	Open drain</a:t>
            </a:r>
          </a:p>
          <a:p>
            <a:r>
              <a:rPr lang="en-US" b="0" i="0">
                <a:solidFill>
                  <a:srgbClr val="393939"/>
                </a:solidFill>
                <a:effectLst/>
                <a:latin typeface="+mn-lt"/>
              </a:rPr>
              <a:t>In this configuration the PMOS transistor is not present, making the output to be in high impedance state. This state is useless until a pull-up resistor either internal or external.</a:t>
            </a:r>
            <a:endParaRPr lang="en-US">
              <a:latin typeface="+mn-lt"/>
            </a:endParaRPr>
          </a:p>
        </p:txBody>
      </p:sp>
      <p:pic>
        <p:nvPicPr>
          <p:cNvPr id="5" name="Picture 4">
            <a:extLst>
              <a:ext uri="{FF2B5EF4-FFF2-40B4-BE49-F238E27FC236}">
                <a16:creationId xmlns:a16="http://schemas.microsoft.com/office/drawing/2014/main" id="{A72496E7-4A6E-D106-328D-8BEF21B54C31}"/>
              </a:ext>
            </a:extLst>
          </p:cNvPr>
          <p:cNvPicPr>
            <a:picLocks noChangeAspect="1"/>
          </p:cNvPicPr>
          <p:nvPr/>
        </p:nvPicPr>
        <p:blipFill>
          <a:blip r:embed="rId2"/>
          <a:stretch>
            <a:fillRect/>
          </a:stretch>
        </p:blipFill>
        <p:spPr>
          <a:xfrm>
            <a:off x="7411046" y="1603461"/>
            <a:ext cx="4601217" cy="4134427"/>
          </a:xfrm>
          <a:prstGeom prst="rect">
            <a:avLst/>
          </a:prstGeom>
        </p:spPr>
      </p:pic>
    </p:spTree>
    <p:extLst>
      <p:ext uri="{BB962C8B-B14F-4D97-AF65-F5344CB8AC3E}">
        <p14:creationId xmlns:p14="http://schemas.microsoft.com/office/powerpoint/2010/main" val="25615295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8E64-147C-7D81-033E-964E3A05411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C4A0711D-E3D8-2494-8848-12B3B68C29AB}"/>
              </a:ext>
            </a:extLst>
          </p:cNvPr>
          <p:cNvSpPr>
            <a:spLocks noGrp="1"/>
          </p:cNvSpPr>
          <p:nvPr>
            <p:ph type="body" sz="quarter" idx="10"/>
          </p:nvPr>
        </p:nvSpPr>
        <p:spPr/>
        <p:txBody>
          <a:bodyPr/>
          <a:lstStyle/>
          <a:p>
            <a:pPr marL="0" indent="0">
              <a:buNone/>
            </a:pPr>
            <a:r>
              <a:rPr lang="en-US" b="1" i="0">
                <a:solidFill>
                  <a:srgbClr val="393939"/>
                </a:solidFill>
                <a:effectLst/>
                <a:latin typeface="+mn-lt"/>
              </a:rPr>
              <a:t>	Analog Mode</a:t>
            </a:r>
          </a:p>
          <a:p>
            <a:pPr lvl="1"/>
            <a:r>
              <a:rPr lang="en-US" b="0" i="0">
                <a:solidFill>
                  <a:srgbClr val="393939"/>
                </a:solidFill>
                <a:effectLst/>
                <a:latin typeface="+mn-lt"/>
              </a:rPr>
              <a:t>In analog mode, it allows the use of peripherals including DAC, ADC</a:t>
            </a:r>
          </a:p>
          <a:p>
            <a:pPr marL="0" indent="0">
              <a:buNone/>
            </a:pPr>
            <a:r>
              <a:rPr lang="en-US" b="1" i="0">
                <a:solidFill>
                  <a:srgbClr val="393939"/>
                </a:solidFill>
                <a:effectLst/>
                <a:latin typeface="+mn-lt"/>
              </a:rPr>
              <a:t>	Alternate functionality mode</a:t>
            </a:r>
          </a:p>
          <a:p>
            <a:pPr lvl="1"/>
            <a:r>
              <a:rPr lang="en-US" b="0" i="0">
                <a:solidFill>
                  <a:srgbClr val="393939"/>
                </a:solidFill>
                <a:effectLst/>
                <a:latin typeface="+mn-lt"/>
              </a:rPr>
              <a:t>GPIO pins have the capability of to provide an alternate function apart from the regular three modes. The pins are multiplexed to provide functionalities like USART Tx pin, I2C data pin, etc.</a:t>
            </a:r>
            <a:endParaRPr lang="en-US">
              <a:latin typeface="+mn-lt"/>
            </a:endParaRPr>
          </a:p>
        </p:txBody>
      </p:sp>
    </p:spTree>
    <p:extLst>
      <p:ext uri="{BB962C8B-B14F-4D97-AF65-F5344CB8AC3E}">
        <p14:creationId xmlns:p14="http://schemas.microsoft.com/office/powerpoint/2010/main" val="14715037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Debounce</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endParaRPr lang="en-US"/>
          </a:p>
        </p:txBody>
      </p:sp>
      <p:pic>
        <p:nvPicPr>
          <p:cNvPr id="3076" name="Picture 4" descr="Ultimate Guide to Switch Debounce (Part 3) – EEJournal">
            <a:extLst>
              <a:ext uri="{FF2B5EF4-FFF2-40B4-BE49-F238E27FC236}">
                <a16:creationId xmlns:a16="http://schemas.microsoft.com/office/drawing/2014/main" id="{6C57F1EC-3DF9-EC65-B5C5-D61244B61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831" y="257675"/>
            <a:ext cx="7972338" cy="6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451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C428-F2B9-1085-E5D7-C537CA5DFE13}"/>
              </a:ext>
            </a:extLst>
          </p:cNvPr>
          <p:cNvSpPr>
            <a:spLocks noGrp="1"/>
          </p:cNvSpPr>
          <p:nvPr>
            <p:ph type="title"/>
          </p:nvPr>
        </p:nvSpPr>
        <p:spPr/>
        <p:txBody>
          <a:bodyPr/>
          <a:lstStyle/>
          <a:p>
            <a:r>
              <a:rPr lang="en-US"/>
              <a:t>Debounce – software approach</a:t>
            </a:r>
          </a:p>
        </p:txBody>
      </p:sp>
      <p:sp>
        <p:nvSpPr>
          <p:cNvPr id="3" name="Text Placeholder 2">
            <a:extLst>
              <a:ext uri="{FF2B5EF4-FFF2-40B4-BE49-F238E27FC236}">
                <a16:creationId xmlns:a16="http://schemas.microsoft.com/office/drawing/2014/main" id="{44CD1D20-6E33-9C55-7058-8A6627660ADE}"/>
              </a:ext>
            </a:extLst>
          </p:cNvPr>
          <p:cNvSpPr>
            <a:spLocks noGrp="1"/>
          </p:cNvSpPr>
          <p:nvPr>
            <p:ph type="body" sz="quarter" idx="10"/>
          </p:nvPr>
        </p:nvSpPr>
        <p:spPr/>
        <p:txBody>
          <a:bodyPr/>
          <a:lstStyle/>
          <a:p>
            <a:r>
              <a:rPr lang="en-US" dirty="0"/>
              <a:t>Pseudocode for debouncing </a:t>
            </a:r>
          </a:p>
          <a:p>
            <a:endParaRPr lang="en-US" dirty="0"/>
          </a:p>
        </p:txBody>
      </p:sp>
      <p:pic>
        <p:nvPicPr>
          <p:cNvPr id="5" name="Picture 4" descr="A screen shot of a computer code&#10;&#10;Description automatically generated with medium confidence">
            <a:extLst>
              <a:ext uri="{FF2B5EF4-FFF2-40B4-BE49-F238E27FC236}">
                <a16:creationId xmlns:a16="http://schemas.microsoft.com/office/drawing/2014/main" id="{4C7AFB5F-E116-58B6-8A38-4FB803A8B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265" y="840257"/>
            <a:ext cx="5387808" cy="6046318"/>
          </a:xfrm>
          <a:prstGeom prst="rect">
            <a:avLst/>
          </a:prstGeom>
        </p:spPr>
      </p:pic>
    </p:spTree>
    <p:extLst>
      <p:ext uri="{BB962C8B-B14F-4D97-AF65-F5344CB8AC3E}">
        <p14:creationId xmlns:p14="http://schemas.microsoft.com/office/powerpoint/2010/main" val="2478320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5AE6BB7-713D-CF48-291C-74F1B6E64390}"/>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A4CD52AC-36CB-264A-0496-283420289AB5}"/>
              </a:ext>
            </a:extLst>
          </p:cNvPr>
          <p:cNvSpPr>
            <a:spLocks noGrp="1"/>
          </p:cNvSpPr>
          <p:nvPr>
            <p:ph type="ctrTitle"/>
          </p:nvPr>
        </p:nvSpPr>
        <p:spPr/>
        <p:txBody>
          <a:bodyPr/>
          <a:lstStyle/>
          <a:p>
            <a:r>
              <a:rPr lang="en-US"/>
              <a:t>C PRIMER</a:t>
            </a:r>
          </a:p>
        </p:txBody>
      </p:sp>
    </p:spTree>
    <p:extLst>
      <p:ext uri="{BB962C8B-B14F-4D97-AF65-F5344CB8AC3E}">
        <p14:creationId xmlns:p14="http://schemas.microsoft.com/office/powerpoint/2010/main" val="28987949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dirty="0"/>
              <a:t>Ground RULES</a:t>
            </a:r>
            <a:br>
              <a:rPr lang="en-US" dirty="0"/>
            </a:br>
            <a:endParaRPr lang="en-US" dirty="0"/>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b="1" dirty="0"/>
              <a:t>There are no stupid questions!</a:t>
            </a:r>
          </a:p>
          <a:p>
            <a:r>
              <a:rPr lang="en-US" b="1" dirty="0"/>
              <a:t>Please be respectful to you colleagues</a:t>
            </a:r>
          </a:p>
          <a:p>
            <a:r>
              <a:rPr lang="en-US" b="1" dirty="0"/>
              <a:t>If you need to go to the bathroom, take a phone call, or take a small break you do not need to ask permission just leave without disturbing</a:t>
            </a:r>
          </a:p>
          <a:p>
            <a:r>
              <a:rPr lang="en-US" b="1" dirty="0"/>
              <a:t>Please interrupt me at any time during my presentation if you want to ask questions</a:t>
            </a:r>
          </a:p>
          <a:p>
            <a:r>
              <a:rPr lang="en-US" b="1" dirty="0"/>
              <a:t>Please tell me if I am going too fast or too slowly</a:t>
            </a:r>
          </a:p>
          <a:p>
            <a:r>
              <a:rPr lang="en-US" b="1" dirty="0"/>
              <a:t>The goal of this event is for you to understand the basic concepts, it is not for me to go through everything I have prepared</a:t>
            </a:r>
          </a:p>
          <a:p>
            <a:r>
              <a:rPr lang="en-US" b="1" dirty="0"/>
              <a:t>One big break from 12pm to 1pm for lunch</a:t>
            </a:r>
          </a:p>
          <a:p>
            <a:r>
              <a:rPr lang="en-US" b="1" dirty="0"/>
              <a:t>We will have small breaks that we can agree on</a:t>
            </a:r>
          </a:p>
          <a:p>
            <a:endParaRPr lang="en-US" b="1" dirty="0"/>
          </a:p>
        </p:txBody>
      </p:sp>
    </p:spTree>
    <p:extLst>
      <p:ext uri="{BB962C8B-B14F-4D97-AF65-F5344CB8AC3E}">
        <p14:creationId xmlns:p14="http://schemas.microsoft.com/office/powerpoint/2010/main" val="30294706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err="1"/>
              <a:t>Reprezentation</a:t>
            </a:r>
            <a:r>
              <a:rPr lang="en-US"/>
              <a:t> of data in memory</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fontScale="85000" lnSpcReduction="20000"/>
          </a:bodyPr>
          <a:lstStyle/>
          <a:p>
            <a:r>
              <a:rPr lang="en-US" b="1"/>
              <a:t>What is the output of </a:t>
            </a:r>
            <a:r>
              <a:rPr lang="en-US" b="1" err="1"/>
              <a:t>sizeof</a:t>
            </a:r>
            <a:r>
              <a:rPr lang="en-US" b="1"/>
              <a:t>(int)?</a:t>
            </a:r>
          </a:p>
          <a:p>
            <a:r>
              <a:rPr lang="en-US" b="1"/>
              <a:t>What about </a:t>
            </a:r>
            <a:r>
              <a:rPr lang="en-US" b="1" err="1"/>
              <a:t>sizeof</a:t>
            </a:r>
            <a:r>
              <a:rPr lang="en-US" b="1"/>
              <a:t>(int*)?</a:t>
            </a:r>
          </a:p>
          <a:p>
            <a:r>
              <a:rPr lang="en-US"/>
              <a:t>Embedded device will use </a:t>
            </a:r>
            <a:r>
              <a:rPr lang="en-US" err="1"/>
              <a:t>stdint.h</a:t>
            </a:r>
            <a:r>
              <a:rPr lang="en-US"/>
              <a:t> or similar:</a:t>
            </a:r>
          </a:p>
          <a:p>
            <a:pPr lvl="1"/>
            <a:r>
              <a:rPr lang="en-US">
                <a:hlinkClick r:id="rId3"/>
              </a:rPr>
              <a:t>Link</a:t>
            </a:r>
            <a:endParaRPr lang="en-US"/>
          </a:p>
          <a:p>
            <a:r>
              <a:rPr lang="fr-FR"/>
              <a:t>Data types:</a:t>
            </a:r>
          </a:p>
          <a:p>
            <a:pPr lvl="1"/>
            <a:r>
              <a:rPr lang="fr-FR"/>
              <a:t>int8_t</a:t>
            </a:r>
          </a:p>
          <a:p>
            <a:pPr lvl="1"/>
            <a:r>
              <a:rPr lang="fr-FR"/>
              <a:t>int16_t</a:t>
            </a:r>
          </a:p>
          <a:p>
            <a:pPr lvl="1"/>
            <a:r>
              <a:rPr lang="fr-FR"/>
              <a:t>int32_t</a:t>
            </a:r>
          </a:p>
          <a:p>
            <a:pPr lvl="1"/>
            <a:r>
              <a:rPr lang="fr-FR"/>
              <a:t>uint8_t</a:t>
            </a:r>
          </a:p>
          <a:p>
            <a:pPr lvl="1"/>
            <a:r>
              <a:rPr lang="fr-FR"/>
              <a:t>uint16_t</a:t>
            </a:r>
          </a:p>
          <a:p>
            <a:pPr lvl="1"/>
            <a:r>
              <a:rPr lang="fr-FR"/>
              <a:t>uint32_t</a:t>
            </a:r>
          </a:p>
          <a:p>
            <a:pPr lvl="1"/>
            <a:r>
              <a:rPr lang="fr-FR"/>
              <a:t>uint64_t</a:t>
            </a:r>
          </a:p>
          <a:p>
            <a:pPr lvl="1"/>
            <a:r>
              <a:rPr lang="fr-FR"/>
              <a:t>Etc…</a:t>
            </a:r>
          </a:p>
          <a:p>
            <a:r>
              <a:rPr lang="fr-FR"/>
              <a:t>There </a:t>
            </a:r>
            <a:r>
              <a:rPr lang="fr-FR" err="1"/>
              <a:t>is</a:t>
            </a:r>
            <a:r>
              <a:rPr lang="fr-FR"/>
              <a:t> </a:t>
            </a:r>
            <a:r>
              <a:rPr lang="fr-FR" err="1"/>
              <a:t>limited</a:t>
            </a:r>
            <a:r>
              <a:rPr lang="fr-FR"/>
              <a:t> use </a:t>
            </a:r>
            <a:r>
              <a:rPr lang="en-US"/>
              <a:t>in embedded for signed operations, most of the data types encountered will be unsigned</a:t>
            </a:r>
          </a:p>
          <a:p>
            <a:pPr marL="169863" lvl="1" indent="0">
              <a:buNone/>
            </a:pPr>
            <a:endParaRPr lang="en-US"/>
          </a:p>
        </p:txBody>
      </p:sp>
    </p:spTree>
    <p:extLst>
      <p:ext uri="{BB962C8B-B14F-4D97-AF65-F5344CB8AC3E}">
        <p14:creationId xmlns:p14="http://schemas.microsoft.com/office/powerpoint/2010/main" val="40076253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4804-16EE-3DB5-A9C4-0A6257DE47B3}"/>
              </a:ext>
            </a:extLst>
          </p:cNvPr>
          <p:cNvSpPr>
            <a:spLocks noGrp="1"/>
          </p:cNvSpPr>
          <p:nvPr>
            <p:ph type="title"/>
          </p:nvPr>
        </p:nvSpPr>
        <p:spPr/>
        <p:txBody>
          <a:bodyPr/>
          <a:lstStyle/>
          <a:p>
            <a:r>
              <a:rPr lang="en-US"/>
              <a:t>Pointers</a:t>
            </a:r>
          </a:p>
        </p:txBody>
      </p:sp>
      <p:pic>
        <p:nvPicPr>
          <p:cNvPr id="7" name="Picture 6" descr="A picture containing text, screenshot, software&#10;&#10;Description automatically generated">
            <a:extLst>
              <a:ext uri="{FF2B5EF4-FFF2-40B4-BE49-F238E27FC236}">
                <a16:creationId xmlns:a16="http://schemas.microsoft.com/office/drawing/2014/main" id="{C0DF5596-11E7-FD0E-CBF1-D8BC0E7DA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894" y="133614"/>
            <a:ext cx="6537534" cy="6590771"/>
          </a:xfrm>
          <a:prstGeom prst="rect">
            <a:avLst/>
          </a:prstGeom>
        </p:spPr>
      </p:pic>
    </p:spTree>
    <p:extLst>
      <p:ext uri="{BB962C8B-B14F-4D97-AF65-F5344CB8AC3E}">
        <p14:creationId xmlns:p14="http://schemas.microsoft.com/office/powerpoint/2010/main" val="20071900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3F6F-2AD8-3C91-BF0C-5B189A72E166}"/>
              </a:ext>
            </a:extLst>
          </p:cNvPr>
          <p:cNvSpPr>
            <a:spLocks noGrp="1"/>
          </p:cNvSpPr>
          <p:nvPr>
            <p:ph type="title"/>
          </p:nvPr>
        </p:nvSpPr>
        <p:spPr/>
        <p:txBody>
          <a:bodyPr/>
          <a:lstStyle/>
          <a:p>
            <a:r>
              <a:rPr lang="en-US"/>
              <a:t>Structs</a:t>
            </a:r>
          </a:p>
        </p:txBody>
      </p:sp>
      <p:pic>
        <p:nvPicPr>
          <p:cNvPr id="6" name="Picture 5" descr="A screen shot of a computer code&#10;&#10;Description automatically generated with low confidence">
            <a:extLst>
              <a:ext uri="{FF2B5EF4-FFF2-40B4-BE49-F238E27FC236}">
                <a16:creationId xmlns:a16="http://schemas.microsoft.com/office/drawing/2014/main" id="{C08086C7-5590-AD3E-0C4F-D640E4E94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399" y="166303"/>
            <a:ext cx="4962017" cy="6691697"/>
          </a:xfrm>
          <a:prstGeom prst="rect">
            <a:avLst/>
          </a:prstGeom>
        </p:spPr>
      </p:pic>
    </p:spTree>
    <p:extLst>
      <p:ext uri="{BB962C8B-B14F-4D97-AF65-F5344CB8AC3E}">
        <p14:creationId xmlns:p14="http://schemas.microsoft.com/office/powerpoint/2010/main" val="36394236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a:xfrm>
            <a:off x="394774" y="1153266"/>
            <a:ext cx="5580141" cy="4667249"/>
          </a:xfrm>
        </p:spPr>
        <p:txBody>
          <a:bodyPr/>
          <a:lstStyle/>
          <a:p>
            <a:pPr marL="0" indent="0">
              <a:buNone/>
            </a:pPr>
            <a:r>
              <a:rPr lang="en-US"/>
              <a:t>A typical memory representation of a C program consists of the following sections.</a:t>
            </a:r>
          </a:p>
          <a:p>
            <a:pPr marL="0" indent="0">
              <a:buNone/>
            </a:pPr>
            <a:r>
              <a:rPr lang="en-US"/>
              <a:t>1. Text segment  (i.e. instructions)</a:t>
            </a:r>
          </a:p>
          <a:p>
            <a:pPr marL="0" indent="0">
              <a:buNone/>
            </a:pPr>
            <a:r>
              <a:rPr lang="en-US"/>
              <a:t>2. Initialized data segment </a:t>
            </a:r>
          </a:p>
          <a:p>
            <a:pPr marL="0" indent="0">
              <a:buNone/>
            </a:pPr>
            <a:r>
              <a:rPr lang="en-US"/>
              <a:t>3. Uninitialized data segment  (</a:t>
            </a:r>
            <a:r>
              <a:rPr lang="en-US" err="1"/>
              <a:t>bss</a:t>
            </a:r>
            <a:r>
              <a:rPr lang="en-US"/>
              <a:t>)</a:t>
            </a:r>
          </a:p>
          <a:p>
            <a:pPr marL="0" indent="0">
              <a:buNone/>
            </a:pPr>
            <a:r>
              <a:rPr lang="en-US"/>
              <a:t>4. Heap</a:t>
            </a:r>
          </a:p>
          <a:p>
            <a:pPr marL="0" indent="0">
              <a:buNone/>
            </a:pPr>
            <a:r>
              <a:rPr lang="en-US"/>
              <a:t>5. Stack </a:t>
            </a:r>
          </a:p>
          <a:p>
            <a:endParaRPr lang="en-US"/>
          </a:p>
        </p:txBody>
      </p:sp>
      <p:pic>
        <p:nvPicPr>
          <p:cNvPr id="6" name="Picture 5" descr="A picture containing text, screenshot, diagram, line&#10;&#10;Description automatically generated">
            <a:extLst>
              <a:ext uri="{FF2B5EF4-FFF2-40B4-BE49-F238E27FC236}">
                <a16:creationId xmlns:a16="http://schemas.microsoft.com/office/drawing/2014/main" id="{75EBEE93-6224-710D-00E8-E3943060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076" y="1294659"/>
            <a:ext cx="5772150" cy="4410075"/>
          </a:xfrm>
          <a:prstGeom prst="rect">
            <a:avLst/>
          </a:prstGeom>
        </p:spPr>
      </p:pic>
    </p:spTree>
    <p:extLst>
      <p:ext uri="{BB962C8B-B14F-4D97-AF65-F5344CB8AC3E}">
        <p14:creationId xmlns:p14="http://schemas.microsoft.com/office/powerpoint/2010/main" val="2495719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5CA4-7369-9A71-F234-96B2B31738F1}"/>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574BF68-522E-8DE9-6370-67D00B1B1C91}"/>
              </a:ext>
            </a:extLst>
          </p:cNvPr>
          <p:cNvSpPr>
            <a:spLocks noGrp="1"/>
          </p:cNvSpPr>
          <p:nvPr>
            <p:ph type="body" sz="quarter" idx="10"/>
          </p:nvPr>
        </p:nvSpPr>
        <p:spPr/>
        <p:txBody>
          <a:bodyPr>
            <a:normAutofit/>
          </a:bodyPr>
          <a:lstStyle/>
          <a:p>
            <a:r>
              <a:rPr lang="en-US" b="1"/>
              <a:t>Text Segment:</a:t>
            </a:r>
            <a:r>
              <a:rPr lang="en-US"/>
              <a:t> A text segment, also known as a code segment or simply as text, is one of the sections of a program in an object file or in memory, which contains executable instructions. The text segment is often read-only, to prevent a program from accidentally modifying its instructions.</a:t>
            </a:r>
          </a:p>
          <a:p>
            <a:r>
              <a:rPr lang="en-US" b="1"/>
              <a:t>Initialized Data Segment:</a:t>
            </a:r>
            <a:r>
              <a:rPr lang="en-US"/>
              <a:t> Initialized data segment, usually called simply the Data Segment. A data segment is a portion of the virtual address space of a program, which contains the global variables and static variables that are initialized by the programmer.</a:t>
            </a:r>
            <a:br>
              <a:rPr lang="en-US"/>
            </a:br>
            <a:r>
              <a:rPr lang="en-US"/>
              <a:t>Note that, the data segment is not read-only, since the values of the variables can be altered at run time.</a:t>
            </a:r>
            <a:br>
              <a:rPr lang="en-US"/>
            </a:br>
            <a:r>
              <a:rPr lang="en-US"/>
              <a:t>Ex: static int </a:t>
            </a:r>
            <a:r>
              <a:rPr lang="en-US" err="1"/>
              <a:t>i</a:t>
            </a:r>
            <a:r>
              <a:rPr lang="en-US"/>
              <a:t> = 10 will be stored in the data segment and global int </a:t>
            </a:r>
            <a:r>
              <a:rPr lang="en-US" err="1"/>
              <a:t>i</a:t>
            </a:r>
            <a:r>
              <a:rPr lang="en-US"/>
              <a:t> = 10 will also be stored in data segment</a:t>
            </a:r>
          </a:p>
        </p:txBody>
      </p:sp>
    </p:spTree>
    <p:extLst>
      <p:ext uri="{BB962C8B-B14F-4D97-AF65-F5344CB8AC3E}">
        <p14:creationId xmlns:p14="http://schemas.microsoft.com/office/powerpoint/2010/main" val="34518609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a:xfrm>
            <a:off x="394774" y="1153266"/>
            <a:ext cx="11425752" cy="4983923"/>
          </a:xfrm>
        </p:spPr>
        <p:txBody>
          <a:bodyPr>
            <a:normAutofit fontScale="92500" lnSpcReduction="10000"/>
          </a:bodyPr>
          <a:lstStyle/>
          <a:p>
            <a:r>
              <a:rPr lang="en-US" b="1"/>
              <a:t>Uninitialized Data Segment:</a:t>
            </a:r>
            <a:r>
              <a:rPr lang="en-US"/>
              <a:t> Uninitialized data segment often called the “</a:t>
            </a:r>
            <a:r>
              <a:rPr lang="en-US" b="1" err="1"/>
              <a:t>bss</a:t>
            </a:r>
            <a:r>
              <a:rPr lang="en-US"/>
              <a:t>” segment, named after an ancient assembler operator that stood for “</a:t>
            </a:r>
            <a:r>
              <a:rPr lang="en-US" b="1"/>
              <a:t>block started by symbol</a:t>
            </a:r>
            <a:r>
              <a:rPr lang="en-US"/>
              <a:t>.” Data in this segment is initialized by the kernel to arithmetic 0 before the program starts executing uninitialized data starts at the end of the data segment and contains all global variables and static variables that are initialized to zero or do not have explicit initialization in source code.</a:t>
            </a:r>
            <a:br>
              <a:rPr lang="en-US"/>
            </a:br>
            <a:r>
              <a:rPr lang="en-US"/>
              <a:t>For instance, a variable declared static int </a:t>
            </a:r>
            <a:r>
              <a:rPr lang="en-US" err="1"/>
              <a:t>i</a:t>
            </a:r>
            <a:r>
              <a:rPr lang="en-US"/>
              <a:t>; would be contained in the BSS segment. </a:t>
            </a:r>
            <a:br>
              <a:rPr lang="en-US"/>
            </a:br>
            <a:r>
              <a:rPr lang="en-US"/>
              <a:t>For instance, a global variable declared int j; would be contained in the BSS segment.</a:t>
            </a:r>
          </a:p>
          <a:p>
            <a:r>
              <a:rPr lang="en-US" b="1"/>
              <a:t>Stack:</a:t>
            </a:r>
            <a:r>
              <a:rPr lang="en-US"/>
              <a:t> The stack area traditionally adjoined the heap area and grew in the opposite direction; when the stack pointer met the heap pointer, free memory was exhausted.</a:t>
            </a:r>
            <a:br>
              <a:rPr lang="en-US"/>
            </a:br>
            <a:r>
              <a:rPr lang="en-US"/>
              <a:t>The stack area contains the program stack, a LIFO structure, typically located in the higher parts of memory. A “stack pointer” register tracks the top of the stack; it is adjusted each time a value is “pushed” onto the stack. The set of values pushed for one function call is termed a “stack frame”; A stack frame consists at minimum of a return address.</a:t>
            </a:r>
            <a:br>
              <a:rPr lang="en-US"/>
            </a:br>
            <a:r>
              <a:rPr lang="en-US"/>
              <a:t>Stack, where automatic variables are stored, along with information that is saved each time a function is called. Each time a function is called, the address of where to return to and certain information about the caller’s environment, such as some of the machine registers, are saved on the stack. </a:t>
            </a:r>
          </a:p>
        </p:txBody>
      </p:sp>
    </p:spTree>
    <p:extLst>
      <p:ext uri="{BB962C8B-B14F-4D97-AF65-F5344CB8AC3E}">
        <p14:creationId xmlns:p14="http://schemas.microsoft.com/office/powerpoint/2010/main" val="42521572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a:bodyPr>
          <a:lstStyle/>
          <a:p>
            <a:r>
              <a:rPr lang="en-US" b="1"/>
              <a:t>Heap:</a:t>
            </a:r>
            <a:r>
              <a:rPr lang="en-US"/>
              <a:t> Heap is the segment where dynamic memory allocation usually takes place.</a:t>
            </a:r>
            <a:br>
              <a:rPr lang="en-US"/>
            </a:br>
            <a:r>
              <a:rPr lang="en-US"/>
              <a:t>The heap area begins at the end of the BSS segment and grows to larger addresses from there. The Heap area is managed by malloc, </a:t>
            </a:r>
            <a:r>
              <a:rPr lang="en-US" err="1"/>
              <a:t>realloc</a:t>
            </a:r>
            <a:r>
              <a:rPr lang="en-US"/>
              <a:t>, and free.</a:t>
            </a:r>
          </a:p>
        </p:txBody>
      </p:sp>
      <p:pic>
        <p:nvPicPr>
          <p:cNvPr id="5" name="Picture 4" descr="A picture containing text, screenshot, font&#10;&#10;Description automatically generated">
            <a:extLst>
              <a:ext uri="{FF2B5EF4-FFF2-40B4-BE49-F238E27FC236}">
                <a16:creationId xmlns:a16="http://schemas.microsoft.com/office/drawing/2014/main" id="{64A69466-C46B-1CAF-E25F-997002971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41" y="3086840"/>
            <a:ext cx="5963506" cy="2617894"/>
          </a:xfrm>
          <a:prstGeom prst="rect">
            <a:avLst/>
          </a:prstGeom>
        </p:spPr>
      </p:pic>
      <p:pic>
        <p:nvPicPr>
          <p:cNvPr id="6" name="Picture 5" descr="A screenshot of a computer program&#10;&#10;Description automatically generated with medium confidence">
            <a:extLst>
              <a:ext uri="{FF2B5EF4-FFF2-40B4-BE49-F238E27FC236}">
                <a16:creationId xmlns:a16="http://schemas.microsoft.com/office/drawing/2014/main" id="{C44FE74E-F710-CF54-E5E1-C90F533E6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367" y="3086841"/>
            <a:ext cx="5318896" cy="2617894"/>
          </a:xfrm>
          <a:prstGeom prst="rect">
            <a:avLst/>
          </a:prstGeom>
        </p:spPr>
      </p:pic>
    </p:spTree>
    <p:extLst>
      <p:ext uri="{BB962C8B-B14F-4D97-AF65-F5344CB8AC3E}">
        <p14:creationId xmlns:p14="http://schemas.microsoft.com/office/powerpoint/2010/main" val="35311497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9504-7B52-BA72-BB74-93147894B087}"/>
              </a:ext>
            </a:extLst>
          </p:cNvPr>
          <p:cNvSpPr>
            <a:spLocks noGrp="1"/>
          </p:cNvSpPr>
          <p:nvPr>
            <p:ph type="title"/>
          </p:nvPr>
        </p:nvSpPr>
        <p:spPr/>
        <p:txBody>
          <a:bodyPr/>
          <a:lstStyle/>
          <a:p>
            <a:r>
              <a:rPr lang="en-US"/>
              <a:t>Volatile and static</a:t>
            </a:r>
          </a:p>
        </p:txBody>
      </p:sp>
      <p:sp>
        <p:nvSpPr>
          <p:cNvPr id="3" name="Text Placeholder 2">
            <a:extLst>
              <a:ext uri="{FF2B5EF4-FFF2-40B4-BE49-F238E27FC236}">
                <a16:creationId xmlns:a16="http://schemas.microsoft.com/office/drawing/2014/main" id="{318AA516-764F-FB8F-C899-AE38506C1102}"/>
              </a:ext>
            </a:extLst>
          </p:cNvPr>
          <p:cNvSpPr>
            <a:spLocks noGrp="1"/>
          </p:cNvSpPr>
          <p:nvPr>
            <p:ph type="body" sz="quarter" idx="10"/>
          </p:nvPr>
        </p:nvSpPr>
        <p:spPr/>
        <p:txBody>
          <a:bodyPr/>
          <a:lstStyle/>
          <a:p>
            <a:r>
              <a:rPr lang="en-US"/>
              <a:t>What does the </a:t>
            </a:r>
            <a:r>
              <a:rPr lang="en-US" i="1"/>
              <a:t>volatile</a:t>
            </a:r>
            <a:r>
              <a:rPr lang="en-US"/>
              <a:t> keyword do?</a:t>
            </a:r>
          </a:p>
          <a:p>
            <a:r>
              <a:rPr lang="en-US"/>
              <a:t>What does the </a:t>
            </a:r>
            <a:r>
              <a:rPr lang="en-US" i="1"/>
              <a:t>static</a:t>
            </a:r>
            <a:r>
              <a:rPr lang="en-US"/>
              <a:t> keyword do?</a:t>
            </a:r>
          </a:p>
        </p:txBody>
      </p:sp>
      <p:pic>
        <p:nvPicPr>
          <p:cNvPr id="10" name="Picture 9">
            <a:extLst>
              <a:ext uri="{FF2B5EF4-FFF2-40B4-BE49-F238E27FC236}">
                <a16:creationId xmlns:a16="http://schemas.microsoft.com/office/drawing/2014/main" id="{28DD50B8-D1B9-2A8B-1A3B-8AE41E206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828" y="1988131"/>
            <a:ext cx="4242344" cy="4879264"/>
          </a:xfrm>
          <a:prstGeom prst="rect">
            <a:avLst/>
          </a:prstGeom>
        </p:spPr>
      </p:pic>
    </p:spTree>
    <p:extLst>
      <p:ext uri="{BB962C8B-B14F-4D97-AF65-F5344CB8AC3E}">
        <p14:creationId xmlns:p14="http://schemas.microsoft.com/office/powerpoint/2010/main" val="9242120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4791-94FD-741E-57DF-C18C1CD793FC}"/>
              </a:ext>
            </a:extLst>
          </p:cNvPr>
          <p:cNvSpPr>
            <a:spLocks noGrp="1"/>
          </p:cNvSpPr>
          <p:nvPr>
            <p:ph type="title"/>
          </p:nvPr>
        </p:nvSpPr>
        <p:spPr/>
        <p:txBody>
          <a:bodyPr/>
          <a:lstStyle/>
          <a:p>
            <a:r>
              <a:rPr lang="en-US"/>
              <a:t>String literal</a:t>
            </a:r>
          </a:p>
        </p:txBody>
      </p:sp>
      <p:sp>
        <p:nvSpPr>
          <p:cNvPr id="3" name="Text Placeholder 2">
            <a:extLst>
              <a:ext uri="{FF2B5EF4-FFF2-40B4-BE49-F238E27FC236}">
                <a16:creationId xmlns:a16="http://schemas.microsoft.com/office/drawing/2014/main" id="{83291A43-76BA-1590-E15F-C5D3923F639E}"/>
              </a:ext>
            </a:extLst>
          </p:cNvPr>
          <p:cNvSpPr>
            <a:spLocks noGrp="1"/>
          </p:cNvSpPr>
          <p:nvPr>
            <p:ph type="body" sz="quarter" idx="10"/>
          </p:nvPr>
        </p:nvSpPr>
        <p:spPr/>
        <p:txBody>
          <a:bodyPr/>
          <a:lstStyle/>
          <a:p>
            <a:r>
              <a:rPr lang="en-US"/>
              <a:t>String literals are not modifiable (and in fact may be placed in read-only memory such as .</a:t>
            </a:r>
            <a:r>
              <a:rPr lang="en-US" err="1"/>
              <a:t>rodata</a:t>
            </a:r>
            <a:r>
              <a:rPr lang="en-US"/>
              <a:t>). If a program attempts to modify the static array formed by a string literal, the behavior is undefined. </a:t>
            </a:r>
          </a:p>
          <a:p>
            <a:r>
              <a:rPr lang="en-US"/>
              <a:t>Always try to denote string literals as such, by using const.</a:t>
            </a:r>
          </a:p>
        </p:txBody>
      </p:sp>
      <p:pic>
        <p:nvPicPr>
          <p:cNvPr id="5" name="Picture 4">
            <a:extLst>
              <a:ext uri="{FF2B5EF4-FFF2-40B4-BE49-F238E27FC236}">
                <a16:creationId xmlns:a16="http://schemas.microsoft.com/office/drawing/2014/main" id="{7368422C-2EB4-2B88-4499-52639A2F1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414" y="3294346"/>
            <a:ext cx="6875201" cy="2195186"/>
          </a:xfrm>
          <a:prstGeom prst="rect">
            <a:avLst/>
          </a:prstGeom>
        </p:spPr>
      </p:pic>
    </p:spTree>
    <p:extLst>
      <p:ext uri="{BB962C8B-B14F-4D97-AF65-F5344CB8AC3E}">
        <p14:creationId xmlns:p14="http://schemas.microsoft.com/office/powerpoint/2010/main" val="1403831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1996-042C-8395-E957-44C661693506}"/>
              </a:ext>
            </a:extLst>
          </p:cNvPr>
          <p:cNvSpPr>
            <a:spLocks noGrp="1"/>
          </p:cNvSpPr>
          <p:nvPr>
            <p:ph type="title"/>
          </p:nvPr>
        </p:nvSpPr>
        <p:spPr/>
        <p:txBody>
          <a:bodyPr/>
          <a:lstStyle/>
          <a:p>
            <a:r>
              <a:rPr lang="en-US"/>
              <a:t>Preprocessor defines</a:t>
            </a:r>
          </a:p>
        </p:txBody>
      </p:sp>
      <p:sp>
        <p:nvSpPr>
          <p:cNvPr id="3" name="Text Placeholder 2">
            <a:extLst>
              <a:ext uri="{FF2B5EF4-FFF2-40B4-BE49-F238E27FC236}">
                <a16:creationId xmlns:a16="http://schemas.microsoft.com/office/drawing/2014/main" id="{136BCEB6-6F2E-0342-825B-86DC983E211B}"/>
              </a:ext>
            </a:extLst>
          </p:cNvPr>
          <p:cNvSpPr>
            <a:spLocks noGrp="1"/>
          </p:cNvSpPr>
          <p:nvPr>
            <p:ph type="body" sz="quarter" idx="10"/>
          </p:nvPr>
        </p:nvSpPr>
        <p:spPr>
          <a:xfrm>
            <a:off x="394774" y="1153266"/>
            <a:ext cx="5701226" cy="2648383"/>
          </a:xfrm>
        </p:spPr>
        <p:txBody>
          <a:bodyPr>
            <a:normAutofit fontScale="85000" lnSpcReduction="20000"/>
          </a:bodyPr>
          <a:lstStyle/>
          <a:p>
            <a:r>
              <a:rPr lang="en-US"/>
              <a:t>In embedded C preprocessor defines are commonplace</a:t>
            </a:r>
          </a:p>
          <a:p>
            <a:r>
              <a:rPr lang="en-US"/>
              <a:t>They can be used to </a:t>
            </a:r>
          </a:p>
          <a:p>
            <a:pPr lvl="1"/>
            <a:r>
              <a:rPr lang="en-US"/>
              <a:t>optimize memory consumption using the #if defined or #ifdef</a:t>
            </a:r>
          </a:p>
          <a:p>
            <a:pPr lvl="2"/>
            <a:r>
              <a:rPr lang="en-US"/>
              <a:t>Can eliminate blocks of code via configuration(defined variables)</a:t>
            </a:r>
          </a:p>
          <a:p>
            <a:pPr lvl="1"/>
            <a:r>
              <a:rPr lang="en-US"/>
              <a:t>Shorthand for accessing memory/registers that is memory efficient(no need to store addresses and such in global variables)</a:t>
            </a:r>
          </a:p>
          <a:p>
            <a:pPr lvl="1"/>
            <a:endParaRPr lang="en-US"/>
          </a:p>
        </p:txBody>
      </p:sp>
      <p:pic>
        <p:nvPicPr>
          <p:cNvPr id="9" name="Picture 8">
            <a:extLst>
              <a:ext uri="{FF2B5EF4-FFF2-40B4-BE49-F238E27FC236}">
                <a16:creationId xmlns:a16="http://schemas.microsoft.com/office/drawing/2014/main" id="{DC001A3F-3796-D3EB-8261-438930545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297" y="1037636"/>
            <a:ext cx="6246443" cy="2338054"/>
          </a:xfrm>
          <a:prstGeom prst="rect">
            <a:avLst/>
          </a:prstGeom>
        </p:spPr>
      </p:pic>
      <p:pic>
        <p:nvPicPr>
          <p:cNvPr id="11" name="Picture 10">
            <a:extLst>
              <a:ext uri="{FF2B5EF4-FFF2-40B4-BE49-F238E27FC236}">
                <a16:creationId xmlns:a16="http://schemas.microsoft.com/office/drawing/2014/main" id="{63F9EC06-3444-60D0-9EDF-ADC1EC007F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057" y="3460843"/>
            <a:ext cx="7707683" cy="2931619"/>
          </a:xfrm>
          <a:prstGeom prst="rect">
            <a:avLst/>
          </a:prstGeom>
        </p:spPr>
      </p:pic>
    </p:spTree>
    <p:extLst>
      <p:ext uri="{BB962C8B-B14F-4D97-AF65-F5344CB8AC3E}">
        <p14:creationId xmlns:p14="http://schemas.microsoft.com/office/powerpoint/2010/main" val="17022069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16E338-843F-4784-A6A9-652AA0D976D2}"/>
              </a:ext>
            </a:extLst>
          </p:cNvPr>
          <p:cNvSpPr/>
          <p:nvPr/>
        </p:nvSpPr>
        <p:spPr>
          <a:xfrm>
            <a:off x="506247" y="634621"/>
            <a:ext cx="196613" cy="475820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57DB8FEC-ED8D-41FD-8C8C-00E9B78D8522}"/>
              </a:ext>
            </a:extLst>
          </p:cNvPr>
          <p:cNvSpPr>
            <a:spLocks noGrp="1"/>
          </p:cNvSpPr>
          <p:nvPr>
            <p:ph type="body" sz="quarter" idx="10"/>
          </p:nvPr>
        </p:nvSpPr>
        <p:spPr>
          <a:xfrm>
            <a:off x="1101196" y="755374"/>
            <a:ext cx="7439180" cy="5279666"/>
          </a:xfrm>
        </p:spPr>
        <p:txBody>
          <a:bodyPr>
            <a:normAutofit/>
          </a:bodyPr>
          <a:lstStyle/>
          <a:p>
            <a:pPr marL="0" indent="0">
              <a:buNone/>
            </a:pPr>
            <a:r>
              <a:rPr lang="en-US" sz="2500" b="1" cap="all">
                <a:solidFill>
                  <a:schemeClr val="tx1"/>
                </a:solidFill>
              </a:rPr>
              <a:t>Contents QUICK START GUIDE</a:t>
            </a:r>
          </a:p>
          <a:p>
            <a:pPr marL="0" indent="0">
              <a:spcBef>
                <a:spcPts val="1200"/>
              </a:spcBef>
              <a:buNone/>
            </a:pPr>
            <a:r>
              <a:rPr lang="en-US" sz="1900"/>
              <a:t>The new NXP PowerPoint Template</a:t>
            </a:r>
          </a:p>
          <a:p>
            <a:pPr marL="0" indent="0">
              <a:spcBef>
                <a:spcPts val="1200"/>
              </a:spcBef>
              <a:buNone/>
            </a:pPr>
            <a:r>
              <a:rPr lang="en-US" sz="1900"/>
              <a:t>Choosing the right version</a:t>
            </a:r>
          </a:p>
          <a:p>
            <a:pPr marL="0" indent="0">
              <a:spcBef>
                <a:spcPts val="1200"/>
              </a:spcBef>
              <a:buNone/>
            </a:pPr>
            <a:r>
              <a:rPr lang="en-US" sz="1900"/>
              <a:t>Add the NXP template</a:t>
            </a:r>
          </a:p>
          <a:p>
            <a:pPr marL="0" indent="0">
              <a:spcBef>
                <a:spcPts val="1200"/>
              </a:spcBef>
              <a:buNone/>
            </a:pPr>
            <a:r>
              <a:rPr lang="en-US" sz="1900"/>
              <a:t>Importing existing slides</a:t>
            </a:r>
          </a:p>
          <a:p>
            <a:pPr marL="0" indent="0">
              <a:spcBef>
                <a:spcPts val="1200"/>
              </a:spcBef>
              <a:buNone/>
            </a:pPr>
            <a:r>
              <a:rPr lang="en-US" sz="1900"/>
              <a:t>Creating new slides using layouts</a:t>
            </a:r>
          </a:p>
          <a:p>
            <a:pPr marL="0" indent="0">
              <a:spcBef>
                <a:spcPts val="1200"/>
              </a:spcBef>
              <a:buNone/>
            </a:pPr>
            <a:r>
              <a:rPr lang="en-US" sz="1900"/>
              <a:t>Color Palette</a:t>
            </a:r>
          </a:p>
          <a:p>
            <a:pPr marL="0" indent="0">
              <a:spcBef>
                <a:spcPts val="1200"/>
              </a:spcBef>
              <a:buNone/>
            </a:pPr>
            <a:endParaRPr lang="en-US" sz="1900"/>
          </a:p>
          <a:p>
            <a:pPr marL="0" indent="0">
              <a:spcBef>
                <a:spcPts val="1200"/>
              </a:spcBef>
              <a:buNone/>
            </a:pPr>
            <a:endParaRPr lang="en-US" sz="1900"/>
          </a:p>
        </p:txBody>
      </p:sp>
      <p:sp>
        <p:nvSpPr>
          <p:cNvPr id="11" name="TextBox 10">
            <a:extLst>
              <a:ext uri="{FF2B5EF4-FFF2-40B4-BE49-F238E27FC236}">
                <a16:creationId xmlns:a16="http://schemas.microsoft.com/office/drawing/2014/main" id="{3E1102C8-A84D-4B4A-8BDC-0C38CCCD3B42}"/>
              </a:ext>
            </a:extLst>
          </p:cNvPr>
          <p:cNvSpPr txBox="1"/>
          <p:nvPr/>
        </p:nvSpPr>
        <p:spPr>
          <a:xfrm>
            <a:off x="405518" y="5995285"/>
            <a:ext cx="5049078" cy="389614"/>
          </a:xfrm>
          <a:prstGeom prst="rect">
            <a:avLst/>
          </a:prstGeom>
          <a:noFill/>
        </p:spPr>
        <p:txBody>
          <a:bodyPr wrap="square" lIns="91440" tIns="45720" rIns="91440" rtlCol="0" anchor="b">
            <a:noAutofit/>
          </a:bodyPr>
          <a:lstStyle/>
          <a:p>
            <a:pPr algn="l"/>
            <a:r>
              <a:rPr lang="en-US" sz="1050" b="1" spc="300">
                <a:solidFill>
                  <a:schemeClr val="accent1"/>
                </a:solidFill>
                <a:latin typeface="Arial" panose="020B0604020202020204" pitchFamily="34" charset="0"/>
                <a:cs typeface="Arial" panose="020B0604020202020204" pitchFamily="34" charset="0"/>
              </a:rPr>
              <a:t>REMOVE THIS PAGE BEFORE USE </a:t>
            </a:r>
          </a:p>
        </p:txBody>
      </p:sp>
    </p:spTree>
    <p:extLst>
      <p:ext uri="{BB962C8B-B14F-4D97-AF65-F5344CB8AC3E}">
        <p14:creationId xmlns:p14="http://schemas.microsoft.com/office/powerpoint/2010/main" val="33243796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2A5A-247B-CA2B-FE90-EB8DBBEC6BC2}"/>
              </a:ext>
            </a:extLst>
          </p:cNvPr>
          <p:cNvSpPr>
            <a:spLocks noGrp="1"/>
          </p:cNvSpPr>
          <p:nvPr>
            <p:ph type="title"/>
          </p:nvPr>
        </p:nvSpPr>
        <p:spPr/>
        <p:txBody>
          <a:bodyPr/>
          <a:lstStyle/>
          <a:p>
            <a:r>
              <a:rPr lang="en-US"/>
              <a:t>Steps in the compilation of a C program</a:t>
            </a:r>
          </a:p>
        </p:txBody>
      </p:sp>
      <p:sp>
        <p:nvSpPr>
          <p:cNvPr id="3" name="Text Placeholder 2">
            <a:extLst>
              <a:ext uri="{FF2B5EF4-FFF2-40B4-BE49-F238E27FC236}">
                <a16:creationId xmlns:a16="http://schemas.microsoft.com/office/drawing/2014/main" id="{10943083-A309-941B-7A6B-619A62449F75}"/>
              </a:ext>
            </a:extLst>
          </p:cNvPr>
          <p:cNvSpPr>
            <a:spLocks noGrp="1"/>
          </p:cNvSpPr>
          <p:nvPr>
            <p:ph type="body" sz="quarter" idx="10"/>
          </p:nvPr>
        </p:nvSpPr>
        <p:spPr>
          <a:xfrm>
            <a:off x="394774" y="1153266"/>
            <a:ext cx="7484097" cy="5460476"/>
          </a:xfrm>
        </p:spPr>
        <p:txBody>
          <a:bodyPr>
            <a:normAutofit fontScale="92500" lnSpcReduction="20000"/>
          </a:bodyPr>
          <a:lstStyle/>
          <a:p>
            <a:pPr>
              <a:buFont typeface="Arial" panose="020B0604020202020204" pitchFamily="34" charset="0"/>
              <a:buChar char="•"/>
            </a:pPr>
            <a:r>
              <a:rPr lang="en-US"/>
              <a:t>We have a C Program file with an extension of .c i.e. </a:t>
            </a:r>
            <a:r>
              <a:rPr lang="en-US" err="1"/>
              <a:t>hello.c</a:t>
            </a:r>
            <a:r>
              <a:rPr lang="en-US"/>
              <a:t> file.</a:t>
            </a:r>
          </a:p>
          <a:p>
            <a:pPr>
              <a:buFont typeface="Arial" panose="020B0604020202020204" pitchFamily="34" charset="0"/>
              <a:buChar char="•"/>
            </a:pPr>
            <a:r>
              <a:rPr lang="en-US" b="1"/>
              <a:t>Step 1</a:t>
            </a:r>
            <a:r>
              <a:rPr lang="en-US"/>
              <a:t> is </a:t>
            </a:r>
            <a:r>
              <a:rPr lang="en-US" b="1"/>
              <a:t>preprocessing of header files</a:t>
            </a:r>
            <a:r>
              <a:rPr lang="en-US"/>
              <a:t>, all the statements starting with # (hash symbol) and comments are replaced/removed during the pre-processing with the help of a pre-processor. It generates an intermediate file with .</a:t>
            </a:r>
            <a:r>
              <a:rPr lang="en-US" err="1"/>
              <a:t>i</a:t>
            </a:r>
            <a:r>
              <a:rPr lang="en-US"/>
              <a:t> file extension i.e. a </a:t>
            </a:r>
            <a:r>
              <a:rPr lang="en-US" err="1"/>
              <a:t>hello.i</a:t>
            </a:r>
            <a:r>
              <a:rPr lang="en-US"/>
              <a:t> file.</a:t>
            </a:r>
          </a:p>
          <a:p>
            <a:pPr>
              <a:buFont typeface="Arial" panose="020B0604020202020204" pitchFamily="34" charset="0"/>
              <a:buChar char="•"/>
            </a:pPr>
            <a:r>
              <a:rPr lang="en-US" b="1"/>
              <a:t>Step 2</a:t>
            </a:r>
            <a:r>
              <a:rPr lang="en-US"/>
              <a:t> is a compilation of </a:t>
            </a:r>
            <a:r>
              <a:rPr lang="en-US" err="1"/>
              <a:t>hello.i</a:t>
            </a:r>
            <a:r>
              <a:rPr lang="en-US"/>
              <a:t> file. Compiler software translates the </a:t>
            </a:r>
            <a:r>
              <a:rPr lang="en-US" err="1"/>
              <a:t>hello.i</a:t>
            </a:r>
            <a:r>
              <a:rPr lang="en-US"/>
              <a:t> file to </a:t>
            </a:r>
            <a:r>
              <a:rPr lang="en-US" err="1"/>
              <a:t>hello.s</a:t>
            </a:r>
            <a:r>
              <a:rPr lang="en-US"/>
              <a:t> with assembly level instructions (low-level code).</a:t>
            </a:r>
          </a:p>
          <a:p>
            <a:pPr>
              <a:buFont typeface="Arial" panose="020B0604020202020204" pitchFamily="34" charset="0"/>
              <a:buChar char="•"/>
            </a:pPr>
            <a:r>
              <a:rPr lang="en-US" b="1"/>
              <a:t>Step 3</a:t>
            </a:r>
            <a:r>
              <a:rPr lang="en-US"/>
              <a:t>, assembly-level code instructions are converted into machine-understandable code (binary/hexadecimal form) by the assembler. The file generated is known as the object file with an extension of .obj/.o i.e. hello.obj/</a:t>
            </a:r>
            <a:r>
              <a:rPr lang="en-US" err="1"/>
              <a:t>hello.o</a:t>
            </a:r>
            <a:r>
              <a:rPr lang="en-US"/>
              <a:t> file.</a:t>
            </a:r>
          </a:p>
          <a:p>
            <a:pPr>
              <a:buFont typeface="Arial" panose="020B0604020202020204" pitchFamily="34" charset="0"/>
              <a:buChar char="•"/>
            </a:pPr>
            <a:r>
              <a:rPr lang="en-US" b="1"/>
              <a:t>Step 4</a:t>
            </a:r>
            <a:r>
              <a:rPr lang="en-US"/>
              <a:t>, </a:t>
            </a:r>
            <a:r>
              <a:rPr lang="en-US" i="1"/>
              <a:t>Linker</a:t>
            </a:r>
            <a:r>
              <a:rPr lang="en-US"/>
              <a:t> is used to link the library files with the object file to define the unknown statements. It generates an executable file with .exe/.out extension i.e. a hello.exe/</a:t>
            </a:r>
            <a:r>
              <a:rPr lang="en-US" err="1"/>
              <a:t>hello.out</a:t>
            </a:r>
            <a:r>
              <a:rPr lang="en-US"/>
              <a:t> file.</a:t>
            </a:r>
          </a:p>
          <a:p>
            <a:pPr>
              <a:buFont typeface="Arial" panose="020B0604020202020204" pitchFamily="34" charset="0"/>
              <a:buChar char="•"/>
            </a:pPr>
            <a:r>
              <a:rPr lang="en-US"/>
              <a:t>Next, we can run the hello.exe/</a:t>
            </a:r>
            <a:r>
              <a:rPr lang="en-US" err="1"/>
              <a:t>hello.out</a:t>
            </a:r>
            <a:r>
              <a:rPr lang="en-US"/>
              <a:t> executable file to get the desired output on our output window, i.e., Hello World!.</a:t>
            </a:r>
          </a:p>
          <a:p>
            <a:endParaRPr lang="en-US"/>
          </a:p>
        </p:txBody>
      </p:sp>
      <p:pic>
        <p:nvPicPr>
          <p:cNvPr id="4" name="Picture 3">
            <a:extLst>
              <a:ext uri="{FF2B5EF4-FFF2-40B4-BE49-F238E27FC236}">
                <a16:creationId xmlns:a16="http://schemas.microsoft.com/office/drawing/2014/main" id="{CFCA59FC-35CA-2FE4-E511-A2B576D890C5}"/>
              </a:ext>
            </a:extLst>
          </p:cNvPr>
          <p:cNvPicPr>
            <a:picLocks noChangeAspect="1"/>
          </p:cNvPicPr>
          <p:nvPr/>
        </p:nvPicPr>
        <p:blipFill>
          <a:blip r:embed="rId2"/>
          <a:stretch>
            <a:fillRect/>
          </a:stretch>
        </p:blipFill>
        <p:spPr>
          <a:xfrm>
            <a:off x="7878871" y="88554"/>
            <a:ext cx="4266562" cy="6322535"/>
          </a:xfrm>
          <a:prstGeom prst="rect">
            <a:avLst/>
          </a:prstGeom>
        </p:spPr>
      </p:pic>
    </p:spTree>
    <p:extLst>
      <p:ext uri="{BB962C8B-B14F-4D97-AF65-F5344CB8AC3E}">
        <p14:creationId xmlns:p14="http://schemas.microsoft.com/office/powerpoint/2010/main" val="15304245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Bitwise operations</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lnSpcReduction="10000"/>
          </a:bodyPr>
          <a:lstStyle/>
          <a:p>
            <a:r>
              <a:rPr lang="en-US"/>
              <a:t>The bitwise operators in C are the following:</a:t>
            </a:r>
          </a:p>
          <a:p>
            <a:pPr>
              <a:buFont typeface="+mj-lt"/>
              <a:buAutoNum type="arabicPeriod"/>
            </a:pPr>
            <a:r>
              <a:rPr lang="en-US"/>
              <a:t>The </a:t>
            </a:r>
            <a:r>
              <a:rPr lang="en-US" b="1"/>
              <a:t>&amp; (bitwise AND)</a:t>
            </a:r>
            <a:r>
              <a:rPr lang="en-US"/>
              <a:t> in C takes two numbers as operands and does AND on every bit of two numbers. The result of AND is 1 only if both bits are 1.  </a:t>
            </a:r>
          </a:p>
          <a:p>
            <a:pPr>
              <a:buFont typeface="+mj-lt"/>
              <a:buAutoNum type="arabicPeriod"/>
            </a:pPr>
            <a:r>
              <a:rPr lang="en-US"/>
              <a:t>The </a:t>
            </a:r>
            <a:r>
              <a:rPr lang="en-US" b="1"/>
              <a:t>| (bitwise OR)</a:t>
            </a:r>
            <a:r>
              <a:rPr lang="en-US"/>
              <a:t> in C takes two numbers as operands and does OR on every bit of two numbers. The result of OR is 1 if any of the two bits is 1. </a:t>
            </a:r>
          </a:p>
          <a:p>
            <a:pPr>
              <a:buFont typeface="+mj-lt"/>
              <a:buAutoNum type="arabicPeriod"/>
            </a:pPr>
            <a:r>
              <a:rPr lang="en-US"/>
              <a:t>The </a:t>
            </a:r>
            <a:r>
              <a:rPr lang="en-US" b="1"/>
              <a:t>^ (bitwise XOR)</a:t>
            </a:r>
            <a:r>
              <a:rPr lang="en-US"/>
              <a:t> in C takes two numbers as operands and does XOR on every bit of two numbers. The result of XOR is 1 if the two bits are different. </a:t>
            </a:r>
          </a:p>
          <a:p>
            <a:pPr>
              <a:buFont typeface="+mj-lt"/>
              <a:buAutoNum type="arabicPeriod"/>
            </a:pPr>
            <a:r>
              <a:rPr lang="en-US"/>
              <a:t>The </a:t>
            </a:r>
            <a:r>
              <a:rPr lang="en-US" b="1"/>
              <a:t>&lt;&lt; (left shift)</a:t>
            </a:r>
            <a:r>
              <a:rPr lang="en-US"/>
              <a:t> in C takes two numbers, the left shifts the bits of the first operand, and the second operand decides the number of places to shift. </a:t>
            </a:r>
          </a:p>
          <a:p>
            <a:pPr>
              <a:buFont typeface="+mj-lt"/>
              <a:buAutoNum type="arabicPeriod"/>
            </a:pPr>
            <a:r>
              <a:rPr lang="en-US"/>
              <a:t>The </a:t>
            </a:r>
            <a:r>
              <a:rPr lang="en-US" b="1"/>
              <a:t>&gt;&gt; (right shift)</a:t>
            </a:r>
            <a:r>
              <a:rPr lang="en-US"/>
              <a:t> in C takes two numbers, right shifts the bits of the first operand, and the second operand decides the number of places to shift. </a:t>
            </a:r>
          </a:p>
          <a:p>
            <a:pPr>
              <a:buFont typeface="+mj-lt"/>
              <a:buAutoNum type="arabicPeriod"/>
            </a:pPr>
            <a:r>
              <a:rPr lang="en-US"/>
              <a:t>The </a:t>
            </a:r>
            <a:r>
              <a:rPr lang="en-US" b="1"/>
              <a:t>~ (bitwise NOT)</a:t>
            </a:r>
            <a:r>
              <a:rPr lang="en-US"/>
              <a:t> in C takes one number and inverts all bits of it.</a:t>
            </a:r>
          </a:p>
          <a:p>
            <a:r>
              <a:rPr lang="en-US"/>
              <a:t>What is the functionality of || and &amp;&amp; ?</a:t>
            </a:r>
          </a:p>
          <a:p>
            <a:r>
              <a:rPr lang="en-US"/>
              <a:t>Exercise with register setting/resetting/reading</a:t>
            </a:r>
          </a:p>
        </p:txBody>
      </p:sp>
    </p:spTree>
    <p:extLst>
      <p:ext uri="{BB962C8B-B14F-4D97-AF65-F5344CB8AC3E}">
        <p14:creationId xmlns:p14="http://schemas.microsoft.com/office/powerpoint/2010/main" val="34207148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9BE1E80-861E-FFB4-8A18-F9FD9C4508A8}"/>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8F242D08-DF98-C93A-AA48-03920D7B95DD}"/>
              </a:ext>
            </a:extLst>
          </p:cNvPr>
          <p:cNvSpPr>
            <a:spLocks noGrp="1"/>
          </p:cNvSpPr>
          <p:nvPr>
            <p:ph type="ctrTitle"/>
          </p:nvPr>
        </p:nvSpPr>
        <p:spPr/>
        <p:txBody>
          <a:bodyPr/>
          <a:lstStyle/>
          <a:p>
            <a:r>
              <a:rPr lang="en-US"/>
              <a:t>Interrupts</a:t>
            </a:r>
          </a:p>
        </p:txBody>
      </p:sp>
    </p:spTree>
    <p:extLst>
      <p:ext uri="{BB962C8B-B14F-4D97-AF65-F5344CB8AC3E}">
        <p14:creationId xmlns:p14="http://schemas.microsoft.com/office/powerpoint/2010/main" val="27534917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r>
              <a:rPr lang="en-US"/>
              <a:t>A hardware interrupt is a signal that stops the current program forcing it to execute another program immediately. The interrupt does this without waiting for the current program to finish. It is unconditional and immediate which is why it is called an interrupt - it interrupts the current action of the processor.</a:t>
            </a:r>
          </a:p>
          <a:p>
            <a:r>
              <a:rPr lang="en-US"/>
              <a:t>An interrupt occurs independently of main code operation. So the processor can be doing other things before and after the interrupt. During the interrupt, main code operation is suspended and all registers are saved so that after the interrupt main code starts up exactly where it was.</a:t>
            </a:r>
          </a:p>
          <a:p>
            <a:r>
              <a:rPr lang="en-US"/>
              <a:t>It is as if the main code operates as usual but the interrupt operates without the main code noticing!</a:t>
            </a:r>
          </a:p>
          <a:p>
            <a:endParaRPr lang="en-US"/>
          </a:p>
        </p:txBody>
      </p:sp>
    </p:spTree>
    <p:extLst>
      <p:ext uri="{BB962C8B-B14F-4D97-AF65-F5344CB8AC3E}">
        <p14:creationId xmlns:p14="http://schemas.microsoft.com/office/powerpoint/2010/main" val="39609565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637E-5179-B2B2-44EF-1E5CC1CADA7D}"/>
              </a:ext>
            </a:extLst>
          </p:cNvPr>
          <p:cNvSpPr>
            <a:spLocks noGrp="1"/>
          </p:cNvSpPr>
          <p:nvPr>
            <p:ph type="title"/>
          </p:nvPr>
        </p:nvSpPr>
        <p:spPr/>
        <p:txBody>
          <a:bodyPr/>
          <a:lstStyle/>
          <a:p>
            <a:r>
              <a:rPr lang="en-US"/>
              <a:t>Polling</a:t>
            </a:r>
          </a:p>
        </p:txBody>
      </p:sp>
      <p:sp>
        <p:nvSpPr>
          <p:cNvPr id="3" name="Text Placeholder 2">
            <a:extLst>
              <a:ext uri="{FF2B5EF4-FFF2-40B4-BE49-F238E27FC236}">
                <a16:creationId xmlns:a16="http://schemas.microsoft.com/office/drawing/2014/main" id="{18A3DB2F-A337-4F72-D668-7030DC05C7D2}"/>
              </a:ext>
            </a:extLst>
          </p:cNvPr>
          <p:cNvSpPr>
            <a:spLocks noGrp="1"/>
          </p:cNvSpPr>
          <p:nvPr>
            <p:ph type="body" sz="quarter" idx="10"/>
          </p:nvPr>
        </p:nvSpPr>
        <p:spPr>
          <a:xfrm>
            <a:off x="394774" y="1153266"/>
            <a:ext cx="11425752" cy="2362231"/>
          </a:xfrm>
        </p:spPr>
        <p:txBody>
          <a:bodyPr>
            <a:normAutofit/>
          </a:bodyPr>
          <a:lstStyle/>
          <a:p>
            <a:r>
              <a:rPr lang="en-US" sz="1800"/>
              <a:t>When you first start creating a program it is easy to read an input directly from an input pin using a simple read command. As you develop the program you will want to know when the input has changed and to do that you will put the read command into a loop and wait until the input pin has changed state.\</a:t>
            </a:r>
          </a:p>
          <a:p>
            <a:endParaRPr lang="en-US" sz="1800"/>
          </a:p>
          <a:p>
            <a:r>
              <a:rPr lang="en-US" sz="1800"/>
              <a:t>The following pseudocode illustrates the idea:</a:t>
            </a:r>
          </a:p>
          <a:p>
            <a:endParaRPr lang="en-US" sz="1800"/>
          </a:p>
          <a:p>
            <a:endParaRPr lang="en-US" sz="1800"/>
          </a:p>
        </p:txBody>
      </p:sp>
      <p:pic>
        <p:nvPicPr>
          <p:cNvPr id="9" name="Picture 8" descr="A picture containing text, screenshot, font&#10;&#10;Description automatically generated">
            <a:extLst>
              <a:ext uri="{FF2B5EF4-FFF2-40B4-BE49-F238E27FC236}">
                <a16:creationId xmlns:a16="http://schemas.microsoft.com/office/drawing/2014/main" id="{88699A81-4E69-2324-86D2-91C4079EC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57" y="2978010"/>
            <a:ext cx="3826184" cy="3350741"/>
          </a:xfrm>
          <a:prstGeom prst="rect">
            <a:avLst/>
          </a:prstGeom>
        </p:spPr>
      </p:pic>
      <p:sp>
        <p:nvSpPr>
          <p:cNvPr id="11" name="TextBox 10">
            <a:extLst>
              <a:ext uri="{FF2B5EF4-FFF2-40B4-BE49-F238E27FC236}">
                <a16:creationId xmlns:a16="http://schemas.microsoft.com/office/drawing/2014/main" id="{CC5D8799-0927-9A82-9D6C-0298E0AB8A18}"/>
              </a:ext>
            </a:extLst>
          </p:cNvPr>
          <p:cNvSpPr txBox="1"/>
          <p:nvPr/>
        </p:nvSpPr>
        <p:spPr>
          <a:xfrm>
            <a:off x="4740875" y="2978010"/>
            <a:ext cx="6676767" cy="3139321"/>
          </a:xfrm>
          <a:prstGeom prst="rect">
            <a:avLst/>
          </a:prstGeom>
          <a:noFill/>
        </p:spPr>
        <p:txBody>
          <a:bodyPr wrap="square">
            <a:spAutoFit/>
          </a:bodyPr>
          <a:lstStyle/>
          <a:p>
            <a:r>
              <a:rPr lang="en-US"/>
              <a:t>This is an example of polling and you can see that the problem with polling is that the processor can do nothing else while it is waiting for the input pin to change state.</a:t>
            </a:r>
          </a:p>
          <a:p>
            <a:r>
              <a:rPr lang="en-US"/>
              <a:t>That is the advantage of interrupts - a program can be doing something completely different and does not waste processing power in a useless loop.</a:t>
            </a:r>
          </a:p>
          <a:p>
            <a:r>
              <a:rPr lang="en-US"/>
              <a:t>Another benefit of using interrupts is that in some processors you can use a </a:t>
            </a:r>
            <a:r>
              <a:rPr lang="en-US" b="1"/>
              <a:t>wake-from-sleep interrupt</a:t>
            </a:r>
            <a:r>
              <a:rPr lang="en-US"/>
              <a:t>. This lets the processor go into a low power mode, where only the interrupt hardware is active, which is useful if the system is running on batteries.</a:t>
            </a:r>
          </a:p>
        </p:txBody>
      </p:sp>
    </p:spTree>
    <p:extLst>
      <p:ext uri="{BB962C8B-B14F-4D97-AF65-F5344CB8AC3E}">
        <p14:creationId xmlns:p14="http://schemas.microsoft.com/office/powerpoint/2010/main" val="398293110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2641-1F10-49FD-62A0-3D8756AACD19}"/>
              </a:ext>
            </a:extLst>
          </p:cNvPr>
          <p:cNvSpPr>
            <a:spLocks noGrp="1"/>
          </p:cNvSpPr>
          <p:nvPr>
            <p:ph type="title"/>
          </p:nvPr>
        </p:nvSpPr>
        <p:spPr/>
        <p:txBody>
          <a:bodyPr/>
          <a:lstStyle/>
          <a:p>
            <a:r>
              <a:rPr lang="en-US" b="1"/>
              <a:t>Hardware interrupt Common terms</a:t>
            </a:r>
            <a:br>
              <a:rPr lang="en-US" b="1"/>
            </a:br>
            <a:endParaRPr lang="en-US"/>
          </a:p>
        </p:txBody>
      </p:sp>
      <p:sp>
        <p:nvSpPr>
          <p:cNvPr id="3" name="Text Placeholder 2">
            <a:extLst>
              <a:ext uri="{FF2B5EF4-FFF2-40B4-BE49-F238E27FC236}">
                <a16:creationId xmlns:a16="http://schemas.microsoft.com/office/drawing/2014/main" id="{5DAC9586-8AA0-CFC3-CB4C-73F8392C26EC}"/>
              </a:ext>
            </a:extLst>
          </p:cNvPr>
          <p:cNvSpPr>
            <a:spLocks noGrp="1"/>
          </p:cNvSpPr>
          <p:nvPr>
            <p:ph type="body" sz="quarter" idx="10"/>
          </p:nvPr>
        </p:nvSpPr>
        <p:spPr/>
        <p:txBody>
          <a:bodyPr/>
          <a:lstStyle/>
          <a:p>
            <a:r>
              <a:rPr lang="en-US"/>
              <a:t>Terms you might hear associated with hardware interrupts are ISR, interrupt mask, non maskable interrupt, an asynchronous event, interrupt vector and context switching.</a:t>
            </a:r>
          </a:p>
          <a:p>
            <a:endParaRPr lang="en-US"/>
          </a:p>
        </p:txBody>
      </p:sp>
      <p:graphicFrame>
        <p:nvGraphicFramePr>
          <p:cNvPr id="5" name="Table 4">
            <a:extLst>
              <a:ext uri="{FF2B5EF4-FFF2-40B4-BE49-F238E27FC236}">
                <a16:creationId xmlns:a16="http://schemas.microsoft.com/office/drawing/2014/main" id="{55375E6C-AE9F-CBD4-7321-F19172A59B9C}"/>
              </a:ext>
            </a:extLst>
          </p:cNvPr>
          <p:cNvGraphicFramePr>
            <a:graphicFrameLocks noGrp="1"/>
          </p:cNvGraphicFramePr>
          <p:nvPr>
            <p:extLst>
              <p:ext uri="{D42A27DB-BD31-4B8C-83A1-F6EECF244321}">
                <p14:modId xmlns:p14="http://schemas.microsoft.com/office/powerpoint/2010/main" val="3752589954"/>
              </p:ext>
            </p:extLst>
          </p:nvPr>
        </p:nvGraphicFramePr>
        <p:xfrm>
          <a:off x="677048" y="2075422"/>
          <a:ext cx="8176568" cy="1630749"/>
        </p:xfrm>
        <a:graphic>
          <a:graphicData uri="http://schemas.openxmlformats.org/drawingml/2006/table">
            <a:tbl>
              <a:tblPr>
                <a:tableStyleId>{5C22544A-7EE6-4342-B048-85BDC9FD1C3A}</a:tableStyleId>
              </a:tblPr>
              <a:tblGrid>
                <a:gridCol w="2170861">
                  <a:extLst>
                    <a:ext uri="{9D8B030D-6E8A-4147-A177-3AD203B41FA5}">
                      <a16:colId xmlns:a16="http://schemas.microsoft.com/office/drawing/2014/main" val="2561879853"/>
                    </a:ext>
                  </a:extLst>
                </a:gridCol>
                <a:gridCol w="6005707">
                  <a:extLst>
                    <a:ext uri="{9D8B030D-6E8A-4147-A177-3AD203B41FA5}">
                      <a16:colId xmlns:a16="http://schemas.microsoft.com/office/drawing/2014/main" val="1838472900"/>
                    </a:ext>
                  </a:extLst>
                </a:gridCol>
              </a:tblGrid>
              <a:tr h="229508">
                <a:tc>
                  <a:txBody>
                    <a:bodyPr/>
                    <a:lstStyle/>
                    <a:p>
                      <a:pPr algn="l" fontAlgn="b"/>
                      <a:r>
                        <a:rPr lang="en-US" sz="1600" u="none" strike="noStrike">
                          <a:effectLst/>
                        </a:rPr>
                        <a:t>ISR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Interrupt Service Routine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8745421"/>
                  </a:ext>
                </a:extLst>
              </a:tr>
              <a:tr h="344346">
                <a:tc>
                  <a:txBody>
                    <a:bodyPr/>
                    <a:lstStyle/>
                    <a:p>
                      <a:pPr algn="l" fontAlgn="b"/>
                      <a:r>
                        <a:rPr lang="en-US" sz="1600" u="none" strike="noStrike">
                          <a:effectLst/>
                        </a:rPr>
                        <a:t>Interrupt Vector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The address that holds the location of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8364847"/>
                  </a:ext>
                </a:extLst>
              </a:tr>
              <a:tr h="344346">
                <a:tc>
                  <a:txBody>
                    <a:bodyPr/>
                    <a:lstStyle/>
                    <a:p>
                      <a:pPr algn="l" fontAlgn="b"/>
                      <a:r>
                        <a:rPr lang="en-US" sz="1600" u="none" strike="noStrike">
                          <a:effectLst/>
                        </a:rPr>
                        <a:t>NMI</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Non Maskable Interrupt - an interrupt that is always active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8235763"/>
                  </a:ext>
                </a:extLst>
              </a:tr>
              <a:tr h="344346">
                <a:tc>
                  <a:txBody>
                    <a:bodyPr/>
                    <a:lstStyle/>
                    <a:p>
                      <a:pPr algn="l" fontAlgn="b"/>
                      <a:r>
                        <a:rPr lang="en-US" sz="1600" u="none" strike="noStrike">
                          <a:effectLst/>
                        </a:rPr>
                        <a:t>Asynchronous event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An event that could happen at any time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834908"/>
                  </a:ext>
                </a:extLst>
              </a:tr>
              <a:tr h="344346">
                <a:tc>
                  <a:txBody>
                    <a:bodyPr/>
                    <a:lstStyle/>
                    <a:p>
                      <a:pPr algn="l" fontAlgn="b"/>
                      <a:r>
                        <a:rPr lang="en-US" sz="1600" u="none" strike="noStrike">
                          <a:effectLst/>
                        </a:rPr>
                        <a:t>Context switching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Saving/restoring data before and after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0405487"/>
                  </a:ext>
                </a:extLst>
              </a:tr>
            </a:tbl>
          </a:graphicData>
        </a:graphic>
      </p:graphicFrame>
    </p:spTree>
    <p:extLst>
      <p:ext uri="{BB962C8B-B14F-4D97-AF65-F5344CB8AC3E}">
        <p14:creationId xmlns:p14="http://schemas.microsoft.com/office/powerpoint/2010/main" val="30966248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fontScale="92500"/>
          </a:bodyPr>
          <a:lstStyle/>
          <a:p>
            <a:pPr marL="0" indent="0">
              <a:buNone/>
            </a:pPr>
            <a:r>
              <a:rPr lang="en-US" b="1"/>
              <a:t>	ISR</a:t>
            </a:r>
          </a:p>
          <a:p>
            <a:r>
              <a:rPr lang="en-US"/>
              <a:t>An ISR is simply another program function. It is no different to any other function except that it does context switching (saving/restoring processor registers) and at the end of the function it re-enables interrupts.</a:t>
            </a:r>
          </a:p>
          <a:p>
            <a:r>
              <a:rPr lang="en-US"/>
              <a:t>After the ISR finishes program execution returns to the original program and it continues exactly from where it was interrupted. The original program will have no idea that this has happened.</a:t>
            </a:r>
          </a:p>
          <a:p>
            <a:pPr marL="0" indent="0">
              <a:buNone/>
            </a:pPr>
            <a:r>
              <a:rPr lang="en-US" b="1"/>
              <a:t>	Hardware Interrupt vector</a:t>
            </a:r>
          </a:p>
          <a:p>
            <a:r>
              <a:rPr lang="en-US"/>
              <a:t>This is a fixed address that contains the location of your ISR. In other micros there may be an interrupt vector for each vector – you have to make an interrupt routine for each one that you want to use. </a:t>
            </a:r>
          </a:p>
          <a:p>
            <a:r>
              <a:rPr lang="en-US"/>
              <a:t>You program the interrupt address with the address of your interrupt routine. Whenever the interrupt is triggered (and if the interrupt is unmasked) program operation jumps to the location of your interrupt routine.</a:t>
            </a:r>
          </a:p>
          <a:p>
            <a:pPr marL="0" indent="0">
              <a:buNone/>
            </a:pPr>
            <a:endParaRPr lang="en-US"/>
          </a:p>
        </p:txBody>
      </p:sp>
    </p:spTree>
    <p:extLst>
      <p:ext uri="{BB962C8B-B14F-4D97-AF65-F5344CB8AC3E}">
        <p14:creationId xmlns:p14="http://schemas.microsoft.com/office/powerpoint/2010/main" val="3777920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fontScale="92500" lnSpcReduction="10000"/>
          </a:bodyPr>
          <a:lstStyle/>
          <a:p>
            <a:pPr marL="169863" lvl="1" indent="0">
              <a:buNone/>
            </a:pPr>
            <a:r>
              <a:rPr lang="en-US" b="1"/>
              <a:t>	NMI</a:t>
            </a:r>
          </a:p>
          <a:p>
            <a:r>
              <a:rPr lang="en-US"/>
              <a:t>The NMI is exactly the same as a normal interrupt except that you can not control whether or not it is active - it's always active. It is more commonly found on older/larger processors as a dedicated input pin. In this case it is more than likely fed with a brown-out-detector (BOD) circuit </a:t>
            </a:r>
            <a:r>
              <a:rPr lang="en-US" err="1"/>
              <a:t>i.e</a:t>
            </a:r>
            <a:r>
              <a:rPr lang="en-US"/>
              <a:t> a PSU voltage dip detector circuit - for detecting a condition that should never be ignored!</a:t>
            </a:r>
          </a:p>
          <a:p>
            <a:pPr marL="0" indent="0">
              <a:buNone/>
            </a:pPr>
            <a:r>
              <a:rPr lang="en-US" b="1"/>
              <a:t>	Context switching</a:t>
            </a:r>
          </a:p>
          <a:p>
            <a:r>
              <a:rPr lang="en-US"/>
              <a:t>This means that the register state is preserved at the start of an ISR and restored at the end of an ISR. It ensures that the function that was interrupted is not affected by the ISR.</a:t>
            </a:r>
          </a:p>
          <a:p>
            <a:pPr marL="0" indent="0">
              <a:buNone/>
            </a:pPr>
            <a:r>
              <a:rPr lang="en-US" b="1"/>
              <a:t>	Interrupt flags</a:t>
            </a:r>
          </a:p>
          <a:p>
            <a:r>
              <a:rPr lang="en-US"/>
              <a:t>Each hardware interrupt source has an associated interrupt flag - whenever the interrupt is triggered the corresponding interrupt flag is set. These flags are usually stored as bits within an interrupt register.</a:t>
            </a:r>
          </a:p>
          <a:p>
            <a:r>
              <a:rPr lang="en-US"/>
              <a:t>The processor can read from and write to the interrupt register, reading from it to find out which interrupts occurred and writing to it to clear the interrupt flags.</a:t>
            </a:r>
          </a:p>
          <a:p>
            <a:pPr marL="0" indent="0">
              <a:buNone/>
            </a:pPr>
            <a:endParaRPr lang="en-US"/>
          </a:p>
        </p:txBody>
      </p:sp>
    </p:spTree>
    <p:extLst>
      <p:ext uri="{BB962C8B-B14F-4D97-AF65-F5344CB8AC3E}">
        <p14:creationId xmlns:p14="http://schemas.microsoft.com/office/powerpoint/2010/main" val="6231696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4CD8-5FED-B1E2-1C3F-8EB9DF6B2F80}"/>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25A3C6C9-CC80-613B-36A3-C6B01130DFF9}"/>
              </a:ext>
            </a:extLst>
          </p:cNvPr>
          <p:cNvSpPr>
            <a:spLocks noGrp="1"/>
          </p:cNvSpPr>
          <p:nvPr>
            <p:ph type="body" sz="quarter" idx="10"/>
          </p:nvPr>
        </p:nvSpPr>
        <p:spPr/>
        <p:txBody>
          <a:bodyPr/>
          <a:lstStyle/>
          <a:p>
            <a:pPr marL="0" indent="0">
              <a:buNone/>
            </a:pPr>
            <a:r>
              <a:rPr lang="en-US" b="1"/>
              <a:t>	Hardware interrupt vector</a:t>
            </a:r>
          </a:p>
          <a:p>
            <a:r>
              <a:rPr lang="en-US"/>
              <a:t>The interrupt vector is a location in memory that you program with the address of your interrupt service routine (ISR). Whenever an unmasked interrupt occurs program execution starts from the address contained in the interrupt vector.</a:t>
            </a:r>
          </a:p>
        </p:txBody>
      </p:sp>
      <p:pic>
        <p:nvPicPr>
          <p:cNvPr id="5" name="Picture 4" descr="A picture containing text, screenshot, font, line&#10;&#10;Description automatically generated">
            <a:extLst>
              <a:ext uri="{FF2B5EF4-FFF2-40B4-BE49-F238E27FC236}">
                <a16:creationId xmlns:a16="http://schemas.microsoft.com/office/drawing/2014/main" id="{D2CC5F55-25BD-C372-A976-1ED90775D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012" y="3224538"/>
            <a:ext cx="7153275" cy="2876550"/>
          </a:xfrm>
          <a:prstGeom prst="rect">
            <a:avLst/>
          </a:prstGeom>
        </p:spPr>
      </p:pic>
    </p:spTree>
    <p:extLst>
      <p:ext uri="{BB962C8B-B14F-4D97-AF65-F5344CB8AC3E}">
        <p14:creationId xmlns:p14="http://schemas.microsoft.com/office/powerpoint/2010/main" val="5386493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29EB-25E7-FAD8-4BCE-3335DB2A7C6A}"/>
              </a:ext>
            </a:extLst>
          </p:cNvPr>
          <p:cNvSpPr>
            <a:spLocks noGrp="1"/>
          </p:cNvSpPr>
          <p:nvPr>
            <p:ph type="title"/>
          </p:nvPr>
        </p:nvSpPr>
        <p:spPr/>
        <p:txBody>
          <a:bodyPr/>
          <a:lstStyle/>
          <a:p>
            <a:r>
              <a:rPr lang="en-US" b="1"/>
              <a:t>NVIC</a:t>
            </a:r>
            <a:br>
              <a:rPr lang="en-US" b="1"/>
            </a:br>
            <a:endParaRPr lang="en-US"/>
          </a:p>
        </p:txBody>
      </p:sp>
      <p:sp>
        <p:nvSpPr>
          <p:cNvPr id="3" name="Text Placeholder 2">
            <a:extLst>
              <a:ext uri="{FF2B5EF4-FFF2-40B4-BE49-F238E27FC236}">
                <a16:creationId xmlns:a16="http://schemas.microsoft.com/office/drawing/2014/main" id="{8C29F18E-B97D-BFF9-2310-62CA99B22ECB}"/>
              </a:ext>
            </a:extLst>
          </p:cNvPr>
          <p:cNvSpPr>
            <a:spLocks noGrp="1"/>
          </p:cNvSpPr>
          <p:nvPr>
            <p:ph type="body" sz="quarter" idx="10"/>
          </p:nvPr>
        </p:nvSpPr>
        <p:spPr>
          <a:xfrm>
            <a:off x="394774" y="1153266"/>
            <a:ext cx="7402678" cy="3899380"/>
          </a:xfrm>
        </p:spPr>
        <p:txBody>
          <a:bodyPr>
            <a:normAutofit/>
          </a:bodyPr>
          <a:lstStyle/>
          <a:p>
            <a:r>
              <a:rPr lang="en-US"/>
              <a:t>The Nested Vector Interrupt Controller (NVIC) in the Cortex-M processor family is an example of an interrupt controller with extremely flexible interrupt priority management. It enables programmable priority levels, automatic nested interrupt support, along with support for multiple interrupt masking, whilst still being very easy to use by the programmer</a:t>
            </a:r>
          </a:p>
        </p:txBody>
      </p:sp>
      <p:pic>
        <p:nvPicPr>
          <p:cNvPr id="5" name="Picture 4" descr="A diagram of a system&#10;&#10;Description automatically generated with low confidence">
            <a:extLst>
              <a:ext uri="{FF2B5EF4-FFF2-40B4-BE49-F238E27FC236}">
                <a16:creationId xmlns:a16="http://schemas.microsoft.com/office/drawing/2014/main" id="{511A4855-696F-2D88-690D-6D1EE0794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932" y="2180400"/>
            <a:ext cx="4431799" cy="2114132"/>
          </a:xfrm>
          <a:prstGeom prst="rect">
            <a:avLst/>
          </a:prstGeom>
        </p:spPr>
      </p:pic>
    </p:spTree>
    <p:extLst>
      <p:ext uri="{BB962C8B-B14F-4D97-AF65-F5344CB8AC3E}">
        <p14:creationId xmlns:p14="http://schemas.microsoft.com/office/powerpoint/2010/main" val="3692176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chor="ctr">
            <a:normAutofit/>
          </a:bodyPr>
          <a:lstStyle/>
          <a:p>
            <a:r>
              <a:rPr lang="en-US"/>
              <a:t>Embedded Systems Introduction</a:t>
            </a:r>
          </a:p>
        </p:txBody>
      </p:sp>
    </p:spTree>
    <p:extLst>
      <p:ext uri="{BB962C8B-B14F-4D97-AF65-F5344CB8AC3E}">
        <p14:creationId xmlns:p14="http://schemas.microsoft.com/office/powerpoint/2010/main" val="37568443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NVIC</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11285747" cy="4667249"/>
          </a:xfrm>
        </p:spPr>
        <p:txBody>
          <a:bodyPr/>
          <a:lstStyle/>
          <a:p>
            <a:r>
              <a:rPr lang="en-US"/>
              <a:t>In addition to the interrupt requests from peripherals, the NVIC design supports internal exceptions, for example, an exception input from a 24-bit timer call </a:t>
            </a:r>
            <a:r>
              <a:rPr lang="en-US" err="1"/>
              <a:t>SysTick</a:t>
            </a:r>
            <a:r>
              <a:rPr lang="en-US"/>
              <a:t>, which is often used by the OS. There are also additional system exceptions to support OS operations, and a Non-Maskable Interrupt (NMI) input. The NMI and </a:t>
            </a:r>
            <a:r>
              <a:rPr lang="en-US" err="1"/>
              <a:t>HardFault</a:t>
            </a:r>
            <a:r>
              <a:rPr lang="en-US"/>
              <a:t> (one of the system exceptions) have fixed priority levels.</a:t>
            </a:r>
          </a:p>
        </p:txBody>
      </p:sp>
      <p:pic>
        <p:nvPicPr>
          <p:cNvPr id="5" name="Picture 4" descr="A picture containing text, screenshot, font, number&#10;&#10;Description automatically generated">
            <a:extLst>
              <a:ext uri="{FF2B5EF4-FFF2-40B4-BE49-F238E27FC236}">
                <a16:creationId xmlns:a16="http://schemas.microsoft.com/office/drawing/2014/main" id="{D65A270D-B87A-9811-6592-6A365A352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68" y="3272465"/>
            <a:ext cx="9079478" cy="2761574"/>
          </a:xfrm>
          <a:prstGeom prst="rect">
            <a:avLst/>
          </a:prstGeom>
        </p:spPr>
      </p:pic>
    </p:spTree>
    <p:extLst>
      <p:ext uri="{BB962C8B-B14F-4D97-AF65-F5344CB8AC3E}">
        <p14:creationId xmlns:p14="http://schemas.microsoft.com/office/powerpoint/2010/main" val="27306298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499A964-2619-CA8F-1D2E-8927B51A4906}"/>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484ED3DA-5FA1-1337-CD8B-C056CE60EECF}"/>
              </a:ext>
            </a:extLst>
          </p:cNvPr>
          <p:cNvSpPr>
            <a:spLocks noGrp="1"/>
          </p:cNvSpPr>
          <p:nvPr>
            <p:ph type="ctrTitle"/>
          </p:nvPr>
        </p:nvSpPr>
        <p:spPr/>
        <p:txBody>
          <a:bodyPr/>
          <a:lstStyle/>
          <a:p>
            <a:r>
              <a:rPr lang="en-US"/>
              <a:t>TIMER</a:t>
            </a:r>
          </a:p>
        </p:txBody>
      </p:sp>
    </p:spTree>
    <p:extLst>
      <p:ext uri="{BB962C8B-B14F-4D97-AF65-F5344CB8AC3E}">
        <p14:creationId xmlns:p14="http://schemas.microsoft.com/office/powerpoint/2010/main" val="10452358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TIMER</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7152159" cy="4667249"/>
          </a:xfrm>
        </p:spPr>
        <p:txBody>
          <a:bodyPr>
            <a:normAutofit fontScale="92500" lnSpcReduction="10000"/>
          </a:bodyPr>
          <a:lstStyle/>
          <a:p>
            <a:r>
              <a:rPr lang="en-US"/>
              <a:t>A </a:t>
            </a:r>
            <a:r>
              <a:rPr lang="en-US" b="1"/>
              <a:t>timer</a:t>
            </a:r>
            <a:r>
              <a:rPr lang="en-US"/>
              <a:t> is a specialized type of clock which is used to measure time intervals. A timer that counts from zero upwards for measuring time elapsed is often called a </a:t>
            </a:r>
            <a:r>
              <a:rPr lang="en-US" b="1"/>
              <a:t>stopwatch</a:t>
            </a:r>
            <a:r>
              <a:rPr lang="en-US"/>
              <a:t>. It is a device that counts down from a specified time interval and used to generate a time delay, for example, an hourglass is a timer.</a:t>
            </a:r>
          </a:p>
          <a:p>
            <a:r>
              <a:rPr lang="en-US"/>
              <a:t>Every timer needs a clock source or </a:t>
            </a:r>
            <a:r>
              <a:rPr lang="en-US" err="1"/>
              <a:t>timebase</a:t>
            </a:r>
            <a:r>
              <a:rPr lang="en-US"/>
              <a:t>. There are often several possible clock sources and one is selected with a switch or multiplexer.  Sometimes an external clock source is an option. To increase the count range, the selected clock goes to a “</a:t>
            </a:r>
            <a:r>
              <a:rPr lang="en-US" err="1"/>
              <a:t>prescaler</a:t>
            </a:r>
            <a:r>
              <a:rPr lang="en-US"/>
              <a:t>” which divides the clock before it goes to a main counter. The dividing factor of the </a:t>
            </a:r>
            <a:r>
              <a:rPr lang="en-US" err="1"/>
              <a:t>prescaler</a:t>
            </a:r>
            <a:r>
              <a:rPr lang="en-US"/>
              <a:t> is usually limited to powers of 2. The count range of the main counter is set by a “modulus” value (</a:t>
            </a:r>
            <a:r>
              <a:rPr lang="en-US" b="1"/>
              <a:t>M</a:t>
            </a:r>
            <a:r>
              <a:rPr lang="en-US"/>
              <a:t>) stored in a register. </a:t>
            </a:r>
          </a:p>
        </p:txBody>
      </p:sp>
      <p:pic>
        <p:nvPicPr>
          <p:cNvPr id="6" name="Picture 5" descr="A picture containing text, screenshot, diagram, rectangle&#10;&#10;Description automatically generated">
            <a:extLst>
              <a:ext uri="{FF2B5EF4-FFF2-40B4-BE49-F238E27FC236}">
                <a16:creationId xmlns:a16="http://schemas.microsoft.com/office/drawing/2014/main" id="{4CD0C78B-C765-EF6B-7197-EB7AA8449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491" y="2054673"/>
            <a:ext cx="4033133" cy="2748653"/>
          </a:xfrm>
          <a:prstGeom prst="rect">
            <a:avLst/>
          </a:prstGeom>
        </p:spPr>
      </p:pic>
    </p:spTree>
    <p:extLst>
      <p:ext uri="{BB962C8B-B14F-4D97-AF65-F5344CB8AC3E}">
        <p14:creationId xmlns:p14="http://schemas.microsoft.com/office/powerpoint/2010/main" val="36326651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0957-7345-5A01-5C5C-EF1DF06D3C56}"/>
              </a:ext>
            </a:extLst>
          </p:cNvPr>
          <p:cNvSpPr>
            <a:spLocks noGrp="1"/>
          </p:cNvSpPr>
          <p:nvPr>
            <p:ph type="title"/>
          </p:nvPr>
        </p:nvSpPr>
        <p:spPr/>
        <p:txBody>
          <a:bodyPr/>
          <a:lstStyle/>
          <a:p>
            <a:r>
              <a:rPr lang="en-US"/>
              <a:t>TIMER FOR M=999</a:t>
            </a:r>
          </a:p>
        </p:txBody>
      </p:sp>
      <p:sp>
        <p:nvSpPr>
          <p:cNvPr id="3" name="Text Placeholder 2">
            <a:extLst>
              <a:ext uri="{FF2B5EF4-FFF2-40B4-BE49-F238E27FC236}">
                <a16:creationId xmlns:a16="http://schemas.microsoft.com/office/drawing/2014/main" id="{955EB601-D066-9FCC-5F85-3819A02EFD6D}"/>
              </a:ext>
            </a:extLst>
          </p:cNvPr>
          <p:cNvSpPr>
            <a:spLocks noGrp="1"/>
          </p:cNvSpPr>
          <p:nvPr>
            <p:ph type="body" sz="quarter" idx="10"/>
          </p:nvPr>
        </p:nvSpPr>
        <p:spPr/>
        <p:txBody>
          <a:bodyPr/>
          <a:lstStyle/>
          <a:p>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AD898774-F58D-418E-E854-F19D0FDB0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4" y="1153266"/>
            <a:ext cx="4250493" cy="4676468"/>
          </a:xfrm>
          <a:prstGeom prst="rect">
            <a:avLst/>
          </a:prstGeom>
        </p:spPr>
      </p:pic>
      <p:pic>
        <p:nvPicPr>
          <p:cNvPr id="8" name="Picture 7" descr="A picture containing text, screenshot, diagram, rectangle&#10;&#10;Description automatically generated">
            <a:extLst>
              <a:ext uri="{FF2B5EF4-FFF2-40B4-BE49-F238E27FC236}">
                <a16:creationId xmlns:a16="http://schemas.microsoft.com/office/drawing/2014/main" id="{30C76200-B366-3001-E5A4-254BF60C9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763" y="1144047"/>
            <a:ext cx="6850463" cy="4668714"/>
          </a:xfrm>
          <a:prstGeom prst="rect">
            <a:avLst/>
          </a:prstGeom>
        </p:spPr>
      </p:pic>
      <p:sp>
        <p:nvSpPr>
          <p:cNvPr id="10" name="TextBox 9">
            <a:extLst>
              <a:ext uri="{FF2B5EF4-FFF2-40B4-BE49-F238E27FC236}">
                <a16:creationId xmlns:a16="http://schemas.microsoft.com/office/drawing/2014/main" id="{2F4767C4-B3A6-B70A-FB95-FB20BA2514B4}"/>
              </a:ext>
            </a:extLst>
          </p:cNvPr>
          <p:cNvSpPr txBox="1"/>
          <p:nvPr/>
        </p:nvSpPr>
        <p:spPr>
          <a:xfrm>
            <a:off x="371474" y="5829734"/>
            <a:ext cx="11449052" cy="646331"/>
          </a:xfrm>
          <a:prstGeom prst="rect">
            <a:avLst/>
          </a:prstGeom>
          <a:noFill/>
        </p:spPr>
        <p:txBody>
          <a:bodyPr wrap="square">
            <a:spAutoFit/>
          </a:bodyPr>
          <a:lstStyle/>
          <a:p>
            <a:r>
              <a:rPr lang="en-US"/>
              <a:t>Notice how the number of count states is M + 1 or 1,000 because of the “0” state. Be sure to check out the modulus load characteristics of a timer.</a:t>
            </a:r>
          </a:p>
        </p:txBody>
      </p:sp>
    </p:spTree>
    <p:extLst>
      <p:ext uri="{BB962C8B-B14F-4D97-AF65-F5344CB8AC3E}">
        <p14:creationId xmlns:p14="http://schemas.microsoft.com/office/powerpoint/2010/main" val="10359475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8311-CE70-92D0-6EE3-027ADF856748}"/>
              </a:ext>
            </a:extLst>
          </p:cNvPr>
          <p:cNvSpPr>
            <a:spLocks noGrp="1"/>
          </p:cNvSpPr>
          <p:nvPr>
            <p:ph type="title"/>
          </p:nvPr>
        </p:nvSpPr>
        <p:spPr/>
        <p:txBody>
          <a:bodyPr/>
          <a:lstStyle/>
          <a:p>
            <a:r>
              <a:rPr lang="en-US" b="1"/>
              <a:t>Periodic Timers</a:t>
            </a:r>
            <a:br>
              <a:rPr lang="en-US" b="1"/>
            </a:br>
            <a:endParaRPr lang="en-US"/>
          </a:p>
        </p:txBody>
      </p:sp>
      <p:sp>
        <p:nvSpPr>
          <p:cNvPr id="3" name="Text Placeholder 2">
            <a:extLst>
              <a:ext uri="{FF2B5EF4-FFF2-40B4-BE49-F238E27FC236}">
                <a16:creationId xmlns:a16="http://schemas.microsoft.com/office/drawing/2014/main" id="{E685ABAA-AA63-2DF8-3D10-B10F485ADCDB}"/>
              </a:ext>
            </a:extLst>
          </p:cNvPr>
          <p:cNvSpPr>
            <a:spLocks noGrp="1"/>
          </p:cNvSpPr>
          <p:nvPr>
            <p:ph type="body" sz="quarter" idx="10"/>
          </p:nvPr>
        </p:nvSpPr>
        <p:spPr/>
        <p:txBody>
          <a:bodyPr/>
          <a:lstStyle/>
          <a:p>
            <a:r>
              <a:rPr lang="en-US"/>
              <a:t>A periodic timer is great for learning about timers. They are relatively simple and not too hard to observe with a debugger. Periodic timers produce repetitive markers or “ticks” with a fixed period as shown here. The major parameter is the period which is set with a counter modulus.</a:t>
            </a:r>
          </a:p>
          <a:p>
            <a:r>
              <a:rPr lang="en-US"/>
              <a:t>“A” causes an action “B” to occur periodically under tight control of the timer.  Some examples are </a:t>
            </a:r>
          </a:p>
          <a:p>
            <a:pPr lvl="1">
              <a:buFont typeface="Arial" panose="020B0604020202020204" pitchFamily="34" charset="0"/>
              <a:buChar char="•"/>
            </a:pPr>
            <a:r>
              <a:rPr lang="en-US"/>
              <a:t>Controlling the polling of digital inputs </a:t>
            </a:r>
            <a:br>
              <a:rPr lang="en-US"/>
            </a:br>
            <a:r>
              <a:rPr lang="en-US"/>
              <a:t>like pushbuttons</a:t>
            </a:r>
          </a:p>
          <a:p>
            <a:pPr lvl="1">
              <a:buFont typeface="Arial" panose="020B0604020202020204" pitchFamily="34" charset="0"/>
              <a:buChar char="•"/>
            </a:pPr>
            <a:r>
              <a:rPr lang="en-US"/>
              <a:t>Scheduling of tasks by a real-time </a:t>
            </a:r>
            <a:br>
              <a:rPr lang="en-US"/>
            </a:br>
            <a:r>
              <a:rPr lang="en-US"/>
              <a:t>operating system</a:t>
            </a:r>
          </a:p>
          <a:p>
            <a:endParaRPr lang="en-US"/>
          </a:p>
        </p:txBody>
      </p:sp>
      <p:pic>
        <p:nvPicPr>
          <p:cNvPr id="5" name="Picture 4" descr="A picture containing diagram, rectangle, line, jack&#10;&#10;Description automatically generated">
            <a:extLst>
              <a:ext uri="{FF2B5EF4-FFF2-40B4-BE49-F238E27FC236}">
                <a16:creationId xmlns:a16="http://schemas.microsoft.com/office/drawing/2014/main" id="{A56CF995-74F4-7C1B-F16D-BE7CCE58E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705" y="3181184"/>
            <a:ext cx="6622365" cy="3223178"/>
          </a:xfrm>
          <a:prstGeom prst="rect">
            <a:avLst/>
          </a:prstGeom>
        </p:spPr>
      </p:pic>
    </p:spTree>
    <p:extLst>
      <p:ext uri="{BB962C8B-B14F-4D97-AF65-F5344CB8AC3E}">
        <p14:creationId xmlns:p14="http://schemas.microsoft.com/office/powerpoint/2010/main" val="99063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F38F-D9AF-2FC2-3F89-5E654FC5E8A1}"/>
              </a:ext>
            </a:extLst>
          </p:cNvPr>
          <p:cNvSpPr>
            <a:spLocks noGrp="1"/>
          </p:cNvSpPr>
          <p:nvPr>
            <p:ph type="title"/>
          </p:nvPr>
        </p:nvSpPr>
        <p:spPr/>
        <p:txBody>
          <a:bodyPr/>
          <a:lstStyle/>
          <a:p>
            <a:r>
              <a:rPr lang="en-US" b="1"/>
              <a:t>Delay TIMER</a:t>
            </a:r>
            <a:br>
              <a:rPr lang="en-US" b="1"/>
            </a:br>
            <a:endParaRPr lang="en-US"/>
          </a:p>
        </p:txBody>
      </p:sp>
      <p:sp>
        <p:nvSpPr>
          <p:cNvPr id="3" name="Text Placeholder 2">
            <a:extLst>
              <a:ext uri="{FF2B5EF4-FFF2-40B4-BE49-F238E27FC236}">
                <a16:creationId xmlns:a16="http://schemas.microsoft.com/office/drawing/2014/main" id="{0304019C-F4F0-00C5-6283-CCD368D9D30B}"/>
              </a:ext>
            </a:extLst>
          </p:cNvPr>
          <p:cNvSpPr>
            <a:spLocks noGrp="1"/>
          </p:cNvSpPr>
          <p:nvPr>
            <p:ph type="body" sz="quarter" idx="10"/>
          </p:nvPr>
        </p:nvSpPr>
        <p:spPr/>
        <p:txBody>
          <a:bodyPr/>
          <a:lstStyle/>
          <a:p>
            <a:r>
              <a:rPr lang="en-US"/>
              <a:t>Delay functions cause something to happen after a period of time has elapsed. The diagram shows “A” resetting a timer to 0 and starting a delay of three ticks before “B” happens.</a:t>
            </a:r>
          </a:p>
          <a:p>
            <a:endParaRPr lang="en-US"/>
          </a:p>
        </p:txBody>
      </p:sp>
      <p:pic>
        <p:nvPicPr>
          <p:cNvPr id="5" name="Picture 4" descr="A diagram of a delay time&#10;&#10;Description automatically generated with low confidence">
            <a:extLst>
              <a:ext uri="{FF2B5EF4-FFF2-40B4-BE49-F238E27FC236}">
                <a16:creationId xmlns:a16="http://schemas.microsoft.com/office/drawing/2014/main" id="{5480AE3A-597C-5CEE-E783-D6790B55A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810" y="2286768"/>
            <a:ext cx="5062230" cy="2585323"/>
          </a:xfrm>
          <a:prstGeom prst="rect">
            <a:avLst/>
          </a:prstGeom>
        </p:spPr>
      </p:pic>
      <p:sp>
        <p:nvSpPr>
          <p:cNvPr id="7" name="TextBox 6">
            <a:extLst>
              <a:ext uri="{FF2B5EF4-FFF2-40B4-BE49-F238E27FC236}">
                <a16:creationId xmlns:a16="http://schemas.microsoft.com/office/drawing/2014/main" id="{BFB70BC2-CA09-4E62-E864-8F996AEF8B3B}"/>
              </a:ext>
            </a:extLst>
          </p:cNvPr>
          <p:cNvSpPr txBox="1"/>
          <p:nvPr/>
        </p:nvSpPr>
        <p:spPr>
          <a:xfrm>
            <a:off x="394774" y="2214142"/>
            <a:ext cx="6316922" cy="3816429"/>
          </a:xfrm>
          <a:prstGeom prst="rect">
            <a:avLst/>
          </a:prstGeom>
          <a:noFill/>
        </p:spPr>
        <p:txBody>
          <a:bodyPr wrap="square">
            <a:spAutoFit/>
          </a:bodyPr>
          <a:lstStyle/>
          <a:p>
            <a:pPr marL="169863" indent="-169863">
              <a:spcBef>
                <a:spcPts val="575"/>
              </a:spcBef>
              <a:spcAft>
                <a:spcPts val="75"/>
              </a:spcAft>
              <a:buSzPct val="80000"/>
              <a:buFont typeface="Arial" pitchFamily="34" charset="0"/>
              <a:buChar char="•"/>
            </a:pPr>
            <a:r>
              <a:rPr lang="en-US" sz="2200">
                <a:solidFill>
                  <a:schemeClr val="tx1">
                    <a:lumMod val="85000"/>
                    <a:lumOff val="15000"/>
                  </a:schemeClr>
                </a:solidFill>
                <a:latin typeface="Arial" panose="020B0604020202020204" pitchFamily="34" charset="0"/>
                <a:cs typeface="Arial" panose="020B0604020202020204" pitchFamily="34" charset="0"/>
              </a:rPr>
              <a:t>An example of delay is debouncing a pushbutton. An initial press of a pushbutton is detected by polling an input, or there is an interrupt. Then, a delay is started by “A” to wait for any mechanical bounce of the pushbutton to end. After the delay, the pushbutton is sampled again in “B”. If the pushbutton is still active, a valid button press is detected. Using a timer for the delay allows the processor to do other things during the debounce time and the delay is accurate and repeatable.</a:t>
            </a:r>
          </a:p>
        </p:txBody>
      </p:sp>
    </p:spTree>
    <p:extLst>
      <p:ext uri="{BB962C8B-B14F-4D97-AF65-F5344CB8AC3E}">
        <p14:creationId xmlns:p14="http://schemas.microsoft.com/office/powerpoint/2010/main" val="22420306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err="1"/>
              <a:t>Systick</a:t>
            </a:r>
            <a:endParaRPr lang="en-US"/>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endParaRPr lang="en-US"/>
          </a:p>
        </p:txBody>
      </p:sp>
      <p:sp>
        <p:nvSpPr>
          <p:cNvPr id="13" name="TextBox 12">
            <a:extLst>
              <a:ext uri="{FF2B5EF4-FFF2-40B4-BE49-F238E27FC236}">
                <a16:creationId xmlns:a16="http://schemas.microsoft.com/office/drawing/2014/main" id="{EE4455A8-988D-F5F1-0842-3C3639854594}"/>
              </a:ext>
            </a:extLst>
          </p:cNvPr>
          <p:cNvSpPr txBox="1"/>
          <p:nvPr/>
        </p:nvSpPr>
        <p:spPr>
          <a:xfrm>
            <a:off x="5209262" y="1199739"/>
            <a:ext cx="6097044" cy="1477328"/>
          </a:xfrm>
          <a:prstGeom prst="rect">
            <a:avLst/>
          </a:prstGeom>
          <a:noFill/>
        </p:spPr>
        <p:txBody>
          <a:bodyPr wrap="square">
            <a:spAutoFit/>
          </a:bodyPr>
          <a:lstStyle/>
          <a:p>
            <a:r>
              <a:rPr lang="en-US"/>
              <a:t>I want to illustrate one periodic timer in more detail. The simplest I know is the “</a:t>
            </a:r>
            <a:r>
              <a:rPr lang="en-US" err="1"/>
              <a:t>SysTick</a:t>
            </a:r>
            <a:r>
              <a:rPr lang="en-US"/>
              <a:t> timer” or, simply, </a:t>
            </a:r>
            <a:r>
              <a:rPr lang="en-US" err="1"/>
              <a:t>SysTick</a:t>
            </a:r>
            <a:r>
              <a:rPr lang="en-US"/>
              <a:t>. The </a:t>
            </a:r>
            <a:r>
              <a:rPr lang="en-US" err="1"/>
              <a:t>SysTick</a:t>
            </a:r>
            <a:r>
              <a:rPr lang="en-US"/>
              <a:t> timer is an option included with some ARM processors used as the core of many 32-bit microcontrollers. Here is a diagram of the </a:t>
            </a:r>
            <a:r>
              <a:rPr lang="en-US" err="1"/>
              <a:t>SysTick</a:t>
            </a:r>
            <a:r>
              <a:rPr lang="en-US"/>
              <a:t> timer.</a:t>
            </a:r>
          </a:p>
        </p:txBody>
      </p:sp>
      <p:pic>
        <p:nvPicPr>
          <p:cNvPr id="15" name="Picture 14" descr="A picture containing text, screenshot, rectangle, diagram&#10;&#10;Description automatically generated">
            <a:extLst>
              <a:ext uri="{FF2B5EF4-FFF2-40B4-BE49-F238E27FC236}">
                <a16:creationId xmlns:a16="http://schemas.microsoft.com/office/drawing/2014/main" id="{C6D33ABE-4CB3-E5E1-C0E6-8A0A8737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55424"/>
            <a:ext cx="4545748" cy="3165091"/>
          </a:xfrm>
          <a:prstGeom prst="rect">
            <a:avLst/>
          </a:prstGeom>
        </p:spPr>
      </p:pic>
      <p:pic>
        <p:nvPicPr>
          <p:cNvPr id="21" name="Picture 20" descr="A screen shot of a computer program&#10;&#10;Description automatically generated with medium confidence">
            <a:extLst>
              <a:ext uri="{FF2B5EF4-FFF2-40B4-BE49-F238E27FC236}">
                <a16:creationId xmlns:a16="http://schemas.microsoft.com/office/drawing/2014/main" id="{278D0EB6-2952-127C-4035-23996463F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56" y="1153266"/>
            <a:ext cx="4801206" cy="5590738"/>
          </a:xfrm>
          <a:prstGeom prst="rect">
            <a:avLst/>
          </a:prstGeom>
        </p:spPr>
      </p:pic>
    </p:spTree>
    <p:extLst>
      <p:ext uri="{BB962C8B-B14F-4D97-AF65-F5344CB8AC3E}">
        <p14:creationId xmlns:p14="http://schemas.microsoft.com/office/powerpoint/2010/main" val="135706308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1043905-27BE-47BD-C8CA-73C4E7BD35C1}"/>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03DD6870-7B76-0FF1-ECDA-2B33B3F8051D}"/>
              </a:ext>
            </a:extLst>
          </p:cNvPr>
          <p:cNvSpPr>
            <a:spLocks noGrp="1"/>
          </p:cNvSpPr>
          <p:nvPr>
            <p:ph type="ctrTitle"/>
          </p:nvPr>
        </p:nvSpPr>
        <p:spPr/>
        <p:txBody>
          <a:bodyPr/>
          <a:lstStyle/>
          <a:p>
            <a:r>
              <a:rPr lang="en-US"/>
              <a:t>PWM</a:t>
            </a:r>
          </a:p>
        </p:txBody>
      </p:sp>
    </p:spTree>
    <p:extLst>
      <p:ext uri="{BB962C8B-B14F-4D97-AF65-F5344CB8AC3E}">
        <p14:creationId xmlns:p14="http://schemas.microsoft.com/office/powerpoint/2010/main" val="18974556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b="1"/>
              <a:t>PWM</a:t>
            </a:r>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r>
              <a:rPr lang="en-US"/>
              <a:t>PWM timers are commonly used for motion control and dimming LEDs. Examples of these applications are included here.</a:t>
            </a:r>
          </a:p>
          <a:p>
            <a:pPr marL="0" indent="0">
              <a:buNone/>
            </a:pPr>
            <a:r>
              <a:rPr lang="en-US" b="1"/>
              <a:t>	Duty Cycle</a:t>
            </a:r>
          </a:p>
          <a:p>
            <a:r>
              <a:rPr lang="en-US"/>
              <a:t>Duty cycle is the amount of time a digital signal is in the “active” state relative to the period of the signal. Duty cycle is usually given as a percentage.</a:t>
            </a:r>
          </a:p>
          <a:p>
            <a:r>
              <a:rPr lang="en-US"/>
              <a:t>For example, a perfect square wave with equal high time and low time has a duty cycle of 50%. Here is a diagram showing duty cycle in a general way.</a:t>
            </a:r>
          </a:p>
          <a:p>
            <a:r>
              <a:rPr lang="en-US"/>
              <a:t>If active high, the duty cycle is </a:t>
            </a:r>
          </a:p>
          <a:p>
            <a:pPr marL="0" indent="0">
              <a:buNone/>
            </a:pPr>
            <a:r>
              <a:rPr lang="en-US">
                <a:effectLst/>
              </a:rPr>
              <a:t>(Width ÷ Period) ✕ 100 ＝ (3 ÷ 10) ✕ 100 ＝ 30% </a:t>
            </a:r>
          </a:p>
          <a:p>
            <a:r>
              <a:rPr lang="en-US"/>
              <a:t>If we define the signal as active low, </a:t>
            </a:r>
          </a:p>
          <a:p>
            <a:r>
              <a:rPr lang="en-US"/>
              <a:t>the duty cycle is 70%.</a:t>
            </a:r>
          </a:p>
          <a:p>
            <a:endParaRPr lang="en-US"/>
          </a:p>
        </p:txBody>
      </p:sp>
      <p:pic>
        <p:nvPicPr>
          <p:cNvPr id="5" name="Picture 4" descr="A picture containing text, screenshot, rectangle, line&#10;&#10;Description automatically generated">
            <a:extLst>
              <a:ext uri="{FF2B5EF4-FFF2-40B4-BE49-F238E27FC236}">
                <a16:creationId xmlns:a16="http://schemas.microsoft.com/office/drawing/2014/main" id="{5B98E8C8-A58E-6F4F-E2C1-77D1B0F0B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853" y="4595647"/>
            <a:ext cx="6111159" cy="1798537"/>
          </a:xfrm>
          <a:prstGeom prst="rect">
            <a:avLst/>
          </a:prstGeom>
        </p:spPr>
      </p:pic>
    </p:spTree>
    <p:extLst>
      <p:ext uri="{BB962C8B-B14F-4D97-AF65-F5344CB8AC3E}">
        <p14:creationId xmlns:p14="http://schemas.microsoft.com/office/powerpoint/2010/main" val="12524923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lstStyle/>
          <a:p>
            <a:r>
              <a:rPr lang="en-US" b="1"/>
              <a:t>Controlling LED Intensity with a PWM Timer</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8210607" cy="4667249"/>
          </a:xfrm>
        </p:spPr>
        <p:txBody>
          <a:bodyPr/>
          <a:lstStyle/>
          <a:p>
            <a:r>
              <a:rPr lang="en-US"/>
              <a:t>The LED is on when the timer output is low and off when the output is high. The timer creates a rapidly changing output which turns the LED on and off fast enough, so the eye averages the “on” time and perceives a change in intensity and not blinking on and off.</a:t>
            </a:r>
          </a:p>
        </p:txBody>
      </p:sp>
      <p:pic>
        <p:nvPicPr>
          <p:cNvPr id="5" name="Picture 4" descr="A picture containing diagram, text, line, rectangle&#10;&#10;Description automatically generated">
            <a:extLst>
              <a:ext uri="{FF2B5EF4-FFF2-40B4-BE49-F238E27FC236}">
                <a16:creationId xmlns:a16="http://schemas.microsoft.com/office/drawing/2014/main" id="{2593307D-1098-5B6A-5403-CD9EC0AB9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2962" y="2080298"/>
            <a:ext cx="2821080" cy="2584530"/>
          </a:xfrm>
          <a:prstGeom prst="rect">
            <a:avLst/>
          </a:prstGeom>
        </p:spPr>
      </p:pic>
      <p:pic>
        <p:nvPicPr>
          <p:cNvPr id="7" name="Picture 6" descr="A picture containing text, screenshot, diagram, rectangle&#10;&#10;Description automatically generated">
            <a:extLst>
              <a:ext uri="{FF2B5EF4-FFF2-40B4-BE49-F238E27FC236}">
                <a16:creationId xmlns:a16="http://schemas.microsoft.com/office/drawing/2014/main" id="{11E79B78-D091-B679-BA88-802E07DA3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807" y="3104105"/>
            <a:ext cx="6194121" cy="3121446"/>
          </a:xfrm>
          <a:prstGeom prst="rect">
            <a:avLst/>
          </a:prstGeom>
        </p:spPr>
      </p:pic>
    </p:spTree>
    <p:extLst>
      <p:ext uri="{BB962C8B-B14F-4D97-AF65-F5344CB8AC3E}">
        <p14:creationId xmlns:p14="http://schemas.microsoft.com/office/powerpoint/2010/main" val="2327808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a:t>What is an embedded system?</a:t>
            </a: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t>An embedded system is a combination of</a:t>
            </a:r>
          </a:p>
          <a:p>
            <a:pPr lvl="1"/>
            <a:r>
              <a:rPr lang="en-US"/>
              <a:t>a processor, </a:t>
            </a:r>
          </a:p>
          <a:p>
            <a:pPr lvl="1"/>
            <a:r>
              <a:rPr lang="en-US"/>
              <a:t>memory, </a:t>
            </a:r>
          </a:p>
          <a:p>
            <a:pPr lvl="1"/>
            <a:r>
              <a:rPr lang="en-US"/>
              <a:t>and (input/output) peripherals</a:t>
            </a:r>
          </a:p>
          <a:p>
            <a:pPr lvl="2"/>
            <a:endParaRPr lang="en-US"/>
          </a:p>
          <a:p>
            <a:r>
              <a:rPr lang="en-US"/>
              <a:t>It is embedded as part of a complete device often including electrical or electronic hardware and mechanical parts. </a:t>
            </a:r>
          </a:p>
        </p:txBody>
      </p:sp>
      <p:sp>
        <p:nvSpPr>
          <p:cNvPr id="4" name="Rectangle: Rounded Corners 3">
            <a:extLst>
              <a:ext uri="{FF2B5EF4-FFF2-40B4-BE49-F238E27FC236}">
                <a16:creationId xmlns:a16="http://schemas.microsoft.com/office/drawing/2014/main" id="{C3825B4B-AC1E-4D86-AC28-72041F200DF2}"/>
              </a:ext>
            </a:extLst>
          </p:cNvPr>
          <p:cNvSpPr/>
          <p:nvPr/>
        </p:nvSpPr>
        <p:spPr>
          <a:xfrm>
            <a:off x="638827" y="4264758"/>
            <a:ext cx="2617940"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Home appliances</a:t>
            </a:r>
          </a:p>
          <a:p>
            <a:pPr marL="285750" indent="-285750" algn="l">
              <a:buFont typeface="Arial" panose="020B0604020202020204" pitchFamily="34" charset="0"/>
              <a:buChar char="•"/>
            </a:pPr>
            <a:r>
              <a:rPr lang="en-US">
                <a:solidFill>
                  <a:schemeClr val="bg1"/>
                </a:solidFill>
                <a:latin typeface="+mj-lt"/>
              </a:rPr>
              <a:t>Coffee machine</a:t>
            </a:r>
          </a:p>
          <a:p>
            <a:pPr marL="285750" indent="-285750" algn="l">
              <a:buFont typeface="Arial" panose="020B0604020202020204" pitchFamily="34" charset="0"/>
              <a:buChar char="•"/>
            </a:pPr>
            <a:r>
              <a:rPr lang="en-US">
                <a:solidFill>
                  <a:schemeClr val="bg1"/>
                </a:solidFill>
                <a:latin typeface="+mj-lt"/>
              </a:rPr>
              <a:t>Washing machine</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5" name="Rectangle: Rounded Corners 4">
            <a:extLst>
              <a:ext uri="{FF2B5EF4-FFF2-40B4-BE49-F238E27FC236}">
                <a16:creationId xmlns:a16="http://schemas.microsoft.com/office/drawing/2014/main" id="{984906A6-25CB-48F2-88C7-F7E0B1D66790}"/>
              </a:ext>
            </a:extLst>
          </p:cNvPr>
          <p:cNvSpPr/>
          <p:nvPr/>
        </p:nvSpPr>
        <p:spPr>
          <a:xfrm>
            <a:off x="3574093" y="4265634"/>
            <a:ext cx="173276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Industrial</a:t>
            </a:r>
          </a:p>
          <a:p>
            <a:pPr marL="285750" indent="-285750" algn="l">
              <a:buFont typeface="Arial" panose="020B0604020202020204" pitchFamily="34" charset="0"/>
              <a:buChar char="•"/>
            </a:pPr>
            <a:r>
              <a:rPr lang="en-US">
                <a:solidFill>
                  <a:schemeClr val="bg1"/>
                </a:solidFill>
                <a:latin typeface="+mj-lt"/>
              </a:rPr>
              <a:t>RFID </a:t>
            </a:r>
          </a:p>
          <a:p>
            <a:pPr marL="285750" indent="-285750" algn="l">
              <a:buFont typeface="Arial" panose="020B0604020202020204" pitchFamily="34" charset="0"/>
              <a:buChar char="•"/>
            </a:pPr>
            <a:r>
              <a:rPr lang="en-US">
                <a:solidFill>
                  <a:schemeClr val="bg1"/>
                </a:solidFill>
                <a:latin typeface="+mj-lt"/>
              </a:rPr>
              <a:t>Robots</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6" name="Rectangle: Rounded Corners 5">
            <a:extLst>
              <a:ext uri="{FF2B5EF4-FFF2-40B4-BE49-F238E27FC236}">
                <a16:creationId xmlns:a16="http://schemas.microsoft.com/office/drawing/2014/main" id="{34E6939A-4D86-46A2-8B45-1ED7ECF20D47}"/>
              </a:ext>
            </a:extLst>
          </p:cNvPr>
          <p:cNvSpPr/>
          <p:nvPr/>
        </p:nvSpPr>
        <p:spPr>
          <a:xfrm>
            <a:off x="5624186" y="4264758"/>
            <a:ext cx="592898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Automotive</a:t>
            </a:r>
          </a:p>
          <a:p>
            <a:pPr marL="285750" indent="-285750" algn="l">
              <a:buFont typeface="Arial" panose="020B0604020202020204" pitchFamily="34" charset="0"/>
              <a:buChar char="•"/>
            </a:pPr>
            <a:r>
              <a:rPr lang="en-US">
                <a:solidFill>
                  <a:schemeClr val="bg1"/>
                </a:solidFill>
                <a:latin typeface="+mj-lt"/>
              </a:rPr>
              <a:t>Engine management</a:t>
            </a:r>
          </a:p>
          <a:p>
            <a:pPr marL="285750" indent="-285750" algn="l">
              <a:buFont typeface="Arial" panose="020B0604020202020204" pitchFamily="34" charset="0"/>
              <a:buChar char="•"/>
            </a:pPr>
            <a:r>
              <a:rPr lang="en-US">
                <a:solidFill>
                  <a:schemeClr val="bg1"/>
                </a:solidFill>
                <a:latin typeface="+mj-lt"/>
              </a:rPr>
              <a:t>Entertainment system</a:t>
            </a:r>
          </a:p>
          <a:p>
            <a:pPr marL="285750" indent="-285750" algn="l">
              <a:buFont typeface="Arial" panose="020B0604020202020204" pitchFamily="34" charset="0"/>
              <a:buChar char="•"/>
            </a:pPr>
            <a:r>
              <a:rPr lang="en-US">
                <a:solidFill>
                  <a:schemeClr val="bg1"/>
                </a:solidFill>
                <a:latin typeface="+mj-lt"/>
              </a:rPr>
              <a:t>…</a:t>
            </a:r>
          </a:p>
          <a:p>
            <a:pPr marL="285750" indent="-285750" algn="l">
              <a:buFont typeface="Arial" panose="020B0604020202020204" pitchFamily="34" charset="0"/>
              <a:buChar char="•"/>
            </a:pPr>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00F3CF38-B7DA-4038-8805-24AFB1C48D7A}"/>
              </a:ext>
            </a:extLst>
          </p:cNvPr>
          <p:cNvSpPr/>
          <p:nvPr/>
        </p:nvSpPr>
        <p:spPr>
          <a:xfrm>
            <a:off x="8588679" y="4572000"/>
            <a:ext cx="2899980" cy="10221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lgn="l">
              <a:buFont typeface="Arial" panose="020B0604020202020204" pitchFamily="34" charset="0"/>
              <a:buChar char="•"/>
            </a:pPr>
            <a:r>
              <a:rPr lang="en-US">
                <a:solidFill>
                  <a:schemeClr val="bg1"/>
                </a:solidFill>
                <a:latin typeface="+mj-lt"/>
              </a:rPr>
              <a:t>Battery management</a:t>
            </a:r>
          </a:p>
          <a:p>
            <a:pPr marL="285750" indent="-285750" algn="l">
              <a:buFont typeface="Arial" panose="020B0604020202020204" pitchFamily="34" charset="0"/>
              <a:buChar char="•"/>
            </a:pPr>
            <a:r>
              <a:rPr lang="en-US">
                <a:solidFill>
                  <a:schemeClr val="bg1"/>
                </a:solidFill>
                <a:latin typeface="+mj-lt"/>
              </a:rPr>
              <a:t>Climate control</a:t>
            </a:r>
          </a:p>
          <a:p>
            <a:pPr marL="285750" indent="-285750" algn="l">
              <a:buFont typeface="Arial" panose="020B0604020202020204" pitchFamily="34" charset="0"/>
              <a:buChar char="•"/>
            </a:pPr>
            <a:endParaRPr lang="en-US">
              <a:solidFill>
                <a:schemeClr val="bg1"/>
              </a:solidFill>
              <a:latin typeface="+mj-lt"/>
            </a:endParaRPr>
          </a:p>
        </p:txBody>
      </p:sp>
    </p:spTree>
    <p:extLst>
      <p:ext uri="{BB962C8B-B14F-4D97-AF65-F5344CB8AC3E}">
        <p14:creationId xmlns:p14="http://schemas.microsoft.com/office/powerpoint/2010/main" val="411662362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D4B456-B367-64E5-A3DC-F97C68C971B4}"/>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2D10A0C1-3655-102B-F961-6C402DD6009A}"/>
              </a:ext>
            </a:extLst>
          </p:cNvPr>
          <p:cNvSpPr>
            <a:spLocks noGrp="1"/>
          </p:cNvSpPr>
          <p:nvPr>
            <p:ph type="ctrTitle"/>
          </p:nvPr>
        </p:nvSpPr>
        <p:spPr/>
        <p:txBody>
          <a:bodyPr/>
          <a:lstStyle/>
          <a:p>
            <a:r>
              <a:rPr lang="en-US"/>
              <a:t>UART</a:t>
            </a:r>
          </a:p>
        </p:txBody>
      </p:sp>
    </p:spTree>
    <p:extLst>
      <p:ext uri="{BB962C8B-B14F-4D97-AF65-F5344CB8AC3E}">
        <p14:creationId xmlns:p14="http://schemas.microsoft.com/office/powerpoint/2010/main" val="280584151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lstStyle/>
          <a:p>
            <a:r>
              <a:rPr lang="en-US"/>
              <a:t>UART stands for Universal Asynchronous Receiver/Transmitter. It’s a physical circuit in a microcontroller, or a stand-alone IC. A UART’s main purpose is to transmit and receive serial data.</a:t>
            </a:r>
          </a:p>
          <a:p>
            <a:r>
              <a:rPr lang="en-US"/>
              <a:t>In UART communication, two UARTs communicate directly with each other. The transmitting UART converts parallel data from a controlling device like a CPU into serial form, transmits it in serial to the receiving UART, which then converts the serial data back into parallel data for the receiving device. Only two wires are needed to transmit data between two UARTs. Data flows from the Tx pin of the transmitting UART to the Rx pin of the receiving UART:</a:t>
            </a:r>
          </a:p>
        </p:txBody>
      </p:sp>
      <p:pic>
        <p:nvPicPr>
          <p:cNvPr id="6" name="Picture 5" descr="A picture containing text, diagram, screenshot, line&#10;&#10;Description automatically generated">
            <a:extLst>
              <a:ext uri="{FF2B5EF4-FFF2-40B4-BE49-F238E27FC236}">
                <a16:creationId xmlns:a16="http://schemas.microsoft.com/office/drawing/2014/main" id="{F85E48C5-290C-4F85-7477-5AEC638B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654" y="4333432"/>
            <a:ext cx="4678472" cy="2290502"/>
          </a:xfrm>
          <a:prstGeom prst="rect">
            <a:avLst/>
          </a:prstGeom>
        </p:spPr>
      </p:pic>
    </p:spTree>
    <p:extLst>
      <p:ext uri="{BB962C8B-B14F-4D97-AF65-F5344CB8AC3E}">
        <p14:creationId xmlns:p14="http://schemas.microsoft.com/office/powerpoint/2010/main" val="85360401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normAutofit/>
          </a:bodyPr>
          <a:lstStyle/>
          <a:p>
            <a:r>
              <a:rPr lang="en-US" sz="2000"/>
              <a:t>The UART that is going to transmit data receives the data from a data bus. The data bus is used to send data to the UART by another device like a CPU, memory, or microcontroller. Data is transferred from the data bus to the transmitting UART in parallel form. After the transmitting UART gets the parallel data from the data bus, it adds a start bit, a parity bit, and a stop bit, creating the data packet. Next, the data packet is output serially, bit by bit at the Tx pin. The receiving UART reads the data packet bit by bit at its Rx pin. The receiving UART then converts the data back into parallel form and removes the start bit, parity bit, and stop bits. Finally, the receiving UART transfers the data packet in parallel to the data bus on the receiving end:</a:t>
            </a:r>
          </a:p>
        </p:txBody>
      </p:sp>
      <p:pic>
        <p:nvPicPr>
          <p:cNvPr id="5" name="Picture 4" descr="A picture containing text, screenshot, diagram, line&#10;&#10;Description automatically generated">
            <a:extLst>
              <a:ext uri="{FF2B5EF4-FFF2-40B4-BE49-F238E27FC236}">
                <a16:creationId xmlns:a16="http://schemas.microsoft.com/office/drawing/2014/main" id="{67A4FC4B-7663-E859-7A94-45674F967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415" y="3695560"/>
            <a:ext cx="6376898" cy="2748376"/>
          </a:xfrm>
          <a:prstGeom prst="rect">
            <a:avLst/>
          </a:prstGeom>
        </p:spPr>
      </p:pic>
    </p:spTree>
    <p:extLst>
      <p:ext uri="{BB962C8B-B14F-4D97-AF65-F5344CB8AC3E}">
        <p14:creationId xmlns:p14="http://schemas.microsoft.com/office/powerpoint/2010/main" val="15160893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2444-6189-436C-DCAD-4DDF27293B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7DF043-1B2A-828B-CC0E-156A1737B1C8}"/>
              </a:ext>
            </a:extLst>
          </p:cNvPr>
          <p:cNvSpPr>
            <a:spLocks noGrp="1"/>
          </p:cNvSpPr>
          <p:nvPr>
            <p:ph type="body" sz="quarter" idx="10"/>
          </p:nvPr>
        </p:nvSpPr>
        <p:spPr/>
        <p:txBody>
          <a:bodyPr/>
          <a:lstStyle/>
          <a:p>
            <a:r>
              <a:rPr lang="en-US"/>
              <a:t>UART transmitted data is organized into </a:t>
            </a:r>
            <a:r>
              <a:rPr lang="en-US" i="1"/>
              <a:t>packets</a:t>
            </a:r>
            <a:r>
              <a:rPr lang="en-US"/>
              <a:t>. Each packet contains 1 start bit, 5 to 9 data bits (depending on the UART), an optional </a:t>
            </a:r>
            <a:r>
              <a:rPr lang="en-US" i="1"/>
              <a:t>parity</a:t>
            </a:r>
            <a:r>
              <a:rPr lang="en-US"/>
              <a:t> bit, and 1 or 2 stop bits:</a:t>
            </a:r>
          </a:p>
        </p:txBody>
      </p:sp>
      <p:pic>
        <p:nvPicPr>
          <p:cNvPr id="5" name="Picture 4" descr="A picture containing text, screenshot, font, line&#10;&#10;Description automatically generated">
            <a:extLst>
              <a:ext uri="{FF2B5EF4-FFF2-40B4-BE49-F238E27FC236}">
                <a16:creationId xmlns:a16="http://schemas.microsoft.com/office/drawing/2014/main" id="{BA4ED41B-0321-8F7E-70F6-20EB98998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654" y="2221020"/>
            <a:ext cx="6335009" cy="2829320"/>
          </a:xfrm>
          <a:prstGeom prst="rect">
            <a:avLst/>
          </a:prstGeom>
        </p:spPr>
      </p:pic>
    </p:spTree>
    <p:extLst>
      <p:ext uri="{BB962C8B-B14F-4D97-AF65-F5344CB8AC3E}">
        <p14:creationId xmlns:p14="http://schemas.microsoft.com/office/powerpoint/2010/main" val="19239096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D960-182E-0E88-2661-E33DB695C08B}"/>
              </a:ext>
            </a:extLst>
          </p:cNvPr>
          <p:cNvSpPr>
            <a:spLocks noGrp="1"/>
          </p:cNvSpPr>
          <p:nvPr>
            <p:ph type="title"/>
          </p:nvPr>
        </p:nvSpPr>
        <p:spPr/>
        <p:txBody>
          <a:bodyPr/>
          <a:lstStyle/>
          <a:p>
            <a:r>
              <a:rPr lang="en-US"/>
              <a:t>UART</a:t>
            </a:r>
          </a:p>
        </p:txBody>
      </p:sp>
      <p:sp>
        <p:nvSpPr>
          <p:cNvPr id="3" name="Text Placeholder 2">
            <a:extLst>
              <a:ext uri="{FF2B5EF4-FFF2-40B4-BE49-F238E27FC236}">
                <a16:creationId xmlns:a16="http://schemas.microsoft.com/office/drawing/2014/main" id="{255A0E11-992F-9B78-6E57-5895B07F2E25}"/>
              </a:ext>
            </a:extLst>
          </p:cNvPr>
          <p:cNvSpPr>
            <a:spLocks noGrp="1"/>
          </p:cNvSpPr>
          <p:nvPr>
            <p:ph type="body" sz="quarter" idx="10"/>
          </p:nvPr>
        </p:nvSpPr>
        <p:spPr>
          <a:xfrm>
            <a:off x="394773" y="1153264"/>
            <a:ext cx="7678251" cy="2786171"/>
          </a:xfrm>
        </p:spPr>
        <p:txBody>
          <a:bodyPr>
            <a:normAutofit lnSpcReduction="10000"/>
          </a:bodyPr>
          <a:lstStyle/>
          <a:p>
            <a:pPr marL="0" indent="0">
              <a:buNone/>
            </a:pPr>
            <a:r>
              <a:rPr lang="en-US" sz="1600" b="1"/>
              <a:t>	Start Bit</a:t>
            </a:r>
          </a:p>
          <a:p>
            <a:r>
              <a:rPr lang="en-US" sz="1600"/>
              <a:t>The UART data transmission line is normally held at a high voltage level when it’s not transmitting data. To start the transfer of data, the transmitting UART pulls the transmission line from high to low for one clock cycle. When the receiving UART detects the high to low voltage transition, it begins reading the bits in the data frame at the frequency of the baud rate.</a:t>
            </a:r>
          </a:p>
          <a:p>
            <a:pPr marL="0" indent="0">
              <a:buNone/>
            </a:pPr>
            <a:r>
              <a:rPr lang="en-US" sz="1600" b="1"/>
              <a:t>	Data Frame</a:t>
            </a:r>
          </a:p>
          <a:p>
            <a:r>
              <a:rPr lang="en-US" sz="1600"/>
              <a:t>The data frame contains the actual data being transferred. It can be 5 bits up to 8 bits long if a parity bit is used. If no parity bit is used, the data frame can be 9 bits long. In most cases, the data is sent with the least significant bit first.</a:t>
            </a:r>
          </a:p>
        </p:txBody>
      </p:sp>
      <p:pic>
        <p:nvPicPr>
          <p:cNvPr id="5" name="Picture 4" descr="A picture containing text, screenshot, font, line&#10;&#10;Description automatically generated">
            <a:extLst>
              <a:ext uri="{FF2B5EF4-FFF2-40B4-BE49-F238E27FC236}">
                <a16:creationId xmlns:a16="http://schemas.microsoft.com/office/drawing/2014/main" id="{9A1E225A-3658-BC2C-1680-E90645029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162" y="1304010"/>
            <a:ext cx="3902364" cy="1742860"/>
          </a:xfrm>
          <a:prstGeom prst="rect">
            <a:avLst/>
          </a:prstGeom>
        </p:spPr>
      </p:pic>
      <p:sp>
        <p:nvSpPr>
          <p:cNvPr id="7" name="TextBox 6">
            <a:extLst>
              <a:ext uri="{FF2B5EF4-FFF2-40B4-BE49-F238E27FC236}">
                <a16:creationId xmlns:a16="http://schemas.microsoft.com/office/drawing/2014/main" id="{CBC86191-C1F8-9FCD-428A-57F4ED63EE4B}"/>
              </a:ext>
            </a:extLst>
          </p:cNvPr>
          <p:cNvSpPr txBox="1"/>
          <p:nvPr/>
        </p:nvSpPr>
        <p:spPr>
          <a:xfrm>
            <a:off x="371475" y="3677963"/>
            <a:ext cx="11425752" cy="2967479"/>
          </a:xfrm>
          <a:prstGeom prst="rect">
            <a:avLst/>
          </a:prstGeom>
          <a:noFill/>
        </p:spPr>
        <p:txBody>
          <a:bodyPr wrap="square">
            <a:spAutoFit/>
          </a:bodyPr>
          <a:lstStyle/>
          <a:p>
            <a:pPr marL="0" indent="0">
              <a:buNone/>
            </a:pPr>
            <a:r>
              <a:rPr lang="en-US" sz="1600" b="1"/>
              <a:t>	Parity</a:t>
            </a:r>
          </a:p>
          <a:p>
            <a:pPr marL="169863" indent="-169863">
              <a:spcBef>
                <a:spcPts val="575"/>
              </a:spcBef>
              <a:spcAft>
                <a:spcPts val="75"/>
              </a:spcAft>
              <a:buSzPct val="80000"/>
              <a:buFont typeface="Arial" pitchFamily="34" charset="0"/>
              <a:buChar char="•"/>
            </a:pPr>
            <a:r>
              <a:rPr lang="en-US" sz="1600">
                <a:solidFill>
                  <a:schemeClr val="tx1">
                    <a:lumMod val="85000"/>
                    <a:lumOff val="15000"/>
                  </a:schemeClr>
                </a:solidFill>
                <a:latin typeface="Arial" panose="020B0604020202020204" pitchFamily="34" charset="0"/>
                <a:cs typeface="Arial" panose="020B0604020202020204" pitchFamily="34" charset="0"/>
              </a:rPr>
              <a:t>Parity describes the evenness or oddness of a number. The parity bit is a way for the receiving UART to tell if any data has changed during transmission. Bits can be changed by electromagnetic radiation, mismatched baud rates, or long distance data transfers. After the receiving UART reads the data frame, it counts the number of bits with a value of 1 and checks if the total is an even or odd number. If the parity bit is a 0 (even parity), the 1 bits in the data frame should total to an even number. If the parity bit is a 1 (odd parity), the 1 bits in the data frame should total to an odd number. When the parity bit matches the data, the UART knows that the transmission was free of errors. But if the parity bit is a 0, and the total is odd; or the parity bit is a 1, and the total is even, the UART knows that bits in the data frame have changed.</a:t>
            </a:r>
          </a:p>
          <a:p>
            <a:pPr marL="0" indent="0">
              <a:buNone/>
            </a:pPr>
            <a:r>
              <a:rPr lang="en-US" sz="1600" b="1"/>
              <a:t>	Stop Bits</a:t>
            </a:r>
          </a:p>
          <a:p>
            <a:pPr marL="169863" indent="-169863">
              <a:spcBef>
                <a:spcPts val="575"/>
              </a:spcBef>
              <a:spcAft>
                <a:spcPts val="75"/>
              </a:spcAft>
              <a:buSzPct val="80000"/>
              <a:buFont typeface="Arial" pitchFamily="34" charset="0"/>
              <a:buChar char="•"/>
            </a:pPr>
            <a:r>
              <a:rPr lang="en-US" sz="1600">
                <a:solidFill>
                  <a:schemeClr val="tx1">
                    <a:lumMod val="85000"/>
                    <a:lumOff val="15000"/>
                  </a:schemeClr>
                </a:solidFill>
                <a:latin typeface="Arial" panose="020B0604020202020204" pitchFamily="34" charset="0"/>
                <a:cs typeface="Arial" panose="020B0604020202020204" pitchFamily="34" charset="0"/>
              </a:rPr>
              <a:t>To signal the end of the data packet, the sending UART drives the data transmission line from a low voltage to a high voltage for at least two bit durations.</a:t>
            </a:r>
          </a:p>
        </p:txBody>
      </p:sp>
    </p:spTree>
    <p:extLst>
      <p:ext uri="{BB962C8B-B14F-4D97-AF65-F5344CB8AC3E}">
        <p14:creationId xmlns:p14="http://schemas.microsoft.com/office/powerpoint/2010/main" val="23770094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UART SIGNALS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p:txBody>
          <a:bodyPr/>
          <a:lstStyle/>
          <a:p>
            <a:r>
              <a:rPr lang="en-US"/>
              <a:t>Example of a UART frame. In this diagram, one byte is sent, consisting of a start bit, followed by eight data bits (D0-7), and two stop bit, for a 11-bit UART frame. The number of data and formatting bits, the presence or absence of a parity bit, the form of parity (even or odd) and the transmission speed must be pre-agreed by the communicating parties. The "stop bit" is actually a "stop period"; the stop period of the transmitter may be arbitrarily long. It cannot be shorter than a specified amount, usually 1 to 2 bit times. The receiver requires a shorter stop period than the transmitter. At the end of each data frame, the receiver stops briefly to wait for the next start bit. It is this difference which keeps the transmitter and receiver synchronized. BCLK = Base Clock</a:t>
            </a:r>
          </a:p>
        </p:txBody>
      </p:sp>
      <p:pic>
        <p:nvPicPr>
          <p:cNvPr id="5" name="Picture 4" descr="A picture containing line, text, screenshot, diagram&#10;&#10;Description automatically generated">
            <a:extLst>
              <a:ext uri="{FF2B5EF4-FFF2-40B4-BE49-F238E27FC236}">
                <a16:creationId xmlns:a16="http://schemas.microsoft.com/office/drawing/2014/main" id="{C8E6595D-08CF-7EC4-8AED-FF71F2F21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82" y="4467054"/>
            <a:ext cx="11837617" cy="1976882"/>
          </a:xfrm>
          <a:prstGeom prst="rect">
            <a:avLst/>
          </a:prstGeom>
        </p:spPr>
      </p:pic>
    </p:spTree>
    <p:extLst>
      <p:ext uri="{BB962C8B-B14F-4D97-AF65-F5344CB8AC3E}">
        <p14:creationId xmlns:p14="http://schemas.microsoft.com/office/powerpoint/2010/main" val="282447627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9F2B67-DEDF-D703-0550-B21A54C9FC61}"/>
              </a:ext>
            </a:extLst>
          </p:cNvPr>
          <p:cNvSpPr>
            <a:spLocks noGrp="1"/>
          </p:cNvSpPr>
          <p:nvPr>
            <p:ph type="pic" sz="quarter" idx="13"/>
          </p:nvPr>
        </p:nvSpPr>
        <p:spPr/>
        <p:txBody>
          <a:bodyPr/>
          <a:lstStyle/>
          <a:p>
            <a:endParaRPr lang="en-US"/>
          </a:p>
        </p:txBody>
      </p:sp>
      <p:sp>
        <p:nvSpPr>
          <p:cNvPr id="3" name="Title 2">
            <a:extLst>
              <a:ext uri="{FF2B5EF4-FFF2-40B4-BE49-F238E27FC236}">
                <a16:creationId xmlns:a16="http://schemas.microsoft.com/office/drawing/2014/main" id="{20F0F357-139F-421A-8E31-FFD5803C3E01}"/>
              </a:ext>
            </a:extLst>
          </p:cNvPr>
          <p:cNvSpPr>
            <a:spLocks noGrp="1"/>
          </p:cNvSpPr>
          <p:nvPr>
            <p:ph type="ctrTitle"/>
          </p:nvPr>
        </p:nvSpPr>
        <p:spPr/>
        <p:txBody>
          <a:bodyPr>
            <a:normAutofit/>
          </a:bodyPr>
          <a:lstStyle/>
          <a:p>
            <a:r>
              <a:rPr lang="en-US" b="1" cap="all"/>
              <a:t>TESTING</a:t>
            </a:r>
            <a:endParaRPr lang="en-US" sz="3900"/>
          </a:p>
        </p:txBody>
      </p:sp>
    </p:spTree>
    <p:extLst>
      <p:ext uri="{BB962C8B-B14F-4D97-AF65-F5344CB8AC3E}">
        <p14:creationId xmlns:p14="http://schemas.microsoft.com/office/powerpoint/2010/main" val="230110393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What is testing</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r>
              <a:rPr lang="en-US"/>
              <a:t>Software testing is the process of evaluating and verifying that a software product or application does what it is supposed to do. The benefits of testing include preventing bugs, reducing development costs and improving performance.   </a:t>
            </a:r>
          </a:p>
        </p:txBody>
      </p:sp>
      <p:pic>
        <p:nvPicPr>
          <p:cNvPr id="5" name="Picture 4" descr="A person looking at a magnifying glass&#10;&#10;Description automatically generated with medium confidence">
            <a:extLst>
              <a:ext uri="{FF2B5EF4-FFF2-40B4-BE49-F238E27FC236}">
                <a16:creationId xmlns:a16="http://schemas.microsoft.com/office/drawing/2014/main" id="{7F94A980-9E2A-F3EC-6D9E-48758FBF4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550" y="2465539"/>
            <a:ext cx="9654199" cy="3887086"/>
          </a:xfrm>
          <a:prstGeom prst="rect">
            <a:avLst/>
          </a:prstGeom>
        </p:spPr>
      </p:pic>
    </p:spTree>
    <p:extLst>
      <p:ext uri="{BB962C8B-B14F-4D97-AF65-F5344CB8AC3E}">
        <p14:creationId xmlns:p14="http://schemas.microsoft.com/office/powerpoint/2010/main" val="393728745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586C-019E-9BE1-B73B-6DE1820AC738}"/>
              </a:ext>
            </a:extLst>
          </p:cNvPr>
          <p:cNvSpPr>
            <a:spLocks noGrp="1"/>
          </p:cNvSpPr>
          <p:nvPr>
            <p:ph type="title"/>
          </p:nvPr>
        </p:nvSpPr>
        <p:spPr/>
        <p:txBody>
          <a:bodyPr/>
          <a:lstStyle/>
          <a:p>
            <a:r>
              <a:rPr lang="en-US"/>
              <a:t>Types of testing</a:t>
            </a:r>
          </a:p>
        </p:txBody>
      </p:sp>
      <p:sp>
        <p:nvSpPr>
          <p:cNvPr id="3" name="Text Placeholder 2">
            <a:extLst>
              <a:ext uri="{FF2B5EF4-FFF2-40B4-BE49-F238E27FC236}">
                <a16:creationId xmlns:a16="http://schemas.microsoft.com/office/drawing/2014/main" id="{C57FD355-88BE-EFE0-D17B-65E72FB33390}"/>
              </a:ext>
            </a:extLst>
          </p:cNvPr>
          <p:cNvSpPr>
            <a:spLocks noGrp="1"/>
          </p:cNvSpPr>
          <p:nvPr>
            <p:ph type="body" sz="quarter" idx="10"/>
          </p:nvPr>
        </p:nvSpPr>
        <p:spPr/>
        <p:txBody>
          <a:bodyPr>
            <a:normAutofit fontScale="92500" lnSpcReduction="10000"/>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a:t>
            </a:r>
          </a:p>
          <a:p>
            <a:pPr lvl="1">
              <a:buFont typeface="Arial" panose="020B0604020202020204" pitchFamily="34" charset="0"/>
              <a:buChar char="•"/>
            </a:pPr>
            <a:r>
              <a:rPr lang="en-US" b="1" dirty="0"/>
              <a:t>Integration testing</a:t>
            </a:r>
            <a:endParaRPr lang="en-US" dirty="0"/>
          </a:p>
          <a:p>
            <a:pPr lvl="1">
              <a:buFont typeface="Arial" panose="020B0604020202020204" pitchFamily="34" charset="0"/>
              <a:buChar char="•"/>
            </a:pPr>
            <a:r>
              <a:rPr lang="en-US" b="1" dirty="0"/>
              <a:t>Unit testing</a:t>
            </a:r>
            <a:endParaRPr lang="en-US" dirty="0"/>
          </a:p>
          <a:p>
            <a:pPr lvl="1">
              <a:buFont typeface="Arial" panose="020B0604020202020204" pitchFamily="34" charset="0"/>
              <a:buChar char="•"/>
            </a:pPr>
            <a:r>
              <a:rPr lang="en-US" b="1" dirty="0"/>
              <a:t>Functional testing</a:t>
            </a:r>
            <a:endParaRPr lang="en-US" dirty="0"/>
          </a:p>
          <a:p>
            <a:pPr lvl="1">
              <a:buFont typeface="Arial" panose="020B0604020202020204" pitchFamily="34" charset="0"/>
              <a:buChar char="•"/>
            </a:pPr>
            <a:r>
              <a:rPr lang="en-US" b="1" dirty="0"/>
              <a:t>Performance testing</a:t>
            </a:r>
          </a:p>
          <a:p>
            <a:pPr lvl="1">
              <a:buFont typeface="Arial" panose="020B0604020202020204" pitchFamily="34" charset="0"/>
              <a:buChar char="•"/>
            </a:pPr>
            <a:r>
              <a:rPr lang="en-US" b="1" dirty="0"/>
              <a:t>Regression testing</a:t>
            </a:r>
            <a:endParaRPr lang="en-US" dirty="0"/>
          </a:p>
          <a:p>
            <a:pPr lvl="1">
              <a:buFont typeface="Arial" panose="020B0604020202020204" pitchFamily="34" charset="0"/>
              <a:buChar char="•"/>
            </a:pPr>
            <a:r>
              <a:rPr lang="en-US" b="1" dirty="0"/>
              <a:t>Stress testing</a:t>
            </a:r>
            <a:endParaRPr lang="en-US" dirty="0"/>
          </a:p>
          <a:p>
            <a:pPr lvl="1">
              <a:buFont typeface="Arial" panose="020B0604020202020204" pitchFamily="34" charset="0"/>
              <a:buChar char="•"/>
            </a:pPr>
            <a:r>
              <a:rPr lang="en-US" b="1" dirty="0"/>
              <a:t>Usability testing</a:t>
            </a:r>
            <a:endParaRPr lang="en-US" dirty="0"/>
          </a:p>
          <a:p>
            <a:r>
              <a:rPr lang="en-US" dirty="0"/>
              <a:t>In each case, validating base requirements is a critical assessment. </a:t>
            </a:r>
          </a:p>
          <a:p>
            <a:r>
              <a:rPr lang="en-US" dirty="0"/>
              <a:t>Even a simple application can be subject to a large number and variety of tests. Testing effectiveness is optimized by running the fewest number of tests to find the largest number of defects.</a:t>
            </a:r>
          </a:p>
          <a:p>
            <a:endParaRPr lang="en-US" dirty="0"/>
          </a:p>
        </p:txBody>
      </p:sp>
    </p:spTree>
    <p:extLst>
      <p:ext uri="{BB962C8B-B14F-4D97-AF65-F5344CB8AC3E}">
        <p14:creationId xmlns:p14="http://schemas.microsoft.com/office/powerpoint/2010/main" val="12158447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1ED1-2E90-2E07-CCA6-2F7C130DB4BC}"/>
              </a:ext>
            </a:extLst>
          </p:cNvPr>
          <p:cNvSpPr>
            <a:spLocks noGrp="1"/>
          </p:cNvSpPr>
          <p:nvPr>
            <p:ph type="title"/>
          </p:nvPr>
        </p:nvSpPr>
        <p:spPr/>
        <p:txBody>
          <a:bodyPr/>
          <a:lstStyle/>
          <a:p>
            <a:r>
              <a:rPr lang="en-US"/>
              <a:t>History of testing</a:t>
            </a:r>
          </a:p>
        </p:txBody>
      </p:sp>
      <p:sp>
        <p:nvSpPr>
          <p:cNvPr id="3" name="Text Placeholder 2">
            <a:extLst>
              <a:ext uri="{FF2B5EF4-FFF2-40B4-BE49-F238E27FC236}">
                <a16:creationId xmlns:a16="http://schemas.microsoft.com/office/drawing/2014/main" id="{E1B0978D-09B9-C60B-75F7-C7D126B6DE06}"/>
              </a:ext>
            </a:extLst>
          </p:cNvPr>
          <p:cNvSpPr>
            <a:spLocks noGrp="1"/>
          </p:cNvSpPr>
          <p:nvPr>
            <p:ph type="body" sz="quarter" idx="10"/>
          </p:nvPr>
        </p:nvSpPr>
        <p:spPr/>
        <p:txBody>
          <a:bodyPr>
            <a:normAutofit fontScale="92500" lnSpcReduction="10000"/>
          </a:bodyPr>
          <a:lstStyle/>
          <a:p>
            <a:r>
              <a:rPr lang="en-US" dirty="0"/>
              <a:t>Software testing arrived alongside the development of software, which had its beginnings just after the second world war. Computer scientist Tom Kilburn is credited with writing the first piece of software, which debuted on June 21, 1948, at the University of Manchester in England. It performed mathematical calculations using machine code instructions.</a:t>
            </a:r>
          </a:p>
          <a:p>
            <a:r>
              <a:rPr lang="en-US" dirty="0"/>
              <a:t>Debugging was the main testing method at the time and remained so for the next two decades. By the 1980s, development teams looked beyond isolating and fixing software bugs to testing applications in real-world settings. It set the stage for a broader view of testing, which encompassed a quality assurance process that was part of the software development life cycle.</a:t>
            </a:r>
          </a:p>
          <a:p>
            <a:r>
              <a:rPr lang="en-US" dirty="0"/>
              <a:t>“In the 1990s, there was a transition from testing to a more comprehensive process called quality assurance, which covers the entire software development cycle and affects the processes of planning, design, creation and execution of test cases, support for existing test cases and test environments,” says Alexander </a:t>
            </a:r>
            <a:r>
              <a:rPr lang="en-US" dirty="0" err="1"/>
              <a:t>Yaroshko</a:t>
            </a:r>
            <a:r>
              <a:rPr lang="en-US" dirty="0"/>
              <a:t> in his post on the </a:t>
            </a:r>
            <a:r>
              <a:rPr lang="en-US" dirty="0" err="1"/>
              <a:t>uTest</a:t>
            </a:r>
            <a:r>
              <a:rPr lang="en-US" dirty="0"/>
              <a:t> developer site.</a:t>
            </a:r>
          </a:p>
          <a:p>
            <a:r>
              <a:rPr lang="en-US" dirty="0"/>
              <a:t>“Testing had reached a qualitatively new level, which led to the further development of methodologies, the emergence of powerful tools for managing the testing process and test automation tools.”</a:t>
            </a:r>
          </a:p>
          <a:p>
            <a:endParaRPr lang="en-US" dirty="0"/>
          </a:p>
        </p:txBody>
      </p:sp>
    </p:spTree>
    <p:extLst>
      <p:ext uri="{BB962C8B-B14F-4D97-AF65-F5344CB8AC3E}">
        <p14:creationId xmlns:p14="http://schemas.microsoft.com/office/powerpoint/2010/main" val="19921723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a:t>The characteristics of an embedded system</a:t>
            </a:r>
            <a:br>
              <a:rPr lang="en-US"/>
            </a:b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t>Because an embedded system typically controls physical operations of the machine that it is embedded within, it often has real-time computing constraints.</a:t>
            </a:r>
          </a:p>
          <a:p>
            <a:pPr lvl="1"/>
            <a:r>
              <a:rPr lang="en-US"/>
              <a:t>Real-time is not necessarily high performance</a:t>
            </a:r>
          </a:p>
          <a:p>
            <a:r>
              <a:rPr lang="en-US"/>
              <a:t>Other systems have low power requirements, since they depend on batteries or other limited power sources.</a:t>
            </a:r>
          </a:p>
          <a:p>
            <a:pPr lvl="1"/>
            <a:r>
              <a:rPr lang="en-US"/>
              <a:t>For example, contactless smart cards or solar powered systems.</a:t>
            </a:r>
          </a:p>
          <a:p>
            <a:r>
              <a:rPr lang="en-US"/>
              <a:t>Most devices are for mass production and hence have low-cost targets.</a:t>
            </a:r>
          </a:p>
          <a:p>
            <a:pPr lvl="1"/>
            <a:r>
              <a:rPr lang="en-US"/>
              <a:t>Like authentication chips in electronic devices or disposable public transport cards</a:t>
            </a:r>
          </a:p>
          <a:p>
            <a:r>
              <a:rPr lang="en-US"/>
              <a:t>Special operating conditions (for example automotive)</a:t>
            </a:r>
          </a:p>
          <a:p>
            <a:endParaRPr lang="en-US"/>
          </a:p>
          <a:p>
            <a:endParaRPr lang="en-US"/>
          </a:p>
          <a:p>
            <a:endParaRPr lang="en-US"/>
          </a:p>
          <a:p>
            <a:endParaRPr lang="en-US"/>
          </a:p>
        </p:txBody>
      </p:sp>
      <p:sp>
        <p:nvSpPr>
          <p:cNvPr id="4" name="Rectangle: Rounded Corners 3">
            <a:extLst>
              <a:ext uri="{FF2B5EF4-FFF2-40B4-BE49-F238E27FC236}">
                <a16:creationId xmlns:a16="http://schemas.microsoft.com/office/drawing/2014/main" id="{00900456-0B88-4AA8-9AC0-9244DD7CC19F}"/>
              </a:ext>
            </a:extLst>
          </p:cNvPr>
          <p:cNvSpPr/>
          <p:nvPr/>
        </p:nvSpPr>
        <p:spPr>
          <a:xfrm>
            <a:off x="1398740" y="5018850"/>
            <a:ext cx="9394520" cy="8016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2400" b="1"/>
              <a:t>This often results in limited processing resources</a:t>
            </a:r>
            <a:endParaRPr lang="en-US" sz="2400" b="1">
              <a:solidFill>
                <a:schemeClr val="bg1"/>
              </a:solidFill>
              <a:latin typeface="+mj-lt"/>
            </a:endParaRPr>
          </a:p>
        </p:txBody>
      </p:sp>
    </p:spTree>
    <p:extLst>
      <p:ext uri="{BB962C8B-B14F-4D97-AF65-F5344CB8AC3E}">
        <p14:creationId xmlns:p14="http://schemas.microsoft.com/office/powerpoint/2010/main" val="344602845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7971-E8A6-97EF-8EFB-4C2B182C964A}"/>
              </a:ext>
            </a:extLst>
          </p:cNvPr>
          <p:cNvSpPr>
            <a:spLocks noGrp="1"/>
          </p:cNvSpPr>
          <p:nvPr>
            <p:ph type="title"/>
          </p:nvPr>
        </p:nvSpPr>
        <p:spPr/>
        <p:txBody>
          <a:bodyPr/>
          <a:lstStyle/>
          <a:p>
            <a:r>
              <a:rPr lang="en-US" b="1"/>
              <a:t>Continuous testing</a:t>
            </a:r>
            <a:endParaRPr lang="en-US"/>
          </a:p>
        </p:txBody>
      </p:sp>
      <p:sp>
        <p:nvSpPr>
          <p:cNvPr id="3" name="Text Placeholder 2">
            <a:extLst>
              <a:ext uri="{FF2B5EF4-FFF2-40B4-BE49-F238E27FC236}">
                <a16:creationId xmlns:a16="http://schemas.microsoft.com/office/drawing/2014/main" id="{C0939984-C856-0AE8-0DFE-280FE81E3BAE}"/>
              </a:ext>
            </a:extLst>
          </p:cNvPr>
          <p:cNvSpPr>
            <a:spLocks noGrp="1"/>
          </p:cNvSpPr>
          <p:nvPr>
            <p:ph type="body" sz="quarter" idx="10"/>
          </p:nvPr>
        </p:nvSpPr>
        <p:spPr/>
        <p:txBody>
          <a:bodyPr>
            <a:normAutofit fontScale="92500" lnSpcReduction="20000"/>
          </a:bodyPr>
          <a:lstStyle/>
          <a:p>
            <a:r>
              <a:rPr lang="en-US" b="1" dirty="0"/>
              <a:t>Continuous testing</a:t>
            </a:r>
            <a:endParaRPr lang="en-US" dirty="0"/>
          </a:p>
          <a:p>
            <a:r>
              <a:rPr lang="en-US" dirty="0"/>
              <a:t>Software testing has traditionally been separated from the rest of development. It is often conducted later in the software development life cycle after the product build or execution stage. A tester may only have a small window to test the code – sometimes just before the application goes to market. </a:t>
            </a:r>
          </a:p>
          <a:p>
            <a:r>
              <a:rPr lang="en-US" dirty="0"/>
              <a:t>Doing test activities earlier in the cycle helps keep the testing effort at the forefront rather than as an afterthought to development. Earlier software tests also mean that defects are less expensive to resolve.</a:t>
            </a:r>
          </a:p>
          <a:p>
            <a:r>
              <a:rPr lang="en-US" dirty="0"/>
              <a:t>Many development teams now use a methodology known as continuous testing. It is part of a DevOps approach – where development and operations collaborate over the entire product life cycle. The aim is to accelerate software delivery while balancing cost, quality and risk. With this testing technique, teams don’t need to wait for the software to be built before testing starts. They can run tests much earlier in the cycle to discover defects sooner, when they are easier to fix.</a:t>
            </a:r>
          </a:p>
          <a:p>
            <a:r>
              <a:rPr lang="en-US" dirty="0"/>
              <a:t>Example of a Software development flow and how Continuous Integration/Continuous Development could help:</a:t>
            </a:r>
          </a:p>
          <a:p>
            <a:r>
              <a:rPr lang="en-US" dirty="0">
                <a:hlinkClick r:id="rId2"/>
              </a:rPr>
              <a:t>https://github.com/electron/electron/pull/38776</a:t>
            </a:r>
            <a:endParaRPr lang="en-US" dirty="0"/>
          </a:p>
          <a:p>
            <a:endParaRPr lang="en-US" dirty="0"/>
          </a:p>
        </p:txBody>
      </p:sp>
    </p:spTree>
    <p:extLst>
      <p:ext uri="{BB962C8B-B14F-4D97-AF65-F5344CB8AC3E}">
        <p14:creationId xmlns:p14="http://schemas.microsoft.com/office/powerpoint/2010/main" val="4241445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D9D7-D701-BD61-3D75-F7D7AD424A7D}"/>
              </a:ext>
            </a:extLst>
          </p:cNvPr>
          <p:cNvSpPr>
            <a:spLocks noGrp="1"/>
          </p:cNvSpPr>
          <p:nvPr>
            <p:ph type="title"/>
          </p:nvPr>
        </p:nvSpPr>
        <p:spPr/>
        <p:txBody>
          <a:bodyPr/>
          <a:lstStyle/>
          <a:p>
            <a:r>
              <a:rPr lang="en-US"/>
              <a:t>Why is testing important</a:t>
            </a:r>
          </a:p>
        </p:txBody>
      </p:sp>
      <p:sp>
        <p:nvSpPr>
          <p:cNvPr id="3" name="Text Placeholder 2">
            <a:extLst>
              <a:ext uri="{FF2B5EF4-FFF2-40B4-BE49-F238E27FC236}">
                <a16:creationId xmlns:a16="http://schemas.microsoft.com/office/drawing/2014/main" id="{8EE21F05-358F-4204-07FF-78EEB922BB95}"/>
              </a:ext>
            </a:extLst>
          </p:cNvPr>
          <p:cNvSpPr>
            <a:spLocks noGrp="1"/>
          </p:cNvSpPr>
          <p:nvPr>
            <p:ph type="body" sz="quarter" idx="10"/>
          </p:nvPr>
        </p:nvSpPr>
        <p:spPr>
          <a:xfrm>
            <a:off x="394774" y="1153266"/>
            <a:ext cx="6932537" cy="5120366"/>
          </a:xfrm>
        </p:spPr>
        <p:txBody>
          <a:bodyPr>
            <a:normAutofit fontScale="92500" lnSpcReduction="10000"/>
          </a:bodyPr>
          <a:lstStyle/>
          <a:p>
            <a:r>
              <a:rPr lang="en-US" dirty="0"/>
              <a:t>Few can argue against the need for quality control when developing software. Late delivery or software defects can damage a brand’s reputation — leading to frustrated and lost customers. In extreme cases, a bug or defect can degrade interconnected systems or cause serious malfunctions.</a:t>
            </a:r>
          </a:p>
          <a:p>
            <a:r>
              <a:rPr lang="en-US" dirty="0"/>
              <a:t>Consider Nissan having to recall over 1 million cars due to a software defect in the airbag sensor detectors. Or a software bug that caused the failure of a USD 1.2 billion military satellite launch. </a:t>
            </a:r>
            <a:r>
              <a:rPr lang="en-US" baseline="30000" dirty="0"/>
              <a:t> </a:t>
            </a:r>
            <a:r>
              <a:rPr lang="en-US" dirty="0"/>
              <a:t>The numbers speak for themselves. Software failures in the US cost the economy USD 1.1 trillion in assets in 2016. What’s more, they impacted 4.4 billion customers.</a:t>
            </a:r>
          </a:p>
          <a:p>
            <a:r>
              <a:rPr lang="en-US" dirty="0"/>
              <a:t>Though testing itself costs money, companies can save millions per year in development and support if they have a good testing technique and QA processes in place. </a:t>
            </a:r>
          </a:p>
          <a:p>
            <a:endParaRPr lang="en-US" dirty="0"/>
          </a:p>
        </p:txBody>
      </p:sp>
      <p:pic>
        <p:nvPicPr>
          <p:cNvPr id="5" name="Picture 4" descr="A close-up of a car dashboard&#10;&#10;Description automatically generated with low confidence">
            <a:extLst>
              <a:ext uri="{FF2B5EF4-FFF2-40B4-BE49-F238E27FC236}">
                <a16:creationId xmlns:a16="http://schemas.microsoft.com/office/drawing/2014/main" id="{A4375030-7D9E-51E3-BD3C-665428FE9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756" y="2186838"/>
            <a:ext cx="4816244" cy="2709137"/>
          </a:xfrm>
          <a:prstGeom prst="rect">
            <a:avLst/>
          </a:prstGeom>
        </p:spPr>
      </p:pic>
    </p:spTree>
    <p:extLst>
      <p:ext uri="{BB962C8B-B14F-4D97-AF65-F5344CB8AC3E}">
        <p14:creationId xmlns:p14="http://schemas.microsoft.com/office/powerpoint/2010/main" val="205323131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99A0-8519-3C23-1C25-BA6C58F0DAD2}"/>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63D0075A-B351-4877-EE6E-1B4CF50D0E9B}"/>
              </a:ext>
            </a:extLst>
          </p:cNvPr>
          <p:cNvSpPr>
            <a:spLocks noGrp="1"/>
          </p:cNvSpPr>
          <p:nvPr>
            <p:ph type="body" sz="quarter" idx="10"/>
          </p:nvPr>
        </p:nvSpPr>
        <p:spPr/>
        <p:txBody>
          <a:bodyPr>
            <a:normAutofit fontScale="92500" lnSpcReduction="20000"/>
          </a:bodyPr>
          <a:lstStyle/>
          <a:p>
            <a:r>
              <a:rPr lang="en-US" dirty="0"/>
              <a:t>Software testing follows a common process. Tasks or steps include defining the test environment, developing test cases, writing scripts, analyzing test results and submitting defect reports.</a:t>
            </a:r>
          </a:p>
          <a:p>
            <a:r>
              <a:rPr lang="en-US" dirty="0"/>
              <a:t>Testing can be time-consuming. Manual testing or ad-hoc testing may be enough for small builds. However, for larger systems, tools are frequently used to automate tasks. Automated testing helps teams implement different scenarios, test differentiators (such as moving components into a cloud environment), and quickly get feedback on what works and what doesn't.</a:t>
            </a:r>
          </a:p>
          <a:p>
            <a:r>
              <a:rPr lang="en-US" dirty="0"/>
              <a:t>A good testing approach encompasses the application programming interface (API), user interface and system levels. As well, the more tests that are automated, and run early, the better. Some teams build in-house test automation tools. However, vendor solutions offer features that can streamline key test management tasks such as:</a:t>
            </a:r>
          </a:p>
          <a:p>
            <a:pPr lvl="1">
              <a:buFont typeface="Arial" panose="020B0604020202020204" pitchFamily="34" charset="0"/>
              <a:buChar char="•"/>
            </a:pPr>
            <a:r>
              <a:rPr lang="en-US" b="1" dirty="0"/>
              <a:t>Continuous testing</a:t>
            </a:r>
            <a:endParaRPr lang="en-US" dirty="0"/>
          </a:p>
          <a:p>
            <a:pPr lvl="1">
              <a:buFont typeface="Arial" panose="020B0604020202020204" pitchFamily="34" charset="0"/>
              <a:buChar char="•"/>
            </a:pPr>
            <a:r>
              <a:rPr lang="en-US" b="1" dirty="0"/>
              <a:t>Configuration management</a:t>
            </a:r>
          </a:p>
          <a:p>
            <a:pPr lvl="1">
              <a:buFont typeface="Arial" panose="020B0604020202020204" pitchFamily="34" charset="0"/>
              <a:buChar char="•"/>
            </a:pPr>
            <a:r>
              <a:rPr lang="en-US" b="1" dirty="0"/>
              <a:t>Service virtualization</a:t>
            </a:r>
            <a:endParaRPr lang="en-US" dirty="0"/>
          </a:p>
          <a:p>
            <a:pPr lvl="1">
              <a:buFont typeface="Arial" panose="020B0604020202020204" pitchFamily="34" charset="0"/>
              <a:buChar char="•"/>
            </a:pPr>
            <a:r>
              <a:rPr lang="en-US" b="1" dirty="0"/>
              <a:t>Defect or bug tracking</a:t>
            </a:r>
          </a:p>
          <a:p>
            <a:pPr lvl="1">
              <a:buFont typeface="Arial" panose="020B0604020202020204" pitchFamily="34" charset="0"/>
              <a:buChar char="•"/>
            </a:pPr>
            <a:r>
              <a:rPr lang="en-US" b="1" dirty="0"/>
              <a:t>Metrics and reporting</a:t>
            </a:r>
            <a:endParaRPr lang="en-US" dirty="0"/>
          </a:p>
          <a:p>
            <a:endParaRPr lang="en-US" dirty="0"/>
          </a:p>
        </p:txBody>
      </p:sp>
    </p:spTree>
    <p:extLst>
      <p:ext uri="{BB962C8B-B14F-4D97-AF65-F5344CB8AC3E}">
        <p14:creationId xmlns:p14="http://schemas.microsoft.com/office/powerpoint/2010/main" val="3477322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F376-5A27-60DF-CE70-5AA45E42FF60}"/>
              </a:ext>
            </a:extLst>
          </p:cNvPr>
          <p:cNvSpPr>
            <a:spLocks noGrp="1"/>
          </p:cNvSpPr>
          <p:nvPr>
            <p:ph type="title"/>
          </p:nvPr>
        </p:nvSpPr>
        <p:spPr/>
        <p:txBody>
          <a:bodyPr/>
          <a:lstStyle/>
          <a:p>
            <a:r>
              <a:rPr lang="en-US" b="1"/>
              <a:t>Metrics and reporting</a:t>
            </a:r>
            <a:endParaRPr lang="en-US"/>
          </a:p>
        </p:txBody>
      </p:sp>
      <p:sp>
        <p:nvSpPr>
          <p:cNvPr id="3" name="Text Placeholder 2">
            <a:extLst>
              <a:ext uri="{FF2B5EF4-FFF2-40B4-BE49-F238E27FC236}">
                <a16:creationId xmlns:a16="http://schemas.microsoft.com/office/drawing/2014/main" id="{5ADA35FC-0E3C-5D53-F444-F8C89545C9FF}"/>
              </a:ext>
            </a:extLst>
          </p:cNvPr>
          <p:cNvSpPr>
            <a:spLocks noGrp="1"/>
          </p:cNvSpPr>
          <p:nvPr>
            <p:ph type="body" sz="quarter" idx="10"/>
          </p:nvPr>
        </p:nvSpPr>
        <p:spPr/>
        <p:txBody>
          <a:bodyPr/>
          <a:lstStyle/>
          <a:p>
            <a:r>
              <a:rPr lang="en-US" dirty="0"/>
              <a:t>Performance data</a:t>
            </a:r>
          </a:p>
          <a:p>
            <a:pPr lvl="1"/>
            <a:r>
              <a:rPr lang="en-US" dirty="0"/>
              <a:t>Time measurement, memory consumption(stack, code size, heap etc.)</a:t>
            </a:r>
          </a:p>
          <a:p>
            <a:pPr lvl="1"/>
            <a:r>
              <a:rPr lang="en-US" dirty="0"/>
              <a:t>Make sure project performance is withing business/customer expectations</a:t>
            </a:r>
          </a:p>
          <a:p>
            <a:r>
              <a:rPr lang="en-US" dirty="0"/>
              <a:t>Code Coverage</a:t>
            </a:r>
          </a:p>
          <a:p>
            <a:pPr lvl="1"/>
            <a:r>
              <a:rPr lang="en-US" dirty="0"/>
              <a:t>Metric that shows how much code is being “touched” by testing</a:t>
            </a:r>
          </a:p>
          <a:p>
            <a:r>
              <a:rPr lang="en-US" dirty="0"/>
              <a:t>Static analysis</a:t>
            </a:r>
          </a:p>
          <a:p>
            <a:pPr lvl="1"/>
            <a:r>
              <a:rPr lang="en-US" dirty="0"/>
              <a:t>There are tools that can help us spot common issues </a:t>
            </a:r>
            <a:r>
              <a:rPr lang="en-US" dirty="0" err="1"/>
              <a:t>cppcheck</a:t>
            </a:r>
            <a:r>
              <a:rPr lang="en-US" dirty="0"/>
              <a:t>, MISRA etc.</a:t>
            </a:r>
          </a:p>
          <a:p>
            <a:pPr lvl="1"/>
            <a:endParaRPr lang="en-US" dirty="0"/>
          </a:p>
          <a:p>
            <a:pPr marL="169863" lvl="1" indent="0">
              <a:buNone/>
            </a:pPr>
            <a:r>
              <a:rPr lang="en-US" b="1" dirty="0"/>
              <a:t>Because we are in an embedded world some of the above might need to be created from scratch by the team in order to enable these measurements.</a:t>
            </a:r>
          </a:p>
        </p:txBody>
      </p:sp>
    </p:spTree>
    <p:extLst>
      <p:ext uri="{BB962C8B-B14F-4D97-AF65-F5344CB8AC3E}">
        <p14:creationId xmlns:p14="http://schemas.microsoft.com/office/powerpoint/2010/main" val="15765948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Test driven development</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endParaRPr lang="en-US"/>
          </a:p>
        </p:txBody>
      </p:sp>
      <p:pic>
        <p:nvPicPr>
          <p:cNvPr id="5" name="Picture 4">
            <a:extLst>
              <a:ext uri="{FF2B5EF4-FFF2-40B4-BE49-F238E27FC236}">
                <a16:creationId xmlns:a16="http://schemas.microsoft.com/office/drawing/2014/main" id="{7FA9015B-765F-CBB2-B9E3-717938E43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450" y="868395"/>
            <a:ext cx="9845076" cy="5779697"/>
          </a:xfrm>
          <a:prstGeom prst="rect">
            <a:avLst/>
          </a:prstGeom>
        </p:spPr>
      </p:pic>
    </p:spTree>
    <p:extLst>
      <p:ext uri="{BB962C8B-B14F-4D97-AF65-F5344CB8AC3E}">
        <p14:creationId xmlns:p14="http://schemas.microsoft.com/office/powerpoint/2010/main" val="284708451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4291-8C0E-8E51-6848-7FD511E614A8}"/>
              </a:ext>
            </a:extLst>
          </p:cNvPr>
          <p:cNvSpPr>
            <a:spLocks noGrp="1"/>
          </p:cNvSpPr>
          <p:nvPr>
            <p:ph type="title"/>
          </p:nvPr>
        </p:nvSpPr>
        <p:spPr/>
        <p:txBody>
          <a:bodyPr/>
          <a:lstStyle/>
          <a:p>
            <a:r>
              <a:rPr lang="en-US"/>
              <a:t>Complexity of testing</a:t>
            </a:r>
          </a:p>
        </p:txBody>
      </p:sp>
      <p:sp>
        <p:nvSpPr>
          <p:cNvPr id="3" name="Text Placeholder 2">
            <a:extLst>
              <a:ext uri="{FF2B5EF4-FFF2-40B4-BE49-F238E27FC236}">
                <a16:creationId xmlns:a16="http://schemas.microsoft.com/office/drawing/2014/main" id="{98A292BD-C382-CFF9-C074-D7C8ECAF33B5}"/>
              </a:ext>
            </a:extLst>
          </p:cNvPr>
          <p:cNvSpPr>
            <a:spLocks noGrp="1"/>
          </p:cNvSpPr>
          <p:nvPr>
            <p:ph type="body" sz="quarter" idx="10"/>
          </p:nvPr>
        </p:nvSpPr>
        <p:spPr/>
        <p:txBody>
          <a:bodyPr>
            <a:normAutofit/>
          </a:bodyPr>
          <a:lstStyle/>
          <a:p>
            <a:pPr marL="0" indent="0">
              <a:buNone/>
            </a:pPr>
            <a:r>
              <a:rPr lang="en-US" dirty="0"/>
              <a:t>Embedded devices create more complexity in testing because of the device itself is rather limited in resources and has constraints that normal systems do not. Some examples would be:</a:t>
            </a:r>
          </a:p>
          <a:p>
            <a:r>
              <a:rPr lang="en-US" dirty="0"/>
              <a:t>Hardware dependency</a:t>
            </a:r>
          </a:p>
          <a:p>
            <a:r>
              <a:rPr lang="en-US" dirty="0"/>
              <a:t>Software vs hardware defects</a:t>
            </a:r>
          </a:p>
          <a:p>
            <a:r>
              <a:rPr lang="en-US" dirty="0"/>
              <a:t>Compliance testing</a:t>
            </a:r>
          </a:p>
          <a:p>
            <a:r>
              <a:rPr lang="en-US" dirty="0"/>
              <a:t>Reproducible defects</a:t>
            </a:r>
          </a:p>
          <a:p>
            <a:r>
              <a:rPr lang="en-US" dirty="0"/>
              <a:t>Not easy to automate</a:t>
            </a:r>
          </a:p>
          <a:p>
            <a:r>
              <a:rPr lang="en-US" dirty="0"/>
              <a:t>Software updates might be impossible</a:t>
            </a:r>
          </a:p>
        </p:txBody>
      </p:sp>
    </p:spTree>
    <p:extLst>
      <p:ext uri="{BB962C8B-B14F-4D97-AF65-F5344CB8AC3E}">
        <p14:creationId xmlns:p14="http://schemas.microsoft.com/office/powerpoint/2010/main" val="7410377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7" name="Picture 6">
            <a:extLst>
              <a:ext uri="{FF2B5EF4-FFF2-40B4-BE49-F238E27FC236}">
                <a16:creationId xmlns:a16="http://schemas.microsoft.com/office/drawing/2014/main" id="{A1A8C885-5E08-BD9A-B2CB-A126DF0D1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396" y="1654349"/>
            <a:ext cx="7549573" cy="4667249"/>
          </a:xfrm>
          <a:prstGeom prst="rect">
            <a:avLst/>
          </a:prstGeom>
        </p:spPr>
      </p:pic>
    </p:spTree>
    <p:extLst>
      <p:ext uri="{BB962C8B-B14F-4D97-AF65-F5344CB8AC3E}">
        <p14:creationId xmlns:p14="http://schemas.microsoft.com/office/powerpoint/2010/main" val="12811415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8" name="Picture 7">
            <a:extLst>
              <a:ext uri="{FF2B5EF4-FFF2-40B4-BE49-F238E27FC236}">
                <a16:creationId xmlns:a16="http://schemas.microsoft.com/office/drawing/2014/main" id="{A4232719-7C8A-BC5B-DB8D-22CEDCEB1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022" y="1515337"/>
            <a:ext cx="6475955" cy="5051868"/>
          </a:xfrm>
          <a:prstGeom prst="rect">
            <a:avLst/>
          </a:prstGeom>
        </p:spPr>
      </p:pic>
    </p:spTree>
    <p:extLst>
      <p:ext uri="{BB962C8B-B14F-4D97-AF65-F5344CB8AC3E}">
        <p14:creationId xmlns:p14="http://schemas.microsoft.com/office/powerpoint/2010/main" val="105866953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4" name="Picture 3">
            <a:extLst>
              <a:ext uri="{FF2B5EF4-FFF2-40B4-BE49-F238E27FC236}">
                <a16:creationId xmlns:a16="http://schemas.microsoft.com/office/drawing/2014/main" id="{47E9DA38-5E0D-5E18-A44C-12CA449F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701" y="1591926"/>
            <a:ext cx="8386176" cy="5017671"/>
          </a:xfrm>
          <a:prstGeom prst="rect">
            <a:avLst/>
          </a:prstGeom>
        </p:spPr>
      </p:pic>
    </p:spTree>
    <p:extLst>
      <p:ext uri="{BB962C8B-B14F-4D97-AF65-F5344CB8AC3E}">
        <p14:creationId xmlns:p14="http://schemas.microsoft.com/office/powerpoint/2010/main" val="6433860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A5CE-93C2-A112-EAEA-3970C86DD1C5}"/>
              </a:ext>
            </a:extLst>
          </p:cNvPr>
          <p:cNvSpPr>
            <a:spLocks noGrp="1"/>
          </p:cNvSpPr>
          <p:nvPr>
            <p:ph type="title"/>
          </p:nvPr>
        </p:nvSpPr>
        <p:spPr/>
        <p:txBody>
          <a:bodyPr/>
          <a:lstStyle/>
          <a:p>
            <a:r>
              <a:rPr lang="en-US"/>
              <a:t>Mock interview</a:t>
            </a:r>
          </a:p>
        </p:txBody>
      </p:sp>
      <p:sp>
        <p:nvSpPr>
          <p:cNvPr id="3" name="Text Placeholder 2">
            <a:extLst>
              <a:ext uri="{FF2B5EF4-FFF2-40B4-BE49-F238E27FC236}">
                <a16:creationId xmlns:a16="http://schemas.microsoft.com/office/drawing/2014/main" id="{5A9F8E57-BD83-0DFD-F95F-672A90ECE37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964703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a:t>microcontroller versus Microprocessor</a:t>
            </a:r>
            <a:br>
              <a:rPr lang="en-US"/>
            </a:b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t>A microcontroller or MCU (microcontroller unit) is a small computer on a single integrated circuit (IC) chip. A microcontroller contains one or more CPUs (processor cores) along with memory and programmable input/output peripherals. </a:t>
            </a:r>
          </a:p>
          <a:p>
            <a:r>
              <a:rPr lang="en-US"/>
              <a:t>Microcontrollers are designed for embedded applications, in contrast to the microprocessors used in personal computers or other general-purpose applications consisting of various discrete chips.</a:t>
            </a:r>
          </a:p>
          <a:p>
            <a:pPr lvl="1"/>
            <a:endParaRPr lang="en-US"/>
          </a:p>
          <a:p>
            <a:r>
              <a:rPr lang="en-US"/>
              <a:t>In modern terminology, a microcontroller is similar to, but less sophisticated than, a system on a chip (SoC). An SoC may include a microcontroller as one of its components, but usually integrates it with advanced peripherals like a graphics processing unit (GPU), a Wi-Fi module, or one or more coprocessors.</a:t>
            </a:r>
          </a:p>
          <a:p>
            <a:r>
              <a:rPr lang="en-US"/>
              <a:t>Alternatively, classification is done based on CPU capabilities.</a:t>
            </a:r>
          </a:p>
        </p:txBody>
      </p:sp>
    </p:spTree>
    <p:extLst>
      <p:ext uri="{BB962C8B-B14F-4D97-AF65-F5344CB8AC3E}">
        <p14:creationId xmlns:p14="http://schemas.microsoft.com/office/powerpoint/2010/main" val="99152061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0E4-9B9F-D220-0D92-AC3C642EEABD}"/>
              </a:ext>
            </a:extLst>
          </p:cNvPr>
          <p:cNvSpPr>
            <a:spLocks noGrp="1"/>
          </p:cNvSpPr>
          <p:nvPr>
            <p:ph type="title"/>
          </p:nvPr>
        </p:nvSpPr>
        <p:spPr/>
        <p:txBody>
          <a:bodyPr/>
          <a:lstStyle/>
          <a:p>
            <a:r>
              <a:rPr lang="en-US"/>
              <a:t>For lab</a:t>
            </a:r>
          </a:p>
        </p:txBody>
      </p:sp>
      <p:sp>
        <p:nvSpPr>
          <p:cNvPr id="3" name="Text Placeholder 2">
            <a:extLst>
              <a:ext uri="{FF2B5EF4-FFF2-40B4-BE49-F238E27FC236}">
                <a16:creationId xmlns:a16="http://schemas.microsoft.com/office/drawing/2014/main" id="{EFC41DFE-E4D4-24E7-A5E7-AB00CC6B10C2}"/>
              </a:ext>
            </a:extLst>
          </p:cNvPr>
          <p:cNvSpPr>
            <a:spLocks noGrp="1"/>
          </p:cNvSpPr>
          <p:nvPr>
            <p:ph type="body" sz="quarter" idx="10"/>
          </p:nvPr>
        </p:nvSpPr>
        <p:spPr/>
        <p:txBody>
          <a:bodyPr/>
          <a:lstStyle/>
          <a:p>
            <a:r>
              <a:rPr lang="en-US"/>
              <a:t>https://codeahoy.com/learn/cprogramming/ch46/</a:t>
            </a:r>
          </a:p>
        </p:txBody>
      </p:sp>
    </p:spTree>
    <p:extLst>
      <p:ext uri="{BB962C8B-B14F-4D97-AF65-F5344CB8AC3E}">
        <p14:creationId xmlns:p14="http://schemas.microsoft.com/office/powerpoint/2010/main" val="271167120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02B016A-DC1C-6BC8-1AA2-C1C04CB12DC5}"/>
              </a:ext>
            </a:extLst>
          </p:cNvPr>
          <p:cNvSpPr>
            <a:spLocks noGrp="1"/>
          </p:cNvSpPr>
          <p:nvPr>
            <p:ph type="pic" sz="quarter" idx="13"/>
          </p:nvPr>
        </p:nvSpPr>
        <p:spPr/>
        <p:txBody>
          <a:bodyPr/>
          <a:lstStyle/>
          <a:p>
            <a:endParaRPr lang="en-US"/>
          </a:p>
        </p:txBody>
      </p:sp>
      <p:sp>
        <p:nvSpPr>
          <p:cNvPr id="4" name="Title 3">
            <a:extLst>
              <a:ext uri="{FF2B5EF4-FFF2-40B4-BE49-F238E27FC236}">
                <a16:creationId xmlns:a16="http://schemas.microsoft.com/office/drawing/2014/main" id="{6CFBC616-783A-4480-80D6-3F5405B228DF}"/>
              </a:ext>
            </a:extLst>
          </p:cNvPr>
          <p:cNvSpPr>
            <a:spLocks noGrp="1"/>
          </p:cNvSpPr>
          <p:nvPr>
            <p:ph type="ctrTitle"/>
          </p:nvPr>
        </p:nvSpPr>
        <p:spPr/>
        <p:txBody>
          <a:bodyPr/>
          <a:lstStyle/>
          <a:p>
            <a:r>
              <a:rPr lang="en-US" b="1" cap="all"/>
              <a:t>Cryptography</a:t>
            </a:r>
            <a:endParaRPr lang="en-US" sz="3500"/>
          </a:p>
        </p:txBody>
      </p:sp>
    </p:spTree>
    <p:extLst>
      <p:ext uri="{BB962C8B-B14F-4D97-AF65-F5344CB8AC3E}">
        <p14:creationId xmlns:p14="http://schemas.microsoft.com/office/powerpoint/2010/main" val="6618318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0E4-9B9F-D220-0D92-AC3C642EEABD}"/>
              </a:ext>
            </a:extLst>
          </p:cNvPr>
          <p:cNvSpPr>
            <a:spLocks noGrp="1"/>
          </p:cNvSpPr>
          <p:nvPr>
            <p:ph type="title"/>
          </p:nvPr>
        </p:nvSpPr>
        <p:spPr/>
        <p:txBody>
          <a:bodyPr/>
          <a:lstStyle/>
          <a:p>
            <a:r>
              <a:rPr lang="en-US"/>
              <a:t>Cryptography</a:t>
            </a:r>
          </a:p>
        </p:txBody>
      </p:sp>
      <p:sp>
        <p:nvSpPr>
          <p:cNvPr id="3" name="Text Placeholder 2">
            <a:extLst>
              <a:ext uri="{FF2B5EF4-FFF2-40B4-BE49-F238E27FC236}">
                <a16:creationId xmlns:a16="http://schemas.microsoft.com/office/drawing/2014/main" id="{EFC41DFE-E4D4-24E7-A5E7-AB00CC6B10C2}"/>
              </a:ext>
            </a:extLst>
          </p:cNvPr>
          <p:cNvSpPr>
            <a:spLocks noGrp="1"/>
          </p:cNvSpPr>
          <p:nvPr>
            <p:ph type="body" sz="quarter" idx="10"/>
          </p:nvPr>
        </p:nvSpPr>
        <p:spPr/>
        <p:txBody>
          <a:bodyPr>
            <a:normAutofit/>
          </a:bodyPr>
          <a:lstStyle/>
          <a:p>
            <a:pPr marL="0" indent="0">
              <a:buNone/>
            </a:pPr>
            <a:endParaRPr lang="en-US" sz="2000"/>
          </a:p>
          <a:p>
            <a:pPr marL="0" indent="0">
              <a:buNone/>
            </a:pPr>
            <a:r>
              <a:rPr lang="en-US" sz="2000"/>
              <a:t>Cryptography is the science of using mathematics to encrypt and decrypt data.</a:t>
            </a:r>
          </a:p>
          <a:p>
            <a:pPr marL="0" indent="0">
              <a:buNone/>
            </a:pPr>
            <a:r>
              <a:rPr lang="en-US" sz="2000"/>
              <a:t>							Phil Zimmermann</a:t>
            </a:r>
          </a:p>
          <a:p>
            <a:pPr marL="0" indent="0">
              <a:buNone/>
            </a:pPr>
            <a:endParaRPr lang="en-US" sz="2000"/>
          </a:p>
          <a:p>
            <a:pPr marL="0" indent="0">
              <a:buNone/>
            </a:pPr>
            <a:endParaRPr lang="en-US" sz="2000"/>
          </a:p>
          <a:p>
            <a:pPr marL="0" indent="0">
              <a:buNone/>
            </a:pPr>
            <a:r>
              <a:rPr lang="en-US" sz="2000"/>
              <a:t>Cryptography is the art and science of keeping messages secure.</a:t>
            </a:r>
          </a:p>
          <a:p>
            <a:pPr marL="0" indent="0">
              <a:buNone/>
            </a:pPr>
            <a:r>
              <a:rPr lang="en-US" sz="2000"/>
              <a:t>							Bruce </a:t>
            </a:r>
            <a:r>
              <a:rPr lang="en-US" sz="2000" err="1"/>
              <a:t>Schneier</a:t>
            </a:r>
            <a:endParaRPr lang="en-US" sz="2000"/>
          </a:p>
          <a:p>
            <a:pPr marL="0" indent="0">
              <a:buNone/>
            </a:pPr>
            <a:endParaRPr lang="en-US" sz="2000"/>
          </a:p>
          <a:p>
            <a:pPr marL="0" indent="0">
              <a:buNone/>
            </a:pPr>
            <a:endParaRPr lang="en-US" sz="2000"/>
          </a:p>
          <a:p>
            <a:pPr marL="0" indent="0">
              <a:buNone/>
            </a:pPr>
            <a:endParaRPr lang="en-US" sz="2000"/>
          </a:p>
          <a:p>
            <a:pPr marL="0" indent="0">
              <a:buNone/>
            </a:pPr>
            <a:r>
              <a:rPr lang="en-US" sz="2000"/>
              <a:t>The art and science of concealing the messages to introduce secrecy in information security is recognized as cryptography.</a:t>
            </a:r>
          </a:p>
        </p:txBody>
      </p:sp>
      <p:pic>
        <p:nvPicPr>
          <p:cNvPr id="5" name="Picture 4" descr="A person with glasses smiling&#10;&#10;Description automatically generated with low confidence">
            <a:extLst>
              <a:ext uri="{FF2B5EF4-FFF2-40B4-BE49-F238E27FC236}">
                <a16:creationId xmlns:a16="http://schemas.microsoft.com/office/drawing/2014/main" id="{18E85C85-EAE7-FA45-FB20-FC14493D4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1870" y="1153266"/>
            <a:ext cx="1240354" cy="1785358"/>
          </a:xfrm>
          <a:prstGeom prst="rect">
            <a:avLst/>
          </a:prstGeom>
        </p:spPr>
      </p:pic>
      <p:pic>
        <p:nvPicPr>
          <p:cNvPr id="7" name="Picture 6" descr="A person with a beard wearing a blue and white shirt&#10;&#10;Description automatically generated with low confidence">
            <a:extLst>
              <a:ext uri="{FF2B5EF4-FFF2-40B4-BE49-F238E27FC236}">
                <a16:creationId xmlns:a16="http://schemas.microsoft.com/office/drawing/2014/main" id="{C7789550-CB35-CFEF-CBA6-CFBD855C8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615" y="3193578"/>
            <a:ext cx="1530865" cy="1530865"/>
          </a:xfrm>
          <a:prstGeom prst="rect">
            <a:avLst/>
          </a:prstGeom>
        </p:spPr>
      </p:pic>
    </p:spTree>
    <p:extLst>
      <p:ext uri="{BB962C8B-B14F-4D97-AF65-F5344CB8AC3E}">
        <p14:creationId xmlns:p14="http://schemas.microsoft.com/office/powerpoint/2010/main" val="256272321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F35C-A5F7-B259-2370-495AA7387BC5}"/>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7F414D66-38F8-0327-A4D7-E0A9348F6F4B}"/>
              </a:ext>
            </a:extLst>
          </p:cNvPr>
          <p:cNvSpPr>
            <a:spLocks noGrp="1"/>
          </p:cNvSpPr>
          <p:nvPr>
            <p:ph type="body" sz="quarter" idx="10"/>
          </p:nvPr>
        </p:nvSpPr>
        <p:spPr>
          <a:xfrm>
            <a:off x="394774" y="1153267"/>
            <a:ext cx="11425752" cy="1355156"/>
          </a:xfrm>
        </p:spPr>
        <p:txBody>
          <a:bodyPr/>
          <a:lstStyle/>
          <a:p>
            <a:r>
              <a:rPr lang="en-US"/>
              <a:t>A message is </a:t>
            </a:r>
            <a:r>
              <a:rPr lang="en-US">
                <a:solidFill>
                  <a:srgbClr val="FF0000"/>
                </a:solidFill>
              </a:rPr>
              <a:t>plaintext</a:t>
            </a:r>
            <a:r>
              <a:rPr lang="en-US"/>
              <a:t> (sometimes called </a:t>
            </a:r>
            <a:r>
              <a:rPr lang="en-US">
                <a:solidFill>
                  <a:srgbClr val="FF0000"/>
                </a:solidFill>
              </a:rPr>
              <a:t>cleartext</a:t>
            </a:r>
            <a:r>
              <a:rPr lang="en-US"/>
              <a:t>). The process of disguising a message in such a way as to hide its substance is </a:t>
            </a:r>
            <a:r>
              <a:rPr lang="en-US">
                <a:solidFill>
                  <a:srgbClr val="FF0000"/>
                </a:solidFill>
              </a:rPr>
              <a:t>encryption</a:t>
            </a:r>
            <a:r>
              <a:rPr lang="en-US"/>
              <a:t>. An encrypted message is </a:t>
            </a:r>
            <a:r>
              <a:rPr lang="en-US">
                <a:solidFill>
                  <a:srgbClr val="FF0000"/>
                </a:solidFill>
              </a:rPr>
              <a:t>ciphertext</a:t>
            </a:r>
            <a:r>
              <a:rPr lang="en-US"/>
              <a:t>. The process of turning ciphertext back into plaintext is </a:t>
            </a:r>
            <a:r>
              <a:rPr lang="en-US">
                <a:solidFill>
                  <a:srgbClr val="FF0000"/>
                </a:solidFill>
              </a:rPr>
              <a:t>decryption</a:t>
            </a:r>
            <a:r>
              <a:rPr lang="en-US"/>
              <a:t>.</a:t>
            </a:r>
          </a:p>
          <a:p>
            <a:endParaRPr lang="en-US"/>
          </a:p>
          <a:p>
            <a:endParaRPr lang="en-US"/>
          </a:p>
        </p:txBody>
      </p:sp>
      <p:sp>
        <p:nvSpPr>
          <p:cNvPr id="5" name="TextBox 4">
            <a:extLst>
              <a:ext uri="{FF2B5EF4-FFF2-40B4-BE49-F238E27FC236}">
                <a16:creationId xmlns:a16="http://schemas.microsoft.com/office/drawing/2014/main" id="{22FB70A5-4F30-324C-714D-53983857C293}"/>
              </a:ext>
            </a:extLst>
          </p:cNvPr>
          <p:cNvSpPr txBox="1"/>
          <p:nvPr/>
        </p:nvSpPr>
        <p:spPr>
          <a:xfrm>
            <a:off x="668809" y="3472415"/>
            <a:ext cx="3174142" cy="1754326"/>
          </a:xfrm>
          <a:prstGeom prst="rect">
            <a:avLst/>
          </a:prstGeom>
          <a:noFill/>
        </p:spPr>
        <p:txBody>
          <a:bodyPr wrap="square">
            <a:spAutoFit/>
          </a:bodyPr>
          <a:lstStyle/>
          <a:p>
            <a:r>
              <a:rPr lang="en-US"/>
              <a:t>A </a:t>
            </a:r>
            <a:r>
              <a:rPr lang="en-US">
                <a:solidFill>
                  <a:srgbClr val="FF0000"/>
                </a:solidFill>
              </a:rPr>
              <a:t>cipher</a:t>
            </a:r>
            <a:r>
              <a:rPr lang="en-US"/>
              <a:t> (or </a:t>
            </a:r>
            <a:r>
              <a:rPr lang="en-US">
                <a:solidFill>
                  <a:srgbClr val="FF0000"/>
                </a:solidFill>
              </a:rPr>
              <a:t>cypher</a:t>
            </a:r>
            <a:r>
              <a:rPr lang="en-US"/>
              <a:t>) is an</a:t>
            </a:r>
          </a:p>
          <a:p>
            <a:r>
              <a:rPr lang="en-US"/>
              <a:t>algorithm for performing</a:t>
            </a:r>
          </a:p>
          <a:p>
            <a:r>
              <a:rPr lang="en-US"/>
              <a:t>encryption or decryption—a</a:t>
            </a:r>
          </a:p>
          <a:p>
            <a:r>
              <a:rPr lang="en-US"/>
              <a:t>series of well-defined steps</a:t>
            </a:r>
          </a:p>
          <a:p>
            <a:r>
              <a:rPr lang="en-US"/>
              <a:t>that can be followed as a</a:t>
            </a:r>
          </a:p>
          <a:p>
            <a:r>
              <a:rPr lang="en-US"/>
              <a:t>procedure.</a:t>
            </a:r>
          </a:p>
        </p:txBody>
      </p:sp>
      <p:pic>
        <p:nvPicPr>
          <p:cNvPr id="7" name="Picture 6">
            <a:extLst>
              <a:ext uri="{FF2B5EF4-FFF2-40B4-BE49-F238E27FC236}">
                <a16:creationId xmlns:a16="http://schemas.microsoft.com/office/drawing/2014/main" id="{9FDE2213-DEA7-4D5F-6AF2-22801CFCC6DD}"/>
              </a:ext>
            </a:extLst>
          </p:cNvPr>
          <p:cNvPicPr>
            <a:picLocks noChangeAspect="1"/>
          </p:cNvPicPr>
          <p:nvPr/>
        </p:nvPicPr>
        <p:blipFill>
          <a:blip r:embed="rId2"/>
          <a:stretch>
            <a:fillRect/>
          </a:stretch>
        </p:blipFill>
        <p:spPr>
          <a:xfrm>
            <a:off x="3768811" y="3315516"/>
            <a:ext cx="7754380" cy="2263888"/>
          </a:xfrm>
          <a:prstGeom prst="rect">
            <a:avLst/>
          </a:prstGeom>
        </p:spPr>
      </p:pic>
    </p:spTree>
    <p:extLst>
      <p:ext uri="{BB962C8B-B14F-4D97-AF65-F5344CB8AC3E}">
        <p14:creationId xmlns:p14="http://schemas.microsoft.com/office/powerpoint/2010/main" val="396690993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408C-FBB4-52C9-D114-057B786AA4FD}"/>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FD9B969E-7154-90FF-691A-0D4ECA0C2361}"/>
              </a:ext>
            </a:extLst>
          </p:cNvPr>
          <p:cNvSpPr>
            <a:spLocks noGrp="1"/>
          </p:cNvSpPr>
          <p:nvPr>
            <p:ph type="body" sz="quarter" idx="10"/>
          </p:nvPr>
        </p:nvSpPr>
        <p:spPr/>
        <p:txBody>
          <a:bodyPr/>
          <a:lstStyle/>
          <a:p>
            <a:pPr marL="0" indent="0">
              <a:buNone/>
            </a:pPr>
            <a:r>
              <a:rPr lang="en-US"/>
              <a:t>A </a:t>
            </a:r>
            <a:r>
              <a:rPr lang="en-US">
                <a:solidFill>
                  <a:srgbClr val="FF0000"/>
                </a:solidFill>
              </a:rPr>
              <a:t>cryptosystem</a:t>
            </a:r>
            <a:r>
              <a:rPr lang="en-US"/>
              <a:t> is an implementation of cryptographic techniques and their accompanying infrastructure to provide information security services. A cryptosystem is also referred to as a cipher system. The various components of a basic cryptosystem are as follows:</a:t>
            </a:r>
          </a:p>
          <a:p>
            <a:r>
              <a:rPr lang="en-US"/>
              <a:t>Plaintext</a:t>
            </a:r>
          </a:p>
          <a:p>
            <a:r>
              <a:rPr lang="en-US"/>
              <a:t>Encryption Algorithm</a:t>
            </a:r>
          </a:p>
          <a:p>
            <a:r>
              <a:rPr lang="en-US"/>
              <a:t>Ciphertext</a:t>
            </a:r>
          </a:p>
          <a:p>
            <a:r>
              <a:rPr lang="en-US"/>
              <a:t>Decryption Algorithm</a:t>
            </a:r>
          </a:p>
          <a:p>
            <a:r>
              <a:rPr lang="en-US"/>
              <a:t>Encryption Key</a:t>
            </a:r>
          </a:p>
          <a:p>
            <a:r>
              <a:rPr lang="en-US"/>
              <a:t>Decryption Key</a:t>
            </a:r>
          </a:p>
        </p:txBody>
      </p:sp>
    </p:spTree>
    <p:extLst>
      <p:ext uri="{BB962C8B-B14F-4D97-AF65-F5344CB8AC3E}">
        <p14:creationId xmlns:p14="http://schemas.microsoft.com/office/powerpoint/2010/main" val="368766438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1F8F-4308-D891-84B0-EE95207A625A}"/>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A54EF0B7-1C46-E8CA-A21A-508E666A6345}"/>
              </a:ext>
            </a:extLst>
          </p:cNvPr>
          <p:cNvSpPr>
            <a:spLocks noGrp="1"/>
          </p:cNvSpPr>
          <p:nvPr>
            <p:ph type="body" sz="quarter" idx="10"/>
          </p:nvPr>
        </p:nvSpPr>
        <p:spPr/>
        <p:txBody>
          <a:bodyPr/>
          <a:lstStyle/>
          <a:p>
            <a:pPr marL="0" indent="0">
              <a:buNone/>
            </a:pPr>
            <a:r>
              <a:rPr lang="en-US"/>
              <a:t>While </a:t>
            </a:r>
            <a:r>
              <a:rPr lang="en-US">
                <a:solidFill>
                  <a:srgbClr val="FF0000"/>
                </a:solidFill>
              </a:rPr>
              <a:t>cryptography</a:t>
            </a:r>
            <a:r>
              <a:rPr lang="en-US"/>
              <a:t> is the science of securing data, </a:t>
            </a:r>
            <a:r>
              <a:rPr lang="en-US">
                <a:solidFill>
                  <a:srgbClr val="FF0000"/>
                </a:solidFill>
              </a:rPr>
              <a:t>cryptanalysis</a:t>
            </a:r>
            <a:r>
              <a:rPr lang="en-US"/>
              <a:t> is the science of analyzing and breaking secure communication. Classical cryptanalysis involves an interesting combination of analytical reasoning, application of mathematical tools, pattern finding, patience, determination, and luck. </a:t>
            </a:r>
            <a:r>
              <a:rPr lang="en-US">
                <a:solidFill>
                  <a:srgbClr val="FF0000"/>
                </a:solidFill>
              </a:rPr>
              <a:t>Cryptanalysts</a:t>
            </a:r>
            <a:r>
              <a:rPr lang="en-US"/>
              <a:t> are also called attackers.</a:t>
            </a:r>
          </a:p>
          <a:p>
            <a:pPr marL="0" indent="0">
              <a:buNone/>
            </a:pPr>
            <a:endParaRPr lang="en-US"/>
          </a:p>
          <a:p>
            <a:pPr marL="0" indent="0">
              <a:buNone/>
            </a:pPr>
            <a:r>
              <a:rPr lang="en-US">
                <a:solidFill>
                  <a:srgbClr val="FF0000"/>
                </a:solidFill>
              </a:rPr>
              <a:t>Cryptology</a:t>
            </a:r>
            <a:r>
              <a:rPr lang="en-US"/>
              <a:t> embraces both cryptography and cryptanalysis.</a:t>
            </a:r>
          </a:p>
        </p:txBody>
      </p:sp>
      <p:pic>
        <p:nvPicPr>
          <p:cNvPr id="5" name="Picture 4" descr="A picture containing screenshot&#10;&#10;Description automatically generated">
            <a:extLst>
              <a:ext uri="{FF2B5EF4-FFF2-40B4-BE49-F238E27FC236}">
                <a16:creationId xmlns:a16="http://schemas.microsoft.com/office/drawing/2014/main" id="{778C59E4-3CC5-DA31-9E0B-955760D17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77" y="3605672"/>
            <a:ext cx="7871845" cy="2912068"/>
          </a:xfrm>
          <a:prstGeom prst="rect">
            <a:avLst/>
          </a:prstGeom>
        </p:spPr>
      </p:pic>
    </p:spTree>
    <p:extLst>
      <p:ext uri="{BB962C8B-B14F-4D97-AF65-F5344CB8AC3E}">
        <p14:creationId xmlns:p14="http://schemas.microsoft.com/office/powerpoint/2010/main" val="100228858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79A1-811F-A996-022C-CAB4FF106C0C}"/>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9D5A5CCE-EB09-F177-BC86-738F48288837}"/>
              </a:ext>
            </a:extLst>
          </p:cNvPr>
          <p:cNvSpPr>
            <a:spLocks noGrp="1"/>
          </p:cNvSpPr>
          <p:nvPr>
            <p:ph type="body" sz="quarter" idx="10"/>
          </p:nvPr>
        </p:nvSpPr>
        <p:spPr/>
        <p:txBody>
          <a:bodyPr/>
          <a:lstStyle/>
          <a:p>
            <a:pPr marL="0" indent="0">
              <a:buNone/>
            </a:pPr>
            <a:r>
              <a:rPr lang="en-US"/>
              <a:t>As civilizations evolved, human beings got organized in tribes, groups, and kingdoms.</a:t>
            </a:r>
          </a:p>
          <a:p>
            <a:pPr marL="0" indent="0">
              <a:buNone/>
            </a:pPr>
            <a:r>
              <a:rPr lang="en-US"/>
              <a:t>This led to the emergence of ideas such as power, battles, supremacy, and politics.</a:t>
            </a:r>
          </a:p>
          <a:p>
            <a:pPr marL="0" indent="0">
              <a:buNone/>
            </a:pPr>
            <a:r>
              <a:rPr lang="en-US"/>
              <a:t>These ideas further fueled the natural need of people to communicate secretly with selective recipient which in turn ensured the continuous evolution of cryptography as well.</a:t>
            </a:r>
          </a:p>
          <a:p>
            <a:pPr marL="0" indent="0">
              <a:buNone/>
            </a:pPr>
            <a:endParaRPr lang="en-US"/>
          </a:p>
          <a:p>
            <a:pPr marL="0" indent="0">
              <a:buNone/>
            </a:pPr>
            <a:endParaRPr lang="en-US"/>
          </a:p>
          <a:p>
            <a:pPr marL="0" indent="0">
              <a:buNone/>
            </a:pPr>
            <a:r>
              <a:rPr lang="en-US"/>
              <a:t>The roots of cryptography are found in Roman and Egyptian civilizations.</a:t>
            </a:r>
          </a:p>
        </p:txBody>
      </p:sp>
    </p:spTree>
    <p:extLst>
      <p:ext uri="{BB962C8B-B14F-4D97-AF65-F5344CB8AC3E}">
        <p14:creationId xmlns:p14="http://schemas.microsoft.com/office/powerpoint/2010/main" val="305356547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C762-55B3-6409-FB66-03168E874AC0}"/>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E863A2F-D16E-31DC-8AF9-90B6F9D1DC14}"/>
              </a:ext>
            </a:extLst>
          </p:cNvPr>
          <p:cNvSpPr>
            <a:spLocks noGrp="1"/>
          </p:cNvSpPr>
          <p:nvPr>
            <p:ph type="body" sz="quarter" idx="10"/>
          </p:nvPr>
        </p:nvSpPr>
        <p:spPr/>
        <p:txBody>
          <a:bodyPr/>
          <a:lstStyle/>
          <a:p>
            <a:pPr marL="0" indent="0">
              <a:buNone/>
            </a:pPr>
            <a:r>
              <a:rPr lang="en-US" b="1"/>
              <a:t>Hieroglyph</a:t>
            </a:r>
          </a:p>
          <a:p>
            <a:pPr marL="0" indent="0">
              <a:buNone/>
            </a:pPr>
            <a:r>
              <a:rPr lang="en-US"/>
              <a:t>The first known evidence of cryptography can be traced to the use of ‘hieroglyph’. Some 4000 years ago, the</a:t>
            </a:r>
          </a:p>
          <a:p>
            <a:pPr marL="0" indent="0">
              <a:buNone/>
            </a:pPr>
            <a:r>
              <a:rPr lang="en-US"/>
              <a:t>Egyptians used to communicate by messages written in hieroglyph</a:t>
            </a:r>
          </a:p>
        </p:txBody>
      </p:sp>
      <p:pic>
        <p:nvPicPr>
          <p:cNvPr id="7" name="Picture 6" descr="A picture containing handwriting, rectangle, text&#10;&#10;Description automatically generated">
            <a:extLst>
              <a:ext uri="{FF2B5EF4-FFF2-40B4-BE49-F238E27FC236}">
                <a16:creationId xmlns:a16="http://schemas.microsoft.com/office/drawing/2014/main" id="{6161498A-B109-AB29-D7E2-F297849B5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236" y="2887126"/>
            <a:ext cx="10162315" cy="3556810"/>
          </a:xfrm>
          <a:prstGeom prst="rect">
            <a:avLst/>
          </a:prstGeom>
        </p:spPr>
      </p:pic>
    </p:spTree>
    <p:extLst>
      <p:ext uri="{BB962C8B-B14F-4D97-AF65-F5344CB8AC3E}">
        <p14:creationId xmlns:p14="http://schemas.microsoft.com/office/powerpoint/2010/main" val="322483969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C8797-241A-2045-5A86-3928D5944D6F}"/>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1E4A131-7437-0ADF-61BD-D4A8303FA1F7}"/>
              </a:ext>
            </a:extLst>
          </p:cNvPr>
          <p:cNvSpPr>
            <a:spLocks noGrp="1"/>
          </p:cNvSpPr>
          <p:nvPr>
            <p:ph type="body" sz="quarter" idx="10"/>
          </p:nvPr>
        </p:nvSpPr>
        <p:spPr>
          <a:xfrm>
            <a:off x="394774" y="1153266"/>
            <a:ext cx="7087242" cy="4667249"/>
          </a:xfrm>
        </p:spPr>
        <p:txBody>
          <a:bodyPr/>
          <a:lstStyle/>
          <a:p>
            <a:pPr marL="0" indent="0">
              <a:buNone/>
            </a:pPr>
            <a:r>
              <a:rPr lang="en-US" b="1"/>
              <a:t>Caesar Shift Cipher</a:t>
            </a:r>
          </a:p>
          <a:p>
            <a:pPr marL="0" indent="0">
              <a:buNone/>
            </a:pPr>
            <a:r>
              <a:rPr lang="en-US"/>
              <a:t>Caesar Shift Cipher, relies on shifting the letters of a message by an agreed number (three was a common choice), the recipient of this message would then shift the letters back by the same number and obtain the original message.</a:t>
            </a:r>
          </a:p>
          <a:p>
            <a:pPr marL="0" indent="0">
              <a:buNone/>
            </a:pPr>
            <a:endParaRPr lang="en-US"/>
          </a:p>
          <a:p>
            <a:pPr marL="0" indent="0">
              <a:buNone/>
            </a:pPr>
            <a:r>
              <a:rPr lang="en-US"/>
              <a:t>The Caesar cipher is named after Julius Caesar , who used it with a shift of three to protect messages of military significance.</a:t>
            </a:r>
          </a:p>
        </p:txBody>
      </p:sp>
      <p:pic>
        <p:nvPicPr>
          <p:cNvPr id="5" name="Picture 4" descr="A cartoon of a person pointing&#10;&#10;Description automatically generated with medium confidence">
            <a:extLst>
              <a:ext uri="{FF2B5EF4-FFF2-40B4-BE49-F238E27FC236}">
                <a16:creationId xmlns:a16="http://schemas.microsoft.com/office/drawing/2014/main" id="{C993A630-B522-CA06-01D2-396AB9F12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616" y="1433384"/>
            <a:ext cx="4086610" cy="3064958"/>
          </a:xfrm>
          <a:prstGeom prst="rect">
            <a:avLst/>
          </a:prstGeom>
        </p:spPr>
      </p:pic>
    </p:spTree>
    <p:extLst>
      <p:ext uri="{BB962C8B-B14F-4D97-AF65-F5344CB8AC3E}">
        <p14:creationId xmlns:p14="http://schemas.microsoft.com/office/powerpoint/2010/main" val="223445879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71F2-1ADE-4E88-66A3-7B52A731B7AE}"/>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29D42212-E1EB-008F-6EED-8AF9951574BD}"/>
              </a:ext>
            </a:extLst>
          </p:cNvPr>
          <p:cNvSpPr>
            <a:spLocks noGrp="1"/>
          </p:cNvSpPr>
          <p:nvPr>
            <p:ph type="body" sz="quarter" idx="10"/>
          </p:nvPr>
        </p:nvSpPr>
        <p:spPr/>
        <p:txBody>
          <a:bodyPr/>
          <a:lstStyle/>
          <a:p>
            <a:endParaRPr lang="en-US"/>
          </a:p>
          <a:p>
            <a:endParaRPr lang="en-US"/>
          </a:p>
          <a:p>
            <a:endParaRPr lang="en-US"/>
          </a:p>
          <a:p>
            <a:endParaRPr lang="en-US"/>
          </a:p>
          <a:p>
            <a:endParaRPr lang="en-US"/>
          </a:p>
          <a:p>
            <a:endParaRPr lang="en-US"/>
          </a:p>
          <a:p>
            <a:endParaRPr lang="en-US"/>
          </a:p>
          <a:p>
            <a:endParaRPr lang="en-US"/>
          </a:p>
          <a:p>
            <a:pPr marL="0" indent="0">
              <a:buNone/>
            </a:pPr>
            <a:r>
              <a:rPr lang="en-US"/>
              <a:t>PLAINTEXT : internet society </a:t>
            </a:r>
            <a:r>
              <a:rPr lang="en-US" err="1"/>
              <a:t>ghana</a:t>
            </a:r>
            <a:r>
              <a:rPr lang="en-US"/>
              <a:t> chapter</a:t>
            </a:r>
          </a:p>
          <a:p>
            <a:pPr marL="0" indent="0">
              <a:buNone/>
            </a:pPr>
            <a:r>
              <a:rPr lang="en-US"/>
              <a:t>CYPHERTEXT : </a:t>
            </a:r>
            <a:r>
              <a:rPr lang="en-US" err="1"/>
              <a:t>lqwhuqhw</a:t>
            </a:r>
            <a:r>
              <a:rPr lang="en-US"/>
              <a:t> </a:t>
            </a:r>
            <a:r>
              <a:rPr lang="en-US" err="1"/>
              <a:t>vrflhwb</a:t>
            </a:r>
            <a:r>
              <a:rPr lang="en-US"/>
              <a:t> </a:t>
            </a:r>
            <a:r>
              <a:rPr lang="en-US" err="1"/>
              <a:t>jkdqd</a:t>
            </a:r>
            <a:r>
              <a:rPr lang="en-US"/>
              <a:t> </a:t>
            </a:r>
            <a:r>
              <a:rPr lang="en-US" err="1"/>
              <a:t>fkdswhu</a:t>
            </a:r>
            <a:endParaRPr lang="en-US"/>
          </a:p>
        </p:txBody>
      </p:sp>
      <p:pic>
        <p:nvPicPr>
          <p:cNvPr id="9" name="Picture 8">
            <a:extLst>
              <a:ext uri="{FF2B5EF4-FFF2-40B4-BE49-F238E27FC236}">
                <a16:creationId xmlns:a16="http://schemas.microsoft.com/office/drawing/2014/main" id="{4804589C-5E5C-3A6A-1272-64F00E2D75D3}"/>
              </a:ext>
            </a:extLst>
          </p:cNvPr>
          <p:cNvPicPr>
            <a:picLocks noChangeAspect="1"/>
          </p:cNvPicPr>
          <p:nvPr/>
        </p:nvPicPr>
        <p:blipFill>
          <a:blip r:embed="rId2"/>
          <a:stretch>
            <a:fillRect/>
          </a:stretch>
        </p:blipFill>
        <p:spPr>
          <a:xfrm>
            <a:off x="394774" y="1257134"/>
            <a:ext cx="11528854" cy="2622028"/>
          </a:xfrm>
          <a:prstGeom prst="rect">
            <a:avLst/>
          </a:prstGeom>
        </p:spPr>
      </p:pic>
    </p:spTree>
    <p:extLst>
      <p:ext uri="{BB962C8B-B14F-4D97-AF65-F5344CB8AC3E}">
        <p14:creationId xmlns:p14="http://schemas.microsoft.com/office/powerpoint/2010/main" val="24413937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A7E4-4562-425C-BACB-4B05244C4760}"/>
              </a:ext>
            </a:extLst>
          </p:cNvPr>
          <p:cNvSpPr>
            <a:spLocks noGrp="1"/>
          </p:cNvSpPr>
          <p:nvPr>
            <p:ph type="title"/>
          </p:nvPr>
        </p:nvSpPr>
        <p:spPr/>
        <p:txBody>
          <a:bodyPr/>
          <a:lstStyle/>
          <a:p>
            <a:r>
              <a:rPr lang="en-US"/>
              <a:t>Example processor classification</a:t>
            </a:r>
          </a:p>
        </p:txBody>
      </p:sp>
      <p:pic>
        <p:nvPicPr>
          <p:cNvPr id="5" name="Picture 4">
            <a:extLst>
              <a:ext uri="{FF2B5EF4-FFF2-40B4-BE49-F238E27FC236}">
                <a16:creationId xmlns:a16="http://schemas.microsoft.com/office/drawing/2014/main" id="{C62D77D6-B4B5-46A0-A546-62E268FEF6FE}"/>
              </a:ext>
            </a:extLst>
          </p:cNvPr>
          <p:cNvPicPr>
            <a:picLocks noChangeAspect="1"/>
          </p:cNvPicPr>
          <p:nvPr/>
        </p:nvPicPr>
        <p:blipFill>
          <a:blip r:embed="rId2"/>
          <a:stretch>
            <a:fillRect/>
          </a:stretch>
        </p:blipFill>
        <p:spPr>
          <a:xfrm>
            <a:off x="1330910" y="1110056"/>
            <a:ext cx="9553480" cy="5747944"/>
          </a:xfrm>
          <a:prstGeom prst="rect">
            <a:avLst/>
          </a:prstGeom>
        </p:spPr>
      </p:pic>
    </p:spTree>
    <p:extLst>
      <p:ext uri="{BB962C8B-B14F-4D97-AF65-F5344CB8AC3E}">
        <p14:creationId xmlns:p14="http://schemas.microsoft.com/office/powerpoint/2010/main" val="304114250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22B6-D70E-CB3D-2165-259116884841}"/>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3896B15A-8CF9-400B-3CF3-A11DEAA1BBC7}"/>
              </a:ext>
            </a:extLst>
          </p:cNvPr>
          <p:cNvSpPr>
            <a:spLocks noGrp="1"/>
          </p:cNvSpPr>
          <p:nvPr>
            <p:ph type="body" sz="quarter" idx="10"/>
          </p:nvPr>
        </p:nvSpPr>
        <p:spPr>
          <a:xfrm>
            <a:off x="394774" y="1153266"/>
            <a:ext cx="6803037" cy="4667249"/>
          </a:xfrm>
        </p:spPr>
        <p:txBody>
          <a:bodyPr/>
          <a:lstStyle/>
          <a:p>
            <a:pPr marL="0" indent="0">
              <a:buNone/>
            </a:pPr>
            <a:r>
              <a:rPr lang="en-US" b="1"/>
              <a:t>Kamasutra Cipher</a:t>
            </a:r>
          </a:p>
          <a:p>
            <a:r>
              <a:rPr lang="en-US"/>
              <a:t>The Kamasutra cipher is one of the earliest known substitution methods.</a:t>
            </a:r>
          </a:p>
          <a:p>
            <a:r>
              <a:rPr lang="en-US"/>
              <a:t>It is described in the Kamasutra around 400 BC.</a:t>
            </a:r>
          </a:p>
          <a:p>
            <a:r>
              <a:rPr lang="en-US"/>
              <a:t>The purpose was to teach women how to hide secret messages from prying eyes.</a:t>
            </a:r>
          </a:p>
        </p:txBody>
      </p:sp>
      <p:pic>
        <p:nvPicPr>
          <p:cNvPr id="5" name="Picture 4">
            <a:extLst>
              <a:ext uri="{FF2B5EF4-FFF2-40B4-BE49-F238E27FC236}">
                <a16:creationId xmlns:a16="http://schemas.microsoft.com/office/drawing/2014/main" id="{3A031C46-2CBC-62DF-1510-6F0A42F372F7}"/>
              </a:ext>
            </a:extLst>
          </p:cNvPr>
          <p:cNvPicPr>
            <a:picLocks noChangeAspect="1"/>
          </p:cNvPicPr>
          <p:nvPr/>
        </p:nvPicPr>
        <p:blipFill>
          <a:blip r:embed="rId2"/>
          <a:stretch>
            <a:fillRect/>
          </a:stretch>
        </p:blipFill>
        <p:spPr>
          <a:xfrm>
            <a:off x="7998304" y="347232"/>
            <a:ext cx="3572374" cy="6163535"/>
          </a:xfrm>
          <a:prstGeom prst="rect">
            <a:avLst/>
          </a:prstGeom>
        </p:spPr>
      </p:pic>
    </p:spTree>
    <p:extLst>
      <p:ext uri="{BB962C8B-B14F-4D97-AF65-F5344CB8AC3E}">
        <p14:creationId xmlns:p14="http://schemas.microsoft.com/office/powerpoint/2010/main" val="250920128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A930-47F1-71E3-FC1A-62F74DA53300}"/>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3EDEDFEE-FB72-A405-8277-19E5E3662B42}"/>
              </a:ext>
            </a:extLst>
          </p:cNvPr>
          <p:cNvSpPr>
            <a:spLocks noGrp="1"/>
          </p:cNvSpPr>
          <p:nvPr>
            <p:ph type="body" sz="quarter" idx="10"/>
          </p:nvPr>
        </p:nvSpPr>
        <p:spPr/>
        <p:txBody>
          <a:bodyPr/>
          <a:lstStyle/>
          <a:p>
            <a:pPr marL="0" indent="0">
              <a:buNone/>
            </a:pPr>
            <a:r>
              <a:rPr lang="en-US" b="1">
                <a:effectLst/>
                <a:latin typeface="Arial" panose="020B0604020202020204" pitchFamily="34" charset="0"/>
              </a:rPr>
              <a:t>Kamasutra Cipher</a:t>
            </a:r>
          </a:p>
          <a:p>
            <a:pPr marL="0" indent="0">
              <a:buNone/>
            </a:pPr>
            <a:br>
              <a:rPr lang="en-US">
                <a:effectLst/>
              </a:rPr>
            </a:br>
            <a:r>
              <a:rPr lang="en-US">
                <a:effectLst/>
                <a:latin typeface="Arial" panose="020B0604020202020204" pitchFamily="34" charset="0"/>
              </a:rPr>
              <a:t>The techniques involves randomly pairing letters of the alphabet, and then substituting each letter in the original message with its partner.</a:t>
            </a:r>
          </a:p>
          <a:p>
            <a:pPr marL="0" indent="0">
              <a:buNone/>
            </a:pPr>
            <a:endParaRPr lang="en-US"/>
          </a:p>
          <a:p>
            <a:pPr marL="0" indent="0">
              <a:buNone/>
            </a:pPr>
            <a:endParaRPr lang="en-US">
              <a:effectLst/>
            </a:endParaRPr>
          </a:p>
          <a:p>
            <a:pPr marL="0" indent="0">
              <a:buNone/>
            </a:pPr>
            <a:endParaRPr lang="en-US"/>
          </a:p>
          <a:p>
            <a:pPr marL="0" indent="0">
              <a:buNone/>
            </a:pPr>
            <a:r>
              <a:rPr lang="en-US">
                <a:effectLst/>
              </a:rPr>
              <a:t>The key is the permutation of the alphabet.</a:t>
            </a:r>
          </a:p>
          <a:p>
            <a:pPr marL="341312" lvl="2" indent="0">
              <a:buNone/>
            </a:pPr>
            <a:r>
              <a:rPr lang="en-US" b="1">
                <a:effectLst/>
              </a:rPr>
              <a:t>INTERNET SOCIETY GHANA CHAPTER</a:t>
            </a:r>
          </a:p>
          <a:p>
            <a:pPr marL="341312" lvl="2" indent="0">
              <a:buNone/>
            </a:pPr>
            <a:r>
              <a:rPr lang="en-US" b="1">
                <a:effectLst/>
              </a:rPr>
              <a:t>DWRCTWCR FKEDCRL VZJWJ EZJXRCT</a:t>
            </a:r>
          </a:p>
        </p:txBody>
      </p:sp>
      <p:pic>
        <p:nvPicPr>
          <p:cNvPr id="5" name="Picture 4">
            <a:extLst>
              <a:ext uri="{FF2B5EF4-FFF2-40B4-BE49-F238E27FC236}">
                <a16:creationId xmlns:a16="http://schemas.microsoft.com/office/drawing/2014/main" id="{9F63234F-1D92-64BA-7BC0-A47BABE23DDF}"/>
              </a:ext>
            </a:extLst>
          </p:cNvPr>
          <p:cNvPicPr>
            <a:picLocks noChangeAspect="1"/>
          </p:cNvPicPr>
          <p:nvPr/>
        </p:nvPicPr>
        <p:blipFill>
          <a:blip r:embed="rId2"/>
          <a:stretch>
            <a:fillRect/>
          </a:stretch>
        </p:blipFill>
        <p:spPr>
          <a:xfrm>
            <a:off x="1000897" y="2790006"/>
            <a:ext cx="10076935" cy="929352"/>
          </a:xfrm>
          <a:prstGeom prst="rect">
            <a:avLst/>
          </a:prstGeom>
        </p:spPr>
      </p:pic>
    </p:spTree>
    <p:extLst>
      <p:ext uri="{BB962C8B-B14F-4D97-AF65-F5344CB8AC3E}">
        <p14:creationId xmlns:p14="http://schemas.microsoft.com/office/powerpoint/2010/main" val="10034934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A82D-6EAC-3F43-2206-445E11FF0EA1}"/>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57D936F9-94B0-0069-0618-8D33102D82A0}"/>
              </a:ext>
            </a:extLst>
          </p:cNvPr>
          <p:cNvSpPr>
            <a:spLocks noGrp="1"/>
          </p:cNvSpPr>
          <p:nvPr>
            <p:ph type="body" sz="quarter" idx="10"/>
          </p:nvPr>
        </p:nvSpPr>
        <p:spPr/>
        <p:txBody>
          <a:bodyPr/>
          <a:lstStyle/>
          <a:p>
            <a:pPr marL="0" indent="0">
              <a:buNone/>
            </a:pPr>
            <a:r>
              <a:rPr lang="en-US" b="1"/>
              <a:t>Goal</a:t>
            </a:r>
            <a:r>
              <a:rPr lang="en-US"/>
              <a:t>: The primary goal of cryptography is to secure important data on the hard disk or as it passes through a medium that may not be secure itself. Usually, that medium is a computer network.</a:t>
            </a:r>
          </a:p>
          <a:p>
            <a:pPr marL="0" indent="0">
              <a:buNone/>
            </a:pPr>
            <a:r>
              <a:rPr lang="en-US" b="1"/>
              <a:t>Services</a:t>
            </a:r>
            <a:r>
              <a:rPr lang="en-US"/>
              <a:t>: Cryptography can provide the following services:</a:t>
            </a:r>
          </a:p>
          <a:p>
            <a:pPr marL="0" indent="0">
              <a:buNone/>
            </a:pPr>
            <a:r>
              <a:rPr lang="en-US"/>
              <a:t>•</a:t>
            </a:r>
            <a:r>
              <a:rPr lang="en-US" b="1"/>
              <a:t>Confidentiality</a:t>
            </a:r>
            <a:r>
              <a:rPr lang="en-US"/>
              <a:t> (secrecy)</a:t>
            </a:r>
          </a:p>
          <a:p>
            <a:pPr marL="0" indent="0">
              <a:buNone/>
            </a:pPr>
            <a:r>
              <a:rPr lang="en-US"/>
              <a:t>•</a:t>
            </a:r>
            <a:r>
              <a:rPr lang="en-US" b="1"/>
              <a:t>Integrity</a:t>
            </a:r>
            <a:r>
              <a:rPr lang="en-US"/>
              <a:t> (anti-tampering)</a:t>
            </a:r>
          </a:p>
          <a:p>
            <a:pPr marL="0" indent="0">
              <a:buNone/>
            </a:pPr>
            <a:r>
              <a:rPr lang="en-US"/>
              <a:t>•</a:t>
            </a:r>
            <a:r>
              <a:rPr lang="en-US" b="1"/>
              <a:t>Authentication</a:t>
            </a:r>
          </a:p>
          <a:p>
            <a:pPr marL="0" indent="0">
              <a:buNone/>
            </a:pPr>
            <a:r>
              <a:rPr lang="en-US"/>
              <a:t>•</a:t>
            </a:r>
            <a:r>
              <a:rPr lang="en-US" b="1"/>
              <a:t>Non-repudiation</a:t>
            </a:r>
            <a:r>
              <a:rPr lang="en-US"/>
              <a:t>.</a:t>
            </a:r>
          </a:p>
        </p:txBody>
      </p:sp>
    </p:spTree>
    <p:extLst>
      <p:ext uri="{BB962C8B-B14F-4D97-AF65-F5344CB8AC3E}">
        <p14:creationId xmlns:p14="http://schemas.microsoft.com/office/powerpoint/2010/main" val="35139622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E9C9-ADEF-E3CD-8FA2-89C0925B141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4640CE-1190-3885-2138-C27C5BC0FBB5}"/>
              </a:ext>
            </a:extLst>
          </p:cNvPr>
          <p:cNvSpPr>
            <a:spLocks noGrp="1"/>
          </p:cNvSpPr>
          <p:nvPr>
            <p:ph type="body" sz="quarter" idx="10"/>
          </p:nvPr>
        </p:nvSpPr>
        <p:spPr>
          <a:xfrm>
            <a:off x="394774" y="1153266"/>
            <a:ext cx="8347631" cy="4667249"/>
          </a:xfrm>
        </p:spPr>
        <p:txBody>
          <a:bodyPr/>
          <a:lstStyle/>
          <a:p>
            <a:pPr marL="0" indent="0">
              <a:buNone/>
            </a:pPr>
            <a:r>
              <a:rPr lang="en-US"/>
              <a:t>Confidentiality (secrecy)</a:t>
            </a:r>
          </a:p>
          <a:p>
            <a:pPr marL="0" indent="0">
              <a:buNone/>
            </a:pPr>
            <a:r>
              <a:rPr lang="en-US"/>
              <a:t>• Ensuring that no one can read the message except the intended receiver</a:t>
            </a:r>
          </a:p>
          <a:p>
            <a:pPr marL="0" indent="0">
              <a:buNone/>
            </a:pPr>
            <a:r>
              <a:rPr lang="en-US"/>
              <a:t>• Data is kept secret from those without the proper credentials, even if that data travels through an insecure medium</a:t>
            </a:r>
          </a:p>
          <a:p>
            <a:pPr marL="0" indent="0">
              <a:buNone/>
            </a:pPr>
            <a:r>
              <a:rPr lang="en-US"/>
              <a:t>Integrity (anti-tampering)</a:t>
            </a:r>
          </a:p>
          <a:p>
            <a:pPr marL="0" indent="0">
              <a:buNone/>
            </a:pPr>
            <a:r>
              <a:rPr lang="en-US"/>
              <a:t>• Assuring the receiver that the received message has not been altered in</a:t>
            </a:r>
          </a:p>
          <a:p>
            <a:pPr marL="0" indent="0">
              <a:buNone/>
            </a:pPr>
            <a:r>
              <a:rPr lang="en-US"/>
              <a:t>any way from the original.</a:t>
            </a:r>
          </a:p>
        </p:txBody>
      </p:sp>
      <p:pic>
        <p:nvPicPr>
          <p:cNvPr id="5" name="Picture 4">
            <a:extLst>
              <a:ext uri="{FF2B5EF4-FFF2-40B4-BE49-F238E27FC236}">
                <a16:creationId xmlns:a16="http://schemas.microsoft.com/office/drawing/2014/main" id="{AF339E15-0FE7-FF18-0E86-DCA2554AA5EC}"/>
              </a:ext>
            </a:extLst>
          </p:cNvPr>
          <p:cNvPicPr>
            <a:picLocks noChangeAspect="1"/>
          </p:cNvPicPr>
          <p:nvPr/>
        </p:nvPicPr>
        <p:blipFill>
          <a:blip r:embed="rId2"/>
          <a:stretch>
            <a:fillRect/>
          </a:stretch>
        </p:blipFill>
        <p:spPr>
          <a:xfrm>
            <a:off x="8947381" y="527321"/>
            <a:ext cx="3018438" cy="5803358"/>
          </a:xfrm>
          <a:prstGeom prst="rect">
            <a:avLst/>
          </a:prstGeom>
        </p:spPr>
      </p:pic>
    </p:spTree>
    <p:extLst>
      <p:ext uri="{BB962C8B-B14F-4D97-AF65-F5344CB8AC3E}">
        <p14:creationId xmlns:p14="http://schemas.microsoft.com/office/powerpoint/2010/main" val="221841877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1615-372C-FAD7-4E25-7E2D07CBC6A3}"/>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6CF9F446-D36C-BD9D-F169-A66B4698498C}"/>
              </a:ext>
            </a:extLst>
          </p:cNvPr>
          <p:cNvSpPr>
            <a:spLocks noGrp="1"/>
          </p:cNvSpPr>
          <p:nvPr>
            <p:ph type="body" sz="quarter" idx="10"/>
          </p:nvPr>
        </p:nvSpPr>
        <p:spPr>
          <a:xfrm>
            <a:off x="394774" y="1153266"/>
            <a:ext cx="7519729" cy="4667249"/>
          </a:xfrm>
        </p:spPr>
        <p:txBody>
          <a:bodyPr/>
          <a:lstStyle/>
          <a:p>
            <a:pPr marL="0" indent="0">
              <a:buNone/>
            </a:pPr>
            <a:r>
              <a:rPr lang="en-US" b="1"/>
              <a:t>Authentication</a:t>
            </a:r>
          </a:p>
          <a:p>
            <a:r>
              <a:rPr lang="en-US"/>
              <a:t>Cryptography can help establish identity for authentication purposes</a:t>
            </a:r>
          </a:p>
          <a:p>
            <a:r>
              <a:rPr lang="en-US"/>
              <a:t>The process of proving one's identity. (The primary forms of host-to-host authentication on the Internet today are name-based or address-based, both of which are notoriously weak.)</a:t>
            </a:r>
          </a:p>
          <a:p>
            <a:endParaRPr lang="en-US"/>
          </a:p>
          <a:p>
            <a:pPr marL="0" indent="0">
              <a:buNone/>
            </a:pPr>
            <a:r>
              <a:rPr lang="en-US" b="1"/>
              <a:t>Non-repudiation</a:t>
            </a:r>
          </a:p>
          <a:p>
            <a:r>
              <a:rPr lang="en-US"/>
              <a:t>A mechanism to prove that the sender really sent this message</a:t>
            </a:r>
          </a:p>
        </p:txBody>
      </p:sp>
      <p:pic>
        <p:nvPicPr>
          <p:cNvPr id="5" name="Picture 4">
            <a:extLst>
              <a:ext uri="{FF2B5EF4-FFF2-40B4-BE49-F238E27FC236}">
                <a16:creationId xmlns:a16="http://schemas.microsoft.com/office/drawing/2014/main" id="{A1B592CD-D4BC-A31D-CBAB-D00B38BD2D92}"/>
              </a:ext>
            </a:extLst>
          </p:cNvPr>
          <p:cNvPicPr>
            <a:picLocks noChangeAspect="1"/>
          </p:cNvPicPr>
          <p:nvPr/>
        </p:nvPicPr>
        <p:blipFill>
          <a:blip r:embed="rId2"/>
          <a:stretch>
            <a:fillRect/>
          </a:stretch>
        </p:blipFill>
        <p:spPr>
          <a:xfrm>
            <a:off x="7808847" y="2001433"/>
            <a:ext cx="3419952" cy="3324689"/>
          </a:xfrm>
          <a:prstGeom prst="rect">
            <a:avLst/>
          </a:prstGeom>
        </p:spPr>
      </p:pic>
    </p:spTree>
    <p:extLst>
      <p:ext uri="{BB962C8B-B14F-4D97-AF65-F5344CB8AC3E}">
        <p14:creationId xmlns:p14="http://schemas.microsoft.com/office/powerpoint/2010/main" val="50519242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09F9-01DC-77EF-254B-231581FED6CB}"/>
              </a:ext>
            </a:extLst>
          </p:cNvPr>
          <p:cNvSpPr>
            <a:spLocks noGrp="1"/>
          </p:cNvSpPr>
          <p:nvPr>
            <p:ph type="title"/>
          </p:nvPr>
        </p:nvSpPr>
        <p:spPr/>
        <p:txBody>
          <a:bodyPr/>
          <a:lstStyle/>
          <a:p>
            <a:r>
              <a:rPr lang="en-US"/>
              <a:t>Types of Cryptography(Simplified)</a:t>
            </a:r>
          </a:p>
        </p:txBody>
      </p:sp>
      <p:sp>
        <p:nvSpPr>
          <p:cNvPr id="3" name="Text Placeholder 2">
            <a:extLst>
              <a:ext uri="{FF2B5EF4-FFF2-40B4-BE49-F238E27FC236}">
                <a16:creationId xmlns:a16="http://schemas.microsoft.com/office/drawing/2014/main" id="{EC30FD79-D889-8A36-5393-86E060A1E911}"/>
              </a:ext>
            </a:extLst>
          </p:cNvPr>
          <p:cNvSpPr>
            <a:spLocks noGrp="1"/>
          </p:cNvSpPr>
          <p:nvPr>
            <p:ph type="body" sz="quarter" idx="10"/>
          </p:nvPr>
        </p:nvSpPr>
        <p:spPr/>
        <p:txBody>
          <a:bodyPr/>
          <a:lstStyle/>
          <a:p>
            <a:endParaRPr lang="en-US"/>
          </a:p>
          <a:p>
            <a:pPr marL="0" indent="0">
              <a:buNone/>
            </a:pPr>
            <a:r>
              <a:rPr lang="en-US" b="1"/>
              <a:t>Types of Cryptography</a:t>
            </a:r>
          </a:p>
          <a:p>
            <a:r>
              <a:rPr lang="en-US" b="1"/>
              <a:t>Symmetric Key Cryptography</a:t>
            </a:r>
          </a:p>
          <a:p>
            <a:r>
              <a:rPr lang="en-US" b="1"/>
              <a:t>Asymmetric Key Cryptography</a:t>
            </a:r>
          </a:p>
          <a:p>
            <a:r>
              <a:rPr lang="en-US" b="1"/>
              <a:t>Hash Functions</a:t>
            </a:r>
          </a:p>
          <a:p>
            <a:endParaRPr lang="en-US"/>
          </a:p>
        </p:txBody>
      </p:sp>
      <p:pic>
        <p:nvPicPr>
          <p:cNvPr id="5" name="Picture 4">
            <a:extLst>
              <a:ext uri="{FF2B5EF4-FFF2-40B4-BE49-F238E27FC236}">
                <a16:creationId xmlns:a16="http://schemas.microsoft.com/office/drawing/2014/main" id="{DD7893AA-01AF-6877-8C72-24DC99489DAB}"/>
              </a:ext>
            </a:extLst>
          </p:cNvPr>
          <p:cNvPicPr>
            <a:picLocks noChangeAspect="1"/>
          </p:cNvPicPr>
          <p:nvPr/>
        </p:nvPicPr>
        <p:blipFill>
          <a:blip r:embed="rId2"/>
          <a:stretch>
            <a:fillRect/>
          </a:stretch>
        </p:blipFill>
        <p:spPr>
          <a:xfrm>
            <a:off x="5538390" y="2124299"/>
            <a:ext cx="5687219" cy="3696216"/>
          </a:xfrm>
          <a:prstGeom prst="rect">
            <a:avLst/>
          </a:prstGeom>
        </p:spPr>
      </p:pic>
    </p:spTree>
    <p:extLst>
      <p:ext uri="{BB962C8B-B14F-4D97-AF65-F5344CB8AC3E}">
        <p14:creationId xmlns:p14="http://schemas.microsoft.com/office/powerpoint/2010/main" val="39942993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6A0-0A63-E947-C6A8-DD1E15219034}"/>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872C276B-6935-8937-C7B7-69DFC18D6FFE}"/>
              </a:ext>
            </a:extLst>
          </p:cNvPr>
          <p:cNvSpPr>
            <a:spLocks noGrp="1"/>
          </p:cNvSpPr>
          <p:nvPr>
            <p:ph type="body" sz="quarter" idx="10"/>
          </p:nvPr>
        </p:nvSpPr>
        <p:spPr>
          <a:xfrm>
            <a:off x="394774" y="1153266"/>
            <a:ext cx="11331788" cy="4667249"/>
          </a:xfrm>
        </p:spPr>
        <p:txBody>
          <a:bodyPr/>
          <a:lstStyle/>
          <a:p>
            <a:r>
              <a:rPr lang="en-US"/>
              <a:t>Also known as Secret Key Cryptography or Conventional Cryptography, Symmetric Key</a:t>
            </a:r>
          </a:p>
          <a:p>
            <a:r>
              <a:rPr lang="en-US"/>
              <a:t>Cryptography is an encryption system in which the sender and receiver of a message share a single, common key that is used to encrypt and decrypt the message.</a:t>
            </a:r>
          </a:p>
          <a:p>
            <a:r>
              <a:rPr lang="en-US"/>
              <a:t>The Algorithm use is also known as a secret key algorithm or sometimes called a symmetric algorithm</a:t>
            </a:r>
          </a:p>
          <a:p>
            <a:r>
              <a:rPr lang="en-US"/>
              <a:t>A key is a piece of information (a parameter) that determines the functional output of a cryptographic algorithm or cipher.</a:t>
            </a:r>
          </a:p>
        </p:txBody>
      </p:sp>
    </p:spTree>
    <p:extLst>
      <p:ext uri="{BB962C8B-B14F-4D97-AF65-F5344CB8AC3E}">
        <p14:creationId xmlns:p14="http://schemas.microsoft.com/office/powerpoint/2010/main" val="223574417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F345-156C-2BF3-B079-D2CF57926E23}"/>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96252C93-16A2-82E4-A90A-25A53881A34B}"/>
              </a:ext>
            </a:extLst>
          </p:cNvPr>
          <p:cNvSpPr>
            <a:spLocks noGrp="1"/>
          </p:cNvSpPr>
          <p:nvPr>
            <p:ph type="body" sz="quarter" idx="10"/>
          </p:nvPr>
        </p:nvSpPr>
        <p:spPr/>
        <p:txBody>
          <a:bodyPr/>
          <a:lstStyle/>
          <a:p>
            <a:r>
              <a:rPr lang="en-US"/>
              <a:t>The key for encrypting and decrypting the file had to be known to all the recipients. Else, the message could not be decrypted by conventional means</a:t>
            </a:r>
          </a:p>
        </p:txBody>
      </p:sp>
      <p:pic>
        <p:nvPicPr>
          <p:cNvPr id="5" name="Picture 4">
            <a:extLst>
              <a:ext uri="{FF2B5EF4-FFF2-40B4-BE49-F238E27FC236}">
                <a16:creationId xmlns:a16="http://schemas.microsoft.com/office/drawing/2014/main" id="{FCDD78CE-FCE5-48A8-C0B0-ACA42A3FDF53}"/>
              </a:ext>
            </a:extLst>
          </p:cNvPr>
          <p:cNvPicPr>
            <a:picLocks noChangeAspect="1"/>
          </p:cNvPicPr>
          <p:nvPr/>
        </p:nvPicPr>
        <p:blipFill>
          <a:blip r:embed="rId2"/>
          <a:stretch>
            <a:fillRect/>
          </a:stretch>
        </p:blipFill>
        <p:spPr>
          <a:xfrm>
            <a:off x="1272746" y="3058369"/>
            <a:ext cx="9821562" cy="2646365"/>
          </a:xfrm>
          <a:prstGeom prst="rect">
            <a:avLst/>
          </a:prstGeom>
        </p:spPr>
      </p:pic>
    </p:spTree>
    <p:extLst>
      <p:ext uri="{BB962C8B-B14F-4D97-AF65-F5344CB8AC3E}">
        <p14:creationId xmlns:p14="http://schemas.microsoft.com/office/powerpoint/2010/main" val="110813500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2988-9748-0A30-9CBF-34B812EBF97D}"/>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41B84F6-9680-A0A6-A473-389EF7A47AF7}"/>
              </a:ext>
            </a:extLst>
          </p:cNvPr>
          <p:cNvSpPr>
            <a:spLocks noGrp="1"/>
          </p:cNvSpPr>
          <p:nvPr>
            <p:ph type="body" sz="quarter" idx="10"/>
          </p:nvPr>
        </p:nvSpPr>
        <p:spPr/>
        <p:txBody>
          <a:bodyPr>
            <a:normAutofit/>
          </a:bodyPr>
          <a:lstStyle/>
          <a:p>
            <a:pPr marL="0" indent="0">
              <a:buNone/>
            </a:pPr>
            <a:r>
              <a:rPr lang="en-US" b="1"/>
              <a:t>Data Encryption Standard (DES)</a:t>
            </a:r>
          </a:p>
          <a:p>
            <a:r>
              <a:rPr lang="en-US"/>
              <a:t>The Data Encryption Standard was published in 1977 by the US National Bureau of Standards.</a:t>
            </a:r>
          </a:p>
          <a:p>
            <a:r>
              <a:rPr lang="en-US"/>
              <a:t>DES uses a 56-bit key and maps a 64-bit input block of plaintext onto a 64-bit output block of ciphertext. 56 bits is a rather small key for today's computing power.</a:t>
            </a:r>
          </a:p>
          <a:p>
            <a:pPr marL="0" indent="0">
              <a:buNone/>
            </a:pPr>
            <a:r>
              <a:rPr lang="en-US" b="1"/>
              <a:t>Triple DES</a:t>
            </a:r>
          </a:p>
          <a:p>
            <a:r>
              <a:rPr lang="en-US"/>
              <a:t>Triple DES was the answer to many of the shortcomings of DES. Since it is based on the DES algorithm, it is very easy to modify existing software to use Triple DES. It also has the advantage of proven reliability and a longer key length that eliminates many of the shortcut attacks that can be used to reduce the amount of time it takes to break DES.</a:t>
            </a:r>
          </a:p>
        </p:txBody>
      </p:sp>
    </p:spTree>
    <p:extLst>
      <p:ext uri="{BB962C8B-B14F-4D97-AF65-F5344CB8AC3E}">
        <p14:creationId xmlns:p14="http://schemas.microsoft.com/office/powerpoint/2010/main" val="81726694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3629-1201-3934-5A53-2F2A173FEC75}"/>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BCB2E22-9B31-CF00-558F-267E091A3147}"/>
              </a:ext>
            </a:extLst>
          </p:cNvPr>
          <p:cNvSpPr>
            <a:spLocks noGrp="1"/>
          </p:cNvSpPr>
          <p:nvPr>
            <p:ph type="body" sz="quarter" idx="10"/>
          </p:nvPr>
        </p:nvSpPr>
        <p:spPr/>
        <p:txBody>
          <a:bodyPr/>
          <a:lstStyle/>
          <a:p>
            <a:pPr marL="0" indent="0">
              <a:buNone/>
            </a:pPr>
            <a:r>
              <a:rPr lang="en-US" b="1"/>
              <a:t>Advanced Encryption Standard (AES) </a:t>
            </a:r>
            <a:r>
              <a:rPr lang="en-US"/>
              <a:t>(RFC3602)</a:t>
            </a:r>
          </a:p>
          <a:p>
            <a:pPr marL="0" indent="0">
              <a:buNone/>
            </a:pPr>
            <a:endParaRPr lang="en-US"/>
          </a:p>
          <a:p>
            <a:r>
              <a:rPr lang="en-US"/>
              <a:t>Advanced Encryption Standard (AES) is an encryption standard adopted by the U.S. government. The standard comprises three block ciphers, AES-128, AES-192 and AES-256, adopted from a larger collection originally published as Rijndael.</a:t>
            </a:r>
          </a:p>
          <a:p>
            <a:r>
              <a:rPr lang="en-US"/>
              <a:t>Each AES cipher has a 128-bit block size, with key sizes of 128, 192 and 256 bits, respectively. The AES ciphers have been analyzed extensively and are now used worldwide, as was the case with its predecessor, the Data Encryption Standard (DES).</a:t>
            </a:r>
          </a:p>
        </p:txBody>
      </p:sp>
    </p:spTree>
    <p:extLst>
      <p:ext uri="{BB962C8B-B14F-4D97-AF65-F5344CB8AC3E}">
        <p14:creationId xmlns:p14="http://schemas.microsoft.com/office/powerpoint/2010/main" val="14901823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Master Content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182880" tIns="182880" rIns="182880" bIns="182880" rtlCol="0" anchor="t"/>
      <a:lstStyle>
        <a:defPPr algn="l">
          <a:defRPr dirty="0" smtClean="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lgn="l">
          <a:spcBef>
            <a:spcPts val="600"/>
          </a:spcBef>
          <a:defRPr sz="1700" dirty="0">
            <a:latin typeface="Arial" panose="020B0604020202020204" pitchFamily="34" charset="0"/>
            <a:cs typeface="Arial" panose="020B0604020202020204" pitchFamily="34" charset="0"/>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062F1219-B249-48B9-836B-80FFBD791E8F}" vid="{0001C3FB-0855-4098-B119-0CBD8079DDE2}"/>
    </a:ext>
  </a:extLst>
</a:theme>
</file>

<file path=ppt/theme/theme2.xml><?xml version="1.0" encoding="utf-8"?>
<a:theme xmlns:a="http://schemas.openxmlformats.org/drawingml/2006/main" name="Logo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062F1219-B249-48B9-836B-80FFBD791E8F}" vid="{2787367C-6BA2-4F27-AB85-9EA3D3CEC1A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617A8083BDF94E85015614CA6835A7" ma:contentTypeVersion="15" ma:contentTypeDescription="Create a new document." ma:contentTypeScope="" ma:versionID="f7133d8a81875223c0ce5fb76104db70">
  <xsd:schema xmlns:xsd="http://www.w3.org/2001/XMLSchema" xmlns:xs="http://www.w3.org/2001/XMLSchema" xmlns:p="http://schemas.microsoft.com/office/2006/metadata/properties" xmlns:ns2="23495ac5-28d1-42bf-9bbd-46fa9e025b56" xmlns:ns3="4bf0cc89-cebf-4d9e-af36-140403978d1a" xmlns:ns4="c4672b8b-43e2-4139-8cd1-27ad03f081e7" targetNamespace="http://schemas.microsoft.com/office/2006/metadata/properties" ma:root="true" ma:fieldsID="e09ac03f2e523109c05c72b65799dfc1" ns2:_="" ns3:_="" ns4:_="">
    <xsd:import namespace="23495ac5-28d1-42bf-9bbd-46fa9e025b56"/>
    <xsd:import namespace="4bf0cc89-cebf-4d9e-af36-140403978d1a"/>
    <xsd:import namespace="c4672b8b-43e2-4139-8cd1-27ad03f081e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95ac5-28d1-42bf-9bbd-46fa9e02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ae9cabe-f4d8-44ae-a6f0-8d11cb15c1a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f0cc89-cebf-4d9e-af36-140403978d1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672b8b-43e2-4139-8cd1-27ad03f081e7"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a033f8d-bd86-4fb5-a391-4eee836d3cd1}" ma:internalName="TaxCatchAll" ma:showField="CatchAllData" ma:web="c3845533-4b3a-488d-b7da-bcc896545f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4672b8b-43e2-4139-8cd1-27ad03f081e7" xsi:nil="true"/>
    <lcf76f155ced4ddcb4097134ff3c332f xmlns="23495ac5-28d1-42bf-9bbd-46fa9e025b5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B299D9F-EE56-4C4D-B2E8-792E2E50FDAD}">
  <ds:schemaRefs>
    <ds:schemaRef ds:uri="http://schemas.microsoft.com/sharepoint/v3/contenttype/forms"/>
  </ds:schemaRefs>
</ds:datastoreItem>
</file>

<file path=customXml/itemProps2.xml><?xml version="1.0" encoding="utf-8"?>
<ds:datastoreItem xmlns:ds="http://schemas.openxmlformats.org/officeDocument/2006/customXml" ds:itemID="{A7DC54CA-858E-4E8E-A660-A36D301BDC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95ac5-28d1-42bf-9bbd-46fa9e025b56"/>
    <ds:schemaRef ds:uri="4bf0cc89-cebf-4d9e-af36-140403978d1a"/>
    <ds:schemaRef ds:uri="c4672b8b-43e2-4139-8cd1-27ad03f081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E1BCC1-CB3A-4222-83E4-03AB43780AE4}">
  <ds:schemaRefs>
    <ds:schemaRef ds:uri="http://schemas.microsoft.com/office/2006/documentManagement/types"/>
    <ds:schemaRef ds:uri="23495ac5-28d1-42bf-9bbd-46fa9e025b56"/>
    <ds:schemaRef ds:uri="http://www.w3.org/XML/1998/namespace"/>
    <ds:schemaRef ds:uri="http://purl.org/dc/elements/1.1/"/>
    <ds:schemaRef ds:uri="http://purl.org/dc/term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c4672b8b-43e2-4139-8cd1-27ad03f081e7"/>
    <ds:schemaRef ds:uri="4bf0cc89-cebf-4d9e-af36-140403978d1a"/>
  </ds:schemaRefs>
</ds:datastoreItem>
</file>

<file path=docProps/app.xml><?xml version="1.0" encoding="utf-8"?>
<Properties xmlns="http://schemas.openxmlformats.org/officeDocument/2006/extended-properties" xmlns:vt="http://schemas.openxmlformats.org/officeDocument/2006/docPropsVTypes">
  <Template>NXP_Public _template_2023_userguideplus</Template>
  <TotalTime>103</TotalTime>
  <Words>10342</Words>
  <Application>Microsoft Office PowerPoint</Application>
  <PresentationFormat>Widescreen</PresentationFormat>
  <Paragraphs>677</Paragraphs>
  <Slides>118</Slides>
  <Notes>24</Notes>
  <HiddenSlides>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118</vt:i4>
      </vt:variant>
    </vt:vector>
  </HeadingPairs>
  <TitlesOfParts>
    <vt:vector size="125" baseType="lpstr">
      <vt:lpstr>Arial</vt:lpstr>
      <vt:lpstr>Avenir Next LT Pro</vt:lpstr>
      <vt:lpstr>Calibri</vt:lpstr>
      <vt:lpstr>georgia</vt:lpstr>
      <vt:lpstr>Wingdings</vt:lpstr>
      <vt:lpstr>Master Content Slide</vt:lpstr>
      <vt:lpstr>Logo Slide</vt:lpstr>
      <vt:lpstr>NXP SUMMER SCHOOL 2024 PUBLIC</vt:lpstr>
      <vt:lpstr>WHO AM I </vt:lpstr>
      <vt:lpstr>Ground RULES </vt:lpstr>
      <vt:lpstr>PowerPoint Presentation</vt:lpstr>
      <vt:lpstr>Embedded Systems Introduction</vt:lpstr>
      <vt:lpstr>What is an embedded system? </vt:lpstr>
      <vt:lpstr>The characteristics of an embedded system  </vt:lpstr>
      <vt:lpstr>microcontroller versus Microprocessor  </vt:lpstr>
      <vt:lpstr>Example processor classification</vt:lpstr>
      <vt:lpstr>System architectures </vt:lpstr>
      <vt:lpstr>Embedded processors</vt:lpstr>
      <vt:lpstr>Registers</vt:lpstr>
      <vt:lpstr>Instruction sets </vt:lpstr>
      <vt:lpstr>ARM Microcontroller instruction set ARCHITECTUREs</vt:lpstr>
      <vt:lpstr>PowerPoint Presentation</vt:lpstr>
      <vt:lpstr>Memories</vt:lpstr>
      <vt:lpstr>Memory types</vt:lpstr>
      <vt:lpstr>Peripherals</vt:lpstr>
      <vt:lpstr>GPIO</vt:lpstr>
      <vt:lpstr>How does GPIO work internally?</vt:lpstr>
      <vt:lpstr>GPIO Modes </vt:lpstr>
      <vt:lpstr>Input Mode</vt:lpstr>
      <vt:lpstr>Floating point</vt:lpstr>
      <vt:lpstr>Output Mode</vt:lpstr>
      <vt:lpstr>Output Mode</vt:lpstr>
      <vt:lpstr>Output Mode</vt:lpstr>
      <vt:lpstr>Debounce</vt:lpstr>
      <vt:lpstr>Debounce – software approach</vt:lpstr>
      <vt:lpstr>C PRIMER</vt:lpstr>
      <vt:lpstr>Reprezentation of data in memory</vt:lpstr>
      <vt:lpstr>Pointers</vt:lpstr>
      <vt:lpstr>Structs</vt:lpstr>
      <vt:lpstr>Memory zones</vt:lpstr>
      <vt:lpstr>Memory zones</vt:lpstr>
      <vt:lpstr>Memory zones</vt:lpstr>
      <vt:lpstr>Memory zones</vt:lpstr>
      <vt:lpstr>Volatile and static</vt:lpstr>
      <vt:lpstr>String literal</vt:lpstr>
      <vt:lpstr>Preprocessor defines</vt:lpstr>
      <vt:lpstr>Steps in the compilation of a C program</vt:lpstr>
      <vt:lpstr>Bitwise operations</vt:lpstr>
      <vt:lpstr>Interrupts</vt:lpstr>
      <vt:lpstr>Interrupts</vt:lpstr>
      <vt:lpstr>Polling</vt:lpstr>
      <vt:lpstr>Hardware interrupt Common terms </vt:lpstr>
      <vt:lpstr>INTERRUPTS</vt:lpstr>
      <vt:lpstr>Interrupts</vt:lpstr>
      <vt:lpstr>Interrupts</vt:lpstr>
      <vt:lpstr>NVIC </vt:lpstr>
      <vt:lpstr>NVIC</vt:lpstr>
      <vt:lpstr>TIMER</vt:lpstr>
      <vt:lpstr>TIMER</vt:lpstr>
      <vt:lpstr>TIMER FOR M=999</vt:lpstr>
      <vt:lpstr>Periodic Timers </vt:lpstr>
      <vt:lpstr>Delay TIMER </vt:lpstr>
      <vt:lpstr>Systick</vt:lpstr>
      <vt:lpstr>PWM</vt:lpstr>
      <vt:lpstr>PWM</vt:lpstr>
      <vt:lpstr>Controlling LED Intensity with a PWM Timer </vt:lpstr>
      <vt:lpstr>UART</vt:lpstr>
      <vt:lpstr>UART </vt:lpstr>
      <vt:lpstr>UART </vt:lpstr>
      <vt:lpstr>PowerPoint Presentation</vt:lpstr>
      <vt:lpstr>UART</vt:lpstr>
      <vt:lpstr>UART SIGNALS</vt:lpstr>
      <vt:lpstr>TESTING</vt:lpstr>
      <vt:lpstr>What is testing</vt:lpstr>
      <vt:lpstr>Types of testing</vt:lpstr>
      <vt:lpstr>History of testing</vt:lpstr>
      <vt:lpstr>Continuous testing</vt:lpstr>
      <vt:lpstr>Why is testing important</vt:lpstr>
      <vt:lpstr>Best practices</vt:lpstr>
      <vt:lpstr>Metrics and reporting</vt:lpstr>
      <vt:lpstr>Test driven development</vt:lpstr>
      <vt:lpstr>Complexity of testing</vt:lpstr>
      <vt:lpstr>Example of function testing</vt:lpstr>
      <vt:lpstr>Example of function testing</vt:lpstr>
      <vt:lpstr>Example of function testing</vt:lpstr>
      <vt:lpstr>Mock interview</vt:lpstr>
      <vt:lpstr>For lab</vt:lpstr>
      <vt:lpstr>Cryptography</vt:lpstr>
      <vt:lpstr>Cryptography</vt:lpstr>
      <vt:lpstr>TerminologY</vt:lpstr>
      <vt:lpstr>TerminologY</vt:lpstr>
      <vt:lpstr>TerminologY</vt:lpstr>
      <vt:lpstr>History of Cryptography</vt:lpstr>
      <vt:lpstr>History of Cryptography</vt:lpstr>
      <vt:lpstr>History of Cryptography</vt:lpstr>
      <vt:lpstr>History of Cryptography</vt:lpstr>
      <vt:lpstr>History of Cryptography</vt:lpstr>
      <vt:lpstr>History of Cryptography</vt:lpstr>
      <vt:lpstr>Goal and Services</vt:lpstr>
      <vt:lpstr>PowerPoint Presentation</vt:lpstr>
      <vt:lpstr>Goal and Services</vt:lpstr>
      <vt:lpstr>Types of Cryptography(Simplified)</vt:lpstr>
      <vt:lpstr>Symmetric Key Cryptography</vt:lpstr>
      <vt:lpstr>Symmetric Key Cryptography</vt:lpstr>
      <vt:lpstr>Symmetric Key Cryptography</vt:lpstr>
      <vt:lpstr>Symmetric Key Cryptography</vt:lpstr>
      <vt:lpstr>Padding</vt:lpstr>
      <vt:lpstr>Padding examples</vt:lpstr>
      <vt:lpstr>Key Management</vt:lpstr>
      <vt:lpstr>Block cipher Modes of operation</vt:lpstr>
      <vt:lpstr>Block cipher Modes of operation</vt:lpstr>
      <vt:lpstr>Block cipher Modes of operation</vt:lpstr>
      <vt:lpstr>PowerPoint Presentation</vt:lpstr>
      <vt:lpstr>Hash Functions</vt:lpstr>
      <vt:lpstr>Hash Functions</vt:lpstr>
      <vt:lpstr>PowerPoint Presentation</vt:lpstr>
      <vt:lpstr>Collusion Discovery</vt:lpstr>
      <vt:lpstr>SHA</vt:lpstr>
      <vt:lpstr>Message Authentication Code (MAC) </vt:lpstr>
      <vt:lpstr>Asymmetric Key Cryptography</vt:lpstr>
      <vt:lpstr>PowerPoint Presentation</vt:lpstr>
      <vt:lpstr>Asymmetric Key Cryptography</vt:lpstr>
      <vt:lpstr>RSA</vt:lpstr>
      <vt:lpstr>Quality Our Zero Defects Methodology</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PowerPoint Template 2023 PUBLIC</dc:title>
  <dc:subject>2023 Update: last updated 1/10/23</dc:subject>
  <dc:creator>Mihai Toader</dc:creator>
  <dc:description>333696-CS_2020 PowerPoint Template</dc:description>
  <cp:lastModifiedBy>Mihai Toader</cp:lastModifiedBy>
  <cp:revision>7</cp:revision>
  <dcterms:created xsi:type="dcterms:W3CDTF">2023-05-15T11:10:22Z</dcterms:created>
  <dcterms:modified xsi:type="dcterms:W3CDTF">2024-06-27T19:10:56Z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0x01010067617A8083BDF94E85015614CA6835A7</vt:lpwstr>
  </property>
</Properties>
</file>